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72" r:id="rId6"/>
    <p:sldId id="278" r:id="rId7"/>
    <p:sldId id="261" r:id="rId8"/>
    <p:sldId id="263" r:id="rId9"/>
    <p:sldId id="268" r:id="rId10"/>
    <p:sldId id="269" r:id="rId11"/>
    <p:sldId id="264" r:id="rId12"/>
    <p:sldId id="271" r:id="rId13"/>
    <p:sldId id="26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CF23E-CD60-4DCA-9C54-0B49525F28E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01E996-8FD5-434A-9EB9-8FF3E79F6EFA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технологии развиваются и совершенствуются в направлении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индивидуализации  и личностной ориентации обучения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8BA380-E6F9-4A3E-806B-44969288B3AE}" type="parTrans" cxnId="{C6C0C878-BD8E-484E-9CC7-735CDC399EF6}">
      <dgm:prSet/>
      <dgm:spPr/>
      <dgm:t>
        <a:bodyPr/>
        <a:lstStyle/>
        <a:p>
          <a:endParaRPr lang="ru-RU"/>
        </a:p>
      </dgm:t>
    </dgm:pt>
    <dgm:pt modelId="{82B97021-CC27-4E5A-9105-9A435060A15D}" type="sibTrans" cxnId="{C6C0C878-BD8E-484E-9CC7-735CDC399EF6}">
      <dgm:prSet/>
      <dgm:spPr/>
      <dgm:t>
        <a:bodyPr/>
        <a:lstStyle/>
        <a:p>
          <a:endParaRPr lang="ru-RU"/>
        </a:p>
      </dgm:t>
    </dgm:pt>
    <dgm:pt modelId="{9C0F50F5-8C51-4944-8277-5763D60813C5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Личностно- ориентированный подход в </a:t>
          </a:r>
          <a:r>
            <a:rPr lang="ru-RU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обучениии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5A5E6F-B75C-4104-A991-5D86C3F7457C}" type="parTrans" cxnId="{EA6B6970-1FF9-4EC0-BBF9-2ADBBE0BFBD4}">
      <dgm:prSet/>
      <dgm:spPr/>
      <dgm:t>
        <a:bodyPr/>
        <a:lstStyle/>
        <a:p>
          <a:endParaRPr lang="ru-RU"/>
        </a:p>
      </dgm:t>
    </dgm:pt>
    <dgm:pt modelId="{8C1A7EE5-8B9F-4748-9EC5-155755614D8B}" type="sibTrans" cxnId="{EA6B6970-1FF9-4EC0-BBF9-2ADBBE0BFBD4}">
      <dgm:prSet/>
      <dgm:spPr/>
      <dgm:t>
        <a:bodyPr/>
        <a:lstStyle/>
        <a:p>
          <a:endParaRPr lang="ru-RU"/>
        </a:p>
      </dgm:t>
    </dgm:pt>
    <dgm:pt modelId="{EC623AAC-0C2A-47F1-BCE3-F5E86137602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Личностно- ориентированные технологии обучения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617B71-AFA8-469D-B260-90A2A6004328}" type="parTrans" cxnId="{3EA0D067-EA88-4925-8963-1733621E871D}">
      <dgm:prSet/>
      <dgm:spPr/>
      <dgm:t>
        <a:bodyPr/>
        <a:lstStyle/>
        <a:p>
          <a:endParaRPr lang="ru-RU"/>
        </a:p>
      </dgm:t>
    </dgm:pt>
    <dgm:pt modelId="{33FF5402-51DC-484D-A534-7756A85E7636}" type="sibTrans" cxnId="{3EA0D067-EA88-4925-8963-1733621E871D}">
      <dgm:prSet/>
      <dgm:spPr/>
      <dgm:t>
        <a:bodyPr/>
        <a:lstStyle/>
        <a:p>
          <a:endParaRPr lang="ru-RU"/>
        </a:p>
      </dgm:t>
    </dgm:pt>
    <dgm:pt modelId="{2C6C4B77-9235-48D3-B33F-F686C8A21849}" type="pres">
      <dgm:prSet presAssocID="{CD8CF23E-CD60-4DCA-9C54-0B49525F28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7D038-E3F4-4587-9BF5-031F38A75907}" type="pres">
      <dgm:prSet presAssocID="{EC623AAC-0C2A-47F1-BCE3-F5E86137602E}" presName="boxAndChildren" presStyleCnt="0"/>
      <dgm:spPr/>
    </dgm:pt>
    <dgm:pt modelId="{A60519FA-8E7A-486A-87BB-881E0409AF49}" type="pres">
      <dgm:prSet presAssocID="{EC623AAC-0C2A-47F1-BCE3-F5E86137602E}" presName="parentTextBox" presStyleLbl="node1" presStyleIdx="0" presStyleCnt="3"/>
      <dgm:spPr/>
      <dgm:t>
        <a:bodyPr/>
        <a:lstStyle/>
        <a:p>
          <a:endParaRPr lang="ru-RU"/>
        </a:p>
      </dgm:t>
    </dgm:pt>
    <dgm:pt modelId="{C5F5A0B9-28D2-43F6-A31E-D8AC27DDBC4B}" type="pres">
      <dgm:prSet presAssocID="{8C1A7EE5-8B9F-4748-9EC5-155755614D8B}" presName="sp" presStyleCnt="0"/>
      <dgm:spPr/>
    </dgm:pt>
    <dgm:pt modelId="{FF3FD634-8CE3-45C3-8782-B41323D47E87}" type="pres">
      <dgm:prSet presAssocID="{9C0F50F5-8C51-4944-8277-5763D60813C5}" presName="arrowAndChildren" presStyleCnt="0"/>
      <dgm:spPr/>
    </dgm:pt>
    <dgm:pt modelId="{BDB67D78-FAC0-45AB-ADD1-93D6D68660BE}" type="pres">
      <dgm:prSet presAssocID="{9C0F50F5-8C51-4944-8277-5763D60813C5}" presName="parentTextArrow" presStyleLbl="node1" presStyleIdx="1" presStyleCnt="3" custLinFactNeighborX="1001" custLinFactNeighborY="-876"/>
      <dgm:spPr/>
      <dgm:t>
        <a:bodyPr/>
        <a:lstStyle/>
        <a:p>
          <a:endParaRPr lang="ru-RU"/>
        </a:p>
      </dgm:t>
    </dgm:pt>
    <dgm:pt modelId="{9F49BD6A-E9DD-4DCC-89A4-E6FED40F5337}" type="pres">
      <dgm:prSet presAssocID="{82B97021-CC27-4E5A-9105-9A435060A15D}" presName="sp" presStyleCnt="0"/>
      <dgm:spPr/>
    </dgm:pt>
    <dgm:pt modelId="{F2FA742F-D335-4ADE-A715-504FBD0AADC9}" type="pres">
      <dgm:prSet presAssocID="{9B01E996-8FD5-434A-9EB9-8FF3E79F6EFA}" presName="arrowAndChildren" presStyleCnt="0"/>
      <dgm:spPr/>
    </dgm:pt>
    <dgm:pt modelId="{4A59BEEA-5412-4D91-B784-62337EBAC596}" type="pres">
      <dgm:prSet presAssocID="{9B01E996-8FD5-434A-9EB9-8FF3E79F6EFA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1536BAD-E862-4AEC-95D7-E9E4AF68DFDC}" type="presOf" srcId="{9C0F50F5-8C51-4944-8277-5763D60813C5}" destId="{BDB67D78-FAC0-45AB-ADD1-93D6D68660BE}" srcOrd="0" destOrd="0" presId="urn:microsoft.com/office/officeart/2005/8/layout/process4"/>
    <dgm:cxn modelId="{6D020ACE-B6A0-42A1-ABCD-229115451813}" type="presOf" srcId="{EC623AAC-0C2A-47F1-BCE3-F5E86137602E}" destId="{A60519FA-8E7A-486A-87BB-881E0409AF49}" srcOrd="0" destOrd="0" presId="urn:microsoft.com/office/officeart/2005/8/layout/process4"/>
    <dgm:cxn modelId="{DC5DE5E5-202A-480C-8207-E99C4EAFA29E}" type="presOf" srcId="{CD8CF23E-CD60-4DCA-9C54-0B49525F28ED}" destId="{2C6C4B77-9235-48D3-B33F-F686C8A21849}" srcOrd="0" destOrd="0" presId="urn:microsoft.com/office/officeart/2005/8/layout/process4"/>
    <dgm:cxn modelId="{EA6B6970-1FF9-4EC0-BBF9-2ADBBE0BFBD4}" srcId="{CD8CF23E-CD60-4DCA-9C54-0B49525F28ED}" destId="{9C0F50F5-8C51-4944-8277-5763D60813C5}" srcOrd="1" destOrd="0" parTransId="{CF5A5E6F-B75C-4104-A991-5D86C3F7457C}" sibTransId="{8C1A7EE5-8B9F-4748-9EC5-155755614D8B}"/>
    <dgm:cxn modelId="{3EA0D067-EA88-4925-8963-1733621E871D}" srcId="{CD8CF23E-CD60-4DCA-9C54-0B49525F28ED}" destId="{EC623AAC-0C2A-47F1-BCE3-F5E86137602E}" srcOrd="2" destOrd="0" parTransId="{05617B71-AFA8-469D-B260-90A2A6004328}" sibTransId="{33FF5402-51DC-484D-A534-7756A85E7636}"/>
    <dgm:cxn modelId="{C6C0C878-BD8E-484E-9CC7-735CDC399EF6}" srcId="{CD8CF23E-CD60-4DCA-9C54-0B49525F28ED}" destId="{9B01E996-8FD5-434A-9EB9-8FF3E79F6EFA}" srcOrd="0" destOrd="0" parTransId="{618BA380-E6F9-4A3E-806B-44969288B3AE}" sibTransId="{82B97021-CC27-4E5A-9105-9A435060A15D}"/>
    <dgm:cxn modelId="{E9A6C3FF-8E6F-4183-8551-1A74BCA53AF4}" type="presOf" srcId="{9B01E996-8FD5-434A-9EB9-8FF3E79F6EFA}" destId="{4A59BEEA-5412-4D91-B784-62337EBAC596}" srcOrd="0" destOrd="0" presId="urn:microsoft.com/office/officeart/2005/8/layout/process4"/>
    <dgm:cxn modelId="{F33695AD-E430-478F-B93E-FA30329D192F}" type="presParOf" srcId="{2C6C4B77-9235-48D3-B33F-F686C8A21849}" destId="{6C27D038-E3F4-4587-9BF5-031F38A75907}" srcOrd="0" destOrd="0" presId="urn:microsoft.com/office/officeart/2005/8/layout/process4"/>
    <dgm:cxn modelId="{DAD5011D-E013-4ACB-8F5D-DFB5E43864A6}" type="presParOf" srcId="{6C27D038-E3F4-4587-9BF5-031F38A75907}" destId="{A60519FA-8E7A-486A-87BB-881E0409AF49}" srcOrd="0" destOrd="0" presId="urn:microsoft.com/office/officeart/2005/8/layout/process4"/>
    <dgm:cxn modelId="{B8D4D2F8-82F3-46BD-A3E7-8FA32249A920}" type="presParOf" srcId="{2C6C4B77-9235-48D3-B33F-F686C8A21849}" destId="{C5F5A0B9-28D2-43F6-A31E-D8AC27DDBC4B}" srcOrd="1" destOrd="0" presId="urn:microsoft.com/office/officeart/2005/8/layout/process4"/>
    <dgm:cxn modelId="{C3614559-7CC4-4E94-AEB3-A0311B472725}" type="presParOf" srcId="{2C6C4B77-9235-48D3-B33F-F686C8A21849}" destId="{FF3FD634-8CE3-45C3-8782-B41323D47E87}" srcOrd="2" destOrd="0" presId="urn:microsoft.com/office/officeart/2005/8/layout/process4"/>
    <dgm:cxn modelId="{180D6258-1421-4676-886E-72812ADA07EE}" type="presParOf" srcId="{FF3FD634-8CE3-45C3-8782-B41323D47E87}" destId="{BDB67D78-FAC0-45AB-ADD1-93D6D68660BE}" srcOrd="0" destOrd="0" presId="urn:microsoft.com/office/officeart/2005/8/layout/process4"/>
    <dgm:cxn modelId="{16789F54-C104-4165-8C4D-799B9C395FF0}" type="presParOf" srcId="{2C6C4B77-9235-48D3-B33F-F686C8A21849}" destId="{9F49BD6A-E9DD-4DCC-89A4-E6FED40F5337}" srcOrd="3" destOrd="0" presId="urn:microsoft.com/office/officeart/2005/8/layout/process4"/>
    <dgm:cxn modelId="{2FFD6FE1-A18C-4B27-8287-40E20D70374E}" type="presParOf" srcId="{2C6C4B77-9235-48D3-B33F-F686C8A21849}" destId="{F2FA742F-D335-4ADE-A715-504FBD0AADC9}" srcOrd="4" destOrd="0" presId="urn:microsoft.com/office/officeart/2005/8/layout/process4"/>
    <dgm:cxn modelId="{65911193-9704-46BC-9A65-45C2678C7AFE}" type="presParOf" srcId="{F2FA742F-D335-4ADE-A715-504FBD0AADC9}" destId="{4A59BEEA-5412-4D91-B784-62337EBAC5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519FA-8E7A-486A-87BB-881E0409AF49}">
      <dsp:nvSpPr>
        <dsp:cNvPr id="0" name=""/>
        <dsp:cNvSpPr/>
      </dsp:nvSpPr>
      <dsp:spPr>
        <a:xfrm>
          <a:off x="0" y="3902704"/>
          <a:ext cx="8301608" cy="128095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Личностно- ориентированные технологии обучения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02704"/>
        <a:ext cx="8301608" cy="1280954"/>
      </dsp:txXfrm>
    </dsp:sp>
    <dsp:sp modelId="{BDB67D78-FAC0-45AB-ADD1-93D6D68660BE}">
      <dsp:nvSpPr>
        <dsp:cNvPr id="0" name=""/>
        <dsp:cNvSpPr/>
      </dsp:nvSpPr>
      <dsp:spPr>
        <a:xfrm rot="10800000">
          <a:off x="0" y="1934552"/>
          <a:ext cx="8301608" cy="1970108"/>
        </a:xfrm>
        <a:prstGeom prst="upArrowCallou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Личностно- ориентированный подход в </a:t>
          </a:r>
          <a:r>
            <a:rPr lang="ru-RU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обучениии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934552"/>
        <a:ext cx="8301608" cy="1280117"/>
      </dsp:txXfrm>
    </dsp:sp>
    <dsp:sp modelId="{4A59BEEA-5412-4D91-B784-62337EBAC596}">
      <dsp:nvSpPr>
        <dsp:cNvPr id="0" name=""/>
        <dsp:cNvSpPr/>
      </dsp:nvSpPr>
      <dsp:spPr>
        <a:xfrm rot="10800000">
          <a:off x="0" y="916"/>
          <a:ext cx="8301608" cy="1970108"/>
        </a:xfrm>
        <a:prstGeom prst="upArrowCallou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технологии развиваются и совершенствуются в направлении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индивидуализации  и личностной ориентации обучения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916"/>
        <a:ext cx="8301608" cy="1280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2222C0-27AF-4F95-9E10-39E2F791D924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7A8164-A62A-428D-A2BA-F4B34FDBBA3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4658" y="643264"/>
            <a:ext cx="7912360" cy="165618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электронных технологий на уроках в начальной школе и во внеурочной деятельности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470091" y="4784680"/>
            <a:ext cx="1000132" cy="1012214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055" y="4781231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2682423" y="5796894"/>
            <a:ext cx="1058704" cy="872465"/>
          </a:xfrm>
          <a:prstGeom prst="cub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986093" y="3611887"/>
            <a:ext cx="1000132" cy="1220910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811675" y="5796894"/>
            <a:ext cx="1069928" cy="872466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3029183" y="4862091"/>
            <a:ext cx="1000132" cy="883504"/>
          </a:xfrm>
          <a:prstGeom prst="cub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1730714" y="5796893"/>
            <a:ext cx="1000132" cy="872467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3794138" y="4862091"/>
            <a:ext cx="1000132" cy="883504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22" name="Куб 21"/>
          <p:cNvSpPr/>
          <p:nvPr/>
        </p:nvSpPr>
        <p:spPr>
          <a:xfrm>
            <a:off x="4030772" y="5796894"/>
            <a:ext cx="1000132" cy="872466"/>
          </a:xfrm>
          <a:prstGeom prst="cube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Куб 24"/>
          <p:cNvSpPr/>
          <p:nvPr/>
        </p:nvSpPr>
        <p:spPr>
          <a:xfrm>
            <a:off x="4943067" y="5777543"/>
            <a:ext cx="1000132" cy="891817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Куб 26"/>
          <p:cNvSpPr/>
          <p:nvPr/>
        </p:nvSpPr>
        <p:spPr>
          <a:xfrm>
            <a:off x="5549648" y="4862090"/>
            <a:ext cx="1000132" cy="883505"/>
          </a:xfrm>
          <a:prstGeom prst="cub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Куб 27"/>
          <p:cNvSpPr/>
          <p:nvPr/>
        </p:nvSpPr>
        <p:spPr>
          <a:xfrm>
            <a:off x="6228184" y="4862091"/>
            <a:ext cx="1000132" cy="915452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Куб 28"/>
          <p:cNvSpPr/>
          <p:nvPr/>
        </p:nvSpPr>
        <p:spPr>
          <a:xfrm>
            <a:off x="7404010" y="5661248"/>
            <a:ext cx="1070405" cy="946137"/>
          </a:xfrm>
          <a:prstGeom prst="cube">
            <a:avLst/>
          </a:prstGeom>
          <a:solidFill>
            <a:srgbClr val="FF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Куб 29"/>
          <p:cNvSpPr/>
          <p:nvPr/>
        </p:nvSpPr>
        <p:spPr>
          <a:xfrm>
            <a:off x="7781896" y="4365104"/>
            <a:ext cx="1000132" cy="1074472"/>
          </a:xfrm>
          <a:prstGeom prst="cube">
            <a:avLst/>
          </a:prstGeom>
          <a:solidFill>
            <a:srgbClr val="C000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6490595" y="5723223"/>
            <a:ext cx="1000132" cy="946137"/>
          </a:xfrm>
          <a:prstGeom prst="cub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75" y="2846906"/>
            <a:ext cx="2579099" cy="1934325"/>
          </a:xfrm>
        </p:spPr>
      </p:pic>
      <p:sp>
        <p:nvSpPr>
          <p:cNvPr id="42" name="Куб 41"/>
          <p:cNvSpPr/>
          <p:nvPr/>
        </p:nvSpPr>
        <p:spPr>
          <a:xfrm>
            <a:off x="6549780" y="2551476"/>
            <a:ext cx="2232248" cy="1309572"/>
          </a:xfrm>
          <a:prstGeom prst="cub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Реутов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Зуйлова Н. М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9752" y="476672"/>
            <a:ext cx="4464496" cy="108012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проектов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2877071" cy="215780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1" y="1772816"/>
            <a:ext cx="2880319" cy="215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1" y="4077072"/>
            <a:ext cx="3035829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4703"/>
            <a:ext cx="2880320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643192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Графические рисунки детей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2592288" cy="1454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2" y="4437112"/>
            <a:ext cx="2592288" cy="1555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09" y="2276872"/>
            <a:ext cx="2409665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6872"/>
            <a:ext cx="2952328" cy="1440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31" y="4393129"/>
            <a:ext cx="2953833" cy="15527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35" y="4393129"/>
            <a:ext cx="2480011" cy="16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04088"/>
            <a:ext cx="4896543" cy="780696"/>
          </a:xfrm>
        </p:spPr>
        <p:txBody>
          <a:bodyPr>
            <a:noAutofit/>
          </a:bodyPr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131" y="4498419"/>
            <a:ext cx="3693503" cy="1954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976" y="1935826"/>
            <a:ext cx="2091907" cy="2330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37" y="1954049"/>
            <a:ext cx="2190747" cy="44992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264" y="1939316"/>
            <a:ext cx="1862383" cy="2330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029" y="1951003"/>
            <a:ext cx="1749328" cy="23306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029" y="4437112"/>
            <a:ext cx="1749328" cy="20162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791" y="4495524"/>
            <a:ext cx="1965843" cy="6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семинарах, </a:t>
            </a:r>
            <a:r>
              <a:rPr lang="ru-RU" sz="4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165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4104456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35584"/>
              </p:ext>
            </p:extLst>
          </p:nvPr>
        </p:nvGraphicFramePr>
        <p:xfrm>
          <a:off x="395536" y="1340768"/>
          <a:ext cx="83016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Информационные образовательные технологии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2792" cy="129614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 ориентированные          образовательные технологии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2060848"/>
            <a:ext cx="4041775" cy="129614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электронного обучения 	       (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e-learning)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2"/>
          </p:nvPr>
        </p:nvSpPr>
        <p:spPr>
          <a:xfrm>
            <a:off x="457200" y="5013176"/>
            <a:ext cx="4040188" cy="134714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Технологии медиа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645025" y="5013176"/>
            <a:ext cx="4041775" cy="134714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smart-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образования 	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smart-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6813" y="3645024"/>
            <a:ext cx="3816424" cy="108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дистанционного обучения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6793" cy="11521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 ориентированные технологии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7200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флипчартами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1988840"/>
            <a:ext cx="4041775" cy="6480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электронным приложением к Азбуке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3" y="2924944"/>
            <a:ext cx="4039985" cy="30299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12042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74895" y="620688"/>
            <a:ext cx="5976664" cy="9361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уроках математики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4039985" cy="3029989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27" y="2564904"/>
            <a:ext cx="415158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5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704088"/>
            <a:ext cx="6408712" cy="1143000"/>
          </a:xfrm>
        </p:spPr>
        <p:txBody>
          <a:bodyPr>
            <a:normAutofit/>
          </a:bodyPr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русского языка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2334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984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1143000"/>
          </a:xfrm>
        </p:spPr>
        <p:txBody>
          <a:bodyPr>
            <a:noAutofit/>
          </a:bodyPr>
          <a:lstStyle/>
          <a:p>
            <a:pPr marL="177800" indent="-177800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Интерактивные задания</a:t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два растения, которые соответствуют лекарственным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348880"/>
            <a:ext cx="6715875" cy="4058096"/>
          </a:xfrm>
          <a:prstGeom prst="rect">
            <a:avLst/>
          </a:prstGeom>
          <a:solidFill>
            <a:srgbClr val="66CCFF"/>
          </a:solidFill>
        </p:spPr>
      </p:pic>
    </p:spTree>
    <p:extLst>
      <p:ext uri="{BB962C8B-B14F-4D97-AF65-F5344CB8AC3E}">
        <p14:creationId xmlns:p14="http://schemas.microsoft.com/office/powerpoint/2010/main" val="11655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1296144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  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сетевых технологий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200" dirty="0" smtClean="0">
                <a:solidFill>
                  <a:schemeClr val="tx1"/>
                </a:solidFill>
              </a:rPr>
              <a:t>Ментальная карта. Окружающий мир 4 класс.  «Жизнь луга».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67544" y="1844824"/>
            <a:ext cx="8291264" cy="4661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https://www.mindomo.com/mindmap/mind-map-07ca1aff955f49c0b0e77a77417fe657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23192"/>
              </p:ext>
            </p:extLst>
          </p:nvPr>
        </p:nvGraphicFramePr>
        <p:xfrm>
          <a:off x="475735" y="1922463"/>
          <a:ext cx="8267794" cy="359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Документ" r:id="rId3" imgW="9512648" imgH="4722438" progId="Word.Document.12">
                  <p:embed/>
                </p:oleObj>
              </mc:Choice>
              <mc:Fallback>
                <p:oleObj name="Документ" r:id="rId3" imgW="9512648" imgH="4722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735" y="1922463"/>
                        <a:ext cx="8267794" cy="3594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6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информационных образовательных технологий</a:t>
            </a:r>
            <a:endParaRPr lang="ru-RU" sz="4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9215" y="1987321"/>
            <a:ext cx="3574753" cy="793607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Дистанционные образовательные технологии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45732" y="1988840"/>
            <a:ext cx="4536504" cy="10081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сетевого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 TAGUL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урока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15" y="3137185"/>
            <a:ext cx="3658859" cy="32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64088" y="3140968"/>
            <a:ext cx="2838323" cy="3248304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709215" y="5085184"/>
            <a:ext cx="1457851" cy="432048"/>
          </a:xfrm>
          <a:prstGeom prst="frame">
            <a:avLst>
              <a:gd name="adj1" fmla="val 3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653536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«Русская кухня»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6" y="4221088"/>
            <a:ext cx="2528144" cy="18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5" y="1853050"/>
            <a:ext cx="2502343" cy="187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36" y="1853050"/>
            <a:ext cx="2352675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C:\Users\Нина\Downloads\IMG_89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1702" y="2386068"/>
            <a:ext cx="4264146" cy="31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986</TotalTime>
  <Words>131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Constantia</vt:lpstr>
      <vt:lpstr>Times New Roman</vt:lpstr>
      <vt:lpstr>Wingdings 2</vt:lpstr>
      <vt:lpstr>Поток</vt:lpstr>
      <vt:lpstr>Документ</vt:lpstr>
      <vt:lpstr>Применение электронных технологий на уроках в начальной школе и во внеурочной деятельности</vt:lpstr>
      <vt:lpstr>Информационные образовательные технологии</vt:lpstr>
      <vt:lpstr>   Интернет- ориентированные технологии</vt:lpstr>
      <vt:lpstr>На уроках математики</vt:lpstr>
      <vt:lpstr>На уроке русского языка</vt:lpstr>
      <vt:lpstr>   Интерактивные задания Назови два растения, которые соответствуют лекарственным</vt:lpstr>
      <vt:lpstr>  Применение сетевых технологий  Ментальная карта. Окружающий мир 4 класс.  «Жизнь луга».</vt:lpstr>
      <vt:lpstr>  Применение информационных образовательных технологий</vt:lpstr>
      <vt:lpstr>Проект «Русская кухня»</vt:lpstr>
      <vt:lpstr>Защита проектов</vt:lpstr>
      <vt:lpstr>Графические рисунки детей</vt:lpstr>
      <vt:lpstr>Физкультминутки</vt:lpstr>
      <vt:lpstr>Участие в семинарах, вебинарах. </vt:lpstr>
      <vt:lpstr> Выводы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Зуйлова</dc:creator>
  <cp:lastModifiedBy>Нина Зуйлова</cp:lastModifiedBy>
  <cp:revision>87</cp:revision>
  <dcterms:created xsi:type="dcterms:W3CDTF">2016-12-02T23:49:39Z</dcterms:created>
  <dcterms:modified xsi:type="dcterms:W3CDTF">2016-12-09T19:39:55Z</dcterms:modified>
</cp:coreProperties>
</file>