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0" r:id="rId6"/>
    <p:sldId id="264" r:id="rId7"/>
    <p:sldId id="263" r:id="rId8"/>
    <p:sldId id="262" r:id="rId9"/>
    <p:sldId id="267" r:id="rId10"/>
    <p:sldId id="268" r:id="rId11"/>
    <p:sldId id="269" r:id="rId12"/>
    <p:sldId id="266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12/8/2011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12/8/2011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12/8/2011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295400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dirty="0" smtClean="0">
                <a:latin typeface="Monotype Corsiva" pitchFamily="66" charset="0"/>
              </a:rPr>
              <a:t>Романса </a:t>
            </a:r>
          </a:p>
          <a:p>
            <a:pPr algn="ctr"/>
            <a:r>
              <a:rPr lang="ru-RU" sz="9600" dirty="0" smtClean="0">
                <a:latin typeface="Monotype Corsiva" pitchFamily="66" charset="0"/>
              </a:rPr>
              <a:t>трепетные звуки</a:t>
            </a:r>
            <a:endParaRPr lang="ru-RU" sz="96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Monotype Corsiva" pitchFamily="66" charset="0"/>
              </a:rPr>
              <a:t>Темно-вишнёвая шаль.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Я о прошлом теперь не мечтаю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И  мне прошлого больше не жаль.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Только многое </a:t>
            </a:r>
          </a:p>
          <a:p>
            <a:pPr>
              <a:buNone/>
            </a:pPr>
            <a:r>
              <a:rPr lang="ru-RU" dirty="0" smtClean="0">
                <a:latin typeface="Monotype Corsiva" pitchFamily="66" charset="0"/>
              </a:rPr>
              <a:t>Это тёмно вишнёвая шаль 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5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64937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Белой акации гроздья душистые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Вновь аромата полны,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Вновь разливается песнь соловьиная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В тихом сиянии чудной луны!</a:t>
            </a:r>
          </a:p>
          <a:p>
            <a:endParaRPr lang="ru-RU" sz="3200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000" y="381000"/>
            <a:ext cx="84582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Старинный русский  романс 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«</a:t>
            </a:r>
            <a:r>
              <a:rPr lang="ru-RU" sz="2800" b="1" i="1" dirty="0" smtClean="0">
                <a:solidFill>
                  <a:srgbClr val="FF0000"/>
                </a:solidFill>
              </a:rPr>
              <a:t>Белой акации гроздья душистые»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71600"/>
            <a:ext cx="4343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:\Аннимашки\33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4572000"/>
            <a:ext cx="292568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86740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40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4000" dirty="0" smtClean="0">
                <a:solidFill>
                  <a:srgbClr val="0070C0"/>
                </a:solidFill>
                <a:latin typeface="Monotype Corsiva" pitchFamily="66" charset="0"/>
              </a:rPr>
              <a:t>Поэт Константин Слуцкий писал о романсах:</a:t>
            </a:r>
          </a:p>
          <a:p>
            <a:pPr>
              <a:buNone/>
            </a:pPr>
            <a:r>
              <a:rPr lang="ru-RU" sz="4000" dirty="0" smtClean="0">
                <a:solidFill>
                  <a:srgbClr val="0070C0"/>
                </a:solidFill>
                <a:latin typeface="Monotype Corsiva" pitchFamily="66" charset="0"/>
              </a:rPr>
              <a:t>“Что-то в вас есть бесконечно хорошее…</a:t>
            </a:r>
            <a:br>
              <a:rPr lang="ru-RU" sz="40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rgbClr val="0070C0"/>
                </a:solidFill>
                <a:latin typeface="Monotype Corsiva" pitchFamily="66" charset="0"/>
              </a:rPr>
              <a:t>В вас отлетевшее счастье поет…</a:t>
            </a:r>
            <a:br>
              <a:rPr lang="ru-RU" sz="40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rgbClr val="0070C0"/>
                </a:solidFill>
                <a:latin typeface="Monotype Corsiva" pitchFamily="66" charset="0"/>
              </a:rPr>
              <a:t>Словно весна подойдет под порошею,</a:t>
            </a:r>
            <a:br>
              <a:rPr lang="ru-RU" sz="40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ru-RU" sz="4000" dirty="0" smtClean="0">
                <a:solidFill>
                  <a:srgbClr val="0070C0"/>
                </a:solidFill>
                <a:latin typeface="Monotype Corsiva" pitchFamily="66" charset="0"/>
              </a:rPr>
              <a:t>В сердце истома, в душе – ледоход!” </a:t>
            </a:r>
          </a:p>
          <a:p>
            <a:endParaRPr lang="ru-RU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G:\newy6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066800"/>
            <a:ext cx="3352800" cy="47244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3622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1685924" y="761999"/>
            <a:ext cx="6238875" cy="1219201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rtl="0"/>
            <a:r>
              <a:rPr lang="ru-RU" sz="44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/>
                <a:latin typeface="Monotype Corsiva"/>
              </a:rPr>
              <a:t>До новых встреч !</a:t>
            </a:r>
            <a:endParaRPr lang="ru-RU" sz="44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effectLst/>
              <a:latin typeface="Monotype Corsiva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0" y="381000"/>
            <a:ext cx="8915400" cy="6096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  <a:latin typeface="Monotype Corsiva" pitchFamily="66" charset="0"/>
              </a:rPr>
              <a:t>Романс «Зимняя ночь» на слова  Б. Пастернака</a:t>
            </a:r>
            <a:endParaRPr lang="ru-RU" sz="3600" b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35725"/>
          </a:xfrm>
        </p:spPr>
        <p:txBody>
          <a:bodyPr/>
          <a:lstStyle/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Мело, мело по всей земле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Во все пределы.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Свеча горела на столе, 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Свеча горела.</a:t>
            </a:r>
          </a:p>
          <a:p>
            <a:endParaRPr lang="ru-RU" dirty="0">
              <a:latin typeface="Monotype Corsiva" pitchFamily="66" charset="0"/>
            </a:endParaRPr>
          </a:p>
        </p:txBody>
      </p:sp>
      <p:pic>
        <p:nvPicPr>
          <p:cNvPr id="7" name="Рисунок 6" descr="H:\Аннимашки\33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581400"/>
            <a:ext cx="2925688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G:\newy64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685800"/>
            <a:ext cx="3276599" cy="54864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8600" y="685800"/>
            <a:ext cx="4572000" cy="5669125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32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4000" dirty="0" smtClean="0"/>
              <a:t>На стихи </a:t>
            </a:r>
          </a:p>
          <a:p>
            <a:pPr>
              <a:buNone/>
            </a:pPr>
            <a:r>
              <a:rPr lang="ru-RU" sz="4000" dirty="0" smtClean="0"/>
              <a:t>Ф. И.Тютчева создано много красивых, лирических романсов.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4528" t="6533" r="22642" b="12711"/>
          <a:stretch>
            <a:fillRect/>
          </a:stretch>
        </p:blipFill>
        <p:spPr bwMode="auto">
          <a:xfrm>
            <a:off x="4953000" y="1828800"/>
            <a:ext cx="3810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2400" y="1752601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Monotype Corsiva" pitchFamily="66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343400" cy="574532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В 1823 г. поэт находился на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дипломатической службе в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Мюнхене. Здесь  Ф.И. </a:t>
            </a:r>
            <a:r>
              <a:rPr lang="ru-RU" sz="2800" dirty="0" err="1" smtClean="0">
                <a:latin typeface="Monotype Corsiva" pitchFamily="66" charset="0"/>
              </a:rPr>
              <a:t>Тютчьев</a:t>
            </a:r>
            <a:endParaRPr lang="ru-RU" sz="28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знакомится с шестнадцатилетней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Амалией фон </a:t>
            </a:r>
            <a:r>
              <a:rPr lang="ru-RU" sz="2800" dirty="0" err="1" smtClean="0">
                <a:latin typeface="Monotype Corsiva" pitchFamily="66" charset="0"/>
              </a:rPr>
              <a:t>Лерхенфельд</a:t>
            </a:r>
            <a:r>
              <a:rPr lang="ru-RU" sz="2800" dirty="0" smtClean="0">
                <a:latin typeface="Monotype Corsiva" pitchFamily="66" charset="0"/>
              </a:rPr>
              <a:t>, и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влюбляется в юную красавицу.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В1824 году он написал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стихотворение «Твой милый взор, невинной страсти полон…»,  посвященное Амалии. В нем есть строки: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Как жизни ключ, в душевной глубине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Твой взор живет и будет жить во мне: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Он нужен ей, как небо и дыханье…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8495" t="5975" r="4147" b="11006"/>
          <a:stretch>
            <a:fillRect/>
          </a:stretch>
        </p:blipFill>
        <p:spPr bwMode="auto">
          <a:xfrm rot="16200000">
            <a:off x="-495299" y="1333499"/>
            <a:ext cx="5791200" cy="434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277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i="1" dirty="0" smtClean="0">
                <a:latin typeface="Monotype Corsiva" pitchFamily="66" charset="0"/>
              </a:rPr>
              <a:t>Романс на стихи  Ф.И. Тютчева</a:t>
            </a:r>
            <a:br>
              <a:rPr lang="ru-RU" sz="5400" i="1" dirty="0" smtClean="0">
                <a:latin typeface="Monotype Corsiva" pitchFamily="66" charset="0"/>
              </a:rPr>
            </a:br>
            <a:r>
              <a:rPr lang="ru-RU" sz="5400" i="1" dirty="0" smtClean="0">
                <a:latin typeface="Monotype Corsiva" pitchFamily="66" charset="0"/>
              </a:rPr>
              <a:t>“Я встретил Вас”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sz="2800" dirty="0" smtClean="0">
              <a:latin typeface="Monotype Corsiva" pitchFamily="66" charset="0"/>
            </a:endParaRPr>
          </a:p>
          <a:p>
            <a:pPr>
              <a:buNone/>
            </a:pPr>
            <a:endParaRPr lang="ru-RU" sz="28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Я встретил  вас - и всё былое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В отжившем сердце ожило;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Я вспомнил время золотое-</a:t>
            </a:r>
          </a:p>
          <a:p>
            <a:pPr>
              <a:buNone/>
            </a:pPr>
            <a:r>
              <a:rPr lang="ru-RU" sz="2800" dirty="0" smtClean="0">
                <a:latin typeface="Monotype Corsiva" pitchFamily="66" charset="0"/>
              </a:rPr>
              <a:t>И сердцу стало так тепло…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5" name="Содержимое 4" descr="E:\data\articles\56\5620\562005\img2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81200"/>
            <a:ext cx="4267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4038600" cy="55929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>
                <a:solidFill>
                  <a:schemeClr val="accent1"/>
                </a:solidFill>
                <a:latin typeface="Monotype Corsiva" pitchFamily="66" charset="0"/>
              </a:rPr>
              <a:t>Романс – это музыкальное произведение, написанное для одного голоса с каким-нибудь инструментальным сопровождением. Романс… он полон очарования и светлой грусти.</a:t>
            </a:r>
            <a:endParaRPr lang="ru-RU" sz="3200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  <p:pic>
        <p:nvPicPr>
          <p:cNvPr id="9" name="Содержимое 8" descr="E:\data\articles\56\5620\562005\img1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685800"/>
            <a:ext cx="4419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38600" y="1600200"/>
            <a:ext cx="4876800" cy="47547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3600" dirty="0" smtClean="0">
                <a:latin typeface="Monotype Corsiva" pitchFamily="66" charset="0"/>
              </a:rPr>
              <a:t>Что за звуки! Неподвижен, внемлю</a:t>
            </a:r>
            <a:br>
              <a:rPr lang="ru-RU" sz="3600" dirty="0" smtClean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>Сладким звукам я:</a:t>
            </a:r>
            <a:br>
              <a:rPr lang="ru-RU" sz="3600" dirty="0" smtClean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>Забываю вечность, небо, землю,</a:t>
            </a:r>
            <a:br>
              <a:rPr lang="ru-RU" sz="3600" dirty="0" smtClean="0">
                <a:latin typeface="Monotype Corsiva" pitchFamily="66" charset="0"/>
              </a:rPr>
            </a:br>
            <a:r>
              <a:rPr lang="ru-RU" sz="3600" dirty="0" smtClean="0">
                <a:latin typeface="Monotype Corsiva" pitchFamily="66" charset="0"/>
              </a:rPr>
              <a:t>Самого себя.</a:t>
            </a:r>
            <a:br>
              <a:rPr lang="ru-RU" sz="3600" dirty="0" smtClean="0">
                <a:latin typeface="Monotype Corsiva" pitchFamily="66" charset="0"/>
              </a:rPr>
            </a:br>
            <a:endParaRPr lang="ru-RU" sz="3600" dirty="0">
              <a:latin typeface="Monotype Corsiva" pitchFamily="66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0799" t="19374" r="7470" b="19374"/>
          <a:stretch>
            <a:fillRect/>
          </a:stretch>
        </p:blipFill>
        <p:spPr bwMode="auto">
          <a:xfrm rot="16200000">
            <a:off x="-386150" y="1856987"/>
            <a:ext cx="4986338" cy="371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5800" y="60960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i="1" dirty="0" smtClean="0">
                <a:solidFill>
                  <a:srgbClr val="C00000"/>
                </a:solidFill>
                <a:latin typeface="Monotype Corsiva" pitchFamily="66" charset="0"/>
              </a:rPr>
              <a:t>Стихотворение М.Ю.Лермонтова “Звуки</a:t>
            </a:r>
            <a:r>
              <a:rPr lang="ru-RU" sz="3600" i="1" dirty="0" smtClean="0">
                <a:latin typeface="Monotype Corsiva" pitchFamily="66" charset="0"/>
              </a:rPr>
              <a:t>”. </a:t>
            </a:r>
            <a:endParaRPr lang="ru-RU" sz="3600" dirty="0" smtClean="0">
              <a:latin typeface="Monotype Corsiva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9200" y="304800"/>
            <a:ext cx="3886200" cy="60501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В Россию романс пришел из Франции и преобразился. Первыми стихи-романсы стали писать: Жуковский, Пушкин, Баратынский, а Глинка, </a:t>
            </a:r>
            <a:r>
              <a:rPr lang="ru-RU" sz="3200" dirty="0" err="1" smtClean="0">
                <a:latin typeface="Monotype Corsiva" pitchFamily="66" charset="0"/>
              </a:rPr>
              <a:t>Алябьев</a:t>
            </a:r>
            <a:r>
              <a:rPr lang="ru-RU" sz="3200" dirty="0" smtClean="0">
                <a:latin typeface="Monotype Corsiva" pitchFamily="66" charset="0"/>
              </a:rPr>
              <a:t>, Даргомыжский начали писать на них музыку</a:t>
            </a:r>
            <a:r>
              <a:rPr lang="ru-RU" sz="3200" dirty="0" smtClean="0"/>
              <a:t>.</a:t>
            </a:r>
            <a:endParaRPr lang="ru-RU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0"/>
            <a:ext cx="50292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На </a:t>
            </a:r>
            <a:r>
              <a:rPr lang="ru-RU" sz="3200" dirty="0" smtClean="0">
                <a:latin typeface="Monotype Corsiva" pitchFamily="66" charset="0"/>
              </a:rPr>
              <a:t>заре ты ее не буди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На заре она сладко так </a:t>
            </a:r>
            <a:r>
              <a:rPr lang="ru-RU" sz="3200" dirty="0" smtClean="0">
                <a:latin typeface="Monotype Corsiva" pitchFamily="66" charset="0"/>
              </a:rPr>
              <a:t>спит.</a:t>
            </a:r>
            <a:endParaRPr lang="ru-RU" sz="3200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Утро дышит у ней на груди,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Ярко пышет на ямках ланит.</a:t>
            </a:r>
            <a:endParaRPr lang="ru-RU" sz="3200" dirty="0"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И подушка  её горяча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И горяч утомительный сон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И чернеясь бегут на плеча</a:t>
            </a:r>
          </a:p>
          <a:p>
            <a:pPr>
              <a:buNone/>
            </a:pPr>
            <a:r>
              <a:rPr lang="ru-RU" sz="3200" dirty="0" smtClean="0">
                <a:latin typeface="Monotype Corsiva" pitchFamily="66" charset="0"/>
              </a:rPr>
              <a:t>Косы лентой с обеих сторон.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" y="533400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i="1" dirty="0" smtClean="0">
                <a:solidFill>
                  <a:srgbClr val="FF0000"/>
                </a:solidFill>
                <a:latin typeface="Monotype Corsiva" pitchFamily="66" charset="0"/>
              </a:rPr>
              <a:t>Романс  А.  Варламова  «На заре ты ее не буди»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117</TotalTime>
  <Words>341</Words>
  <Application>Microsoft Office PowerPoint</Application>
  <PresentationFormat>Экран (4:3)</PresentationFormat>
  <Paragraphs>56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Слайд 1</vt:lpstr>
      <vt:lpstr>Романс «Зимняя ночь» на слова  Б. Пастернака</vt:lpstr>
      <vt:lpstr>Слайд 3</vt:lpstr>
      <vt:lpstr>Слайд 4</vt:lpstr>
      <vt:lpstr>Романс на стихи  Ф.И. Тютчева “Я встретил Вас”</vt:lpstr>
      <vt:lpstr>Слайд 6</vt:lpstr>
      <vt:lpstr>Слайд 7</vt:lpstr>
      <vt:lpstr>Слайд 8</vt:lpstr>
      <vt:lpstr>Слайд 9</vt:lpstr>
      <vt:lpstr>Темно-вишнёвая шаль.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Аришка</cp:lastModifiedBy>
  <cp:revision>15</cp:revision>
  <dcterms:modified xsi:type="dcterms:W3CDTF">2011-12-08T14:06:38Z</dcterms:modified>
</cp:coreProperties>
</file>