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300" r:id="rId3"/>
    <p:sldId id="292" r:id="rId4"/>
    <p:sldId id="258" r:id="rId5"/>
    <p:sldId id="305" r:id="rId6"/>
    <p:sldId id="281" r:id="rId7"/>
    <p:sldId id="265" r:id="rId8"/>
    <p:sldId id="308" r:id="rId9"/>
    <p:sldId id="282" r:id="rId10"/>
    <p:sldId id="284" r:id="rId11"/>
    <p:sldId id="293" r:id="rId12"/>
    <p:sldId id="285" r:id="rId13"/>
    <p:sldId id="286" r:id="rId14"/>
    <p:sldId id="309" r:id="rId15"/>
    <p:sldId id="310" r:id="rId16"/>
    <p:sldId id="294" r:id="rId17"/>
    <p:sldId id="311" r:id="rId18"/>
    <p:sldId id="296" r:id="rId19"/>
    <p:sldId id="290" r:id="rId20"/>
    <p:sldId id="298" r:id="rId21"/>
    <p:sldId id="301" r:id="rId22"/>
    <p:sldId id="302" r:id="rId23"/>
    <p:sldId id="303" r:id="rId24"/>
    <p:sldId id="304" r:id="rId25"/>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C2A"/>
    <a:srgbClr val="01BCFF"/>
    <a:srgbClr val="009AD0"/>
    <a:srgbClr val="FF5D5D"/>
    <a:srgbClr val="005A9E"/>
    <a:srgbClr val="C851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429" autoAdjust="0"/>
  </p:normalViewPr>
  <p:slideViewPr>
    <p:cSldViewPr>
      <p:cViewPr varScale="1">
        <p:scale>
          <a:sx n="70" d="100"/>
          <a:sy n="70" d="100"/>
        </p:scale>
        <p:origin x="-5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1A2F82-C3AB-44BC-B64A-3B7EA5928009}" type="datetimeFigureOut">
              <a:rPr lang="ru-RU" smtClean="0"/>
              <a:pPr/>
              <a:t>08.12.2016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B65243-D8BF-4B28-B3A8-FA0E20E301FE}"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7B65243-D8BF-4B28-B3A8-FA0E20E301FE}" type="slidenum">
              <a:rPr lang="ru-RU" smtClean="0"/>
              <a:pPr/>
              <a:t>1</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7B65243-D8BF-4B28-B3A8-FA0E20E301FE}" type="slidenum">
              <a:rPr lang="ru-RU" smtClean="0"/>
              <a:pPr/>
              <a:t>4</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7B65243-D8BF-4B28-B3A8-FA0E20E301FE}" type="slidenum">
              <a:rPr lang="ru-RU" smtClean="0"/>
              <a:pPr/>
              <a:t>5</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7B65243-D8BF-4B28-B3A8-FA0E20E301FE}" type="slidenum">
              <a:rPr lang="ru-RU" smtClean="0"/>
              <a:pPr/>
              <a:t>14</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7B65243-D8BF-4B28-B3A8-FA0E20E301FE}" type="slidenum">
              <a:rPr lang="ru-RU" smtClean="0"/>
              <a:pPr/>
              <a:t>17</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7B65243-D8BF-4B28-B3A8-FA0E20E301FE}" type="slidenum">
              <a:rPr lang="ru-RU" smtClean="0"/>
              <a:pPr/>
              <a:t>19</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7EAF463A-BC7C-46EE-9F1E-7F377CCA4891}" type="datetimeFigureOut">
              <a:rPr lang="en-US" smtClean="0"/>
              <a:pPr/>
              <a:t>12/8/2016</a:t>
            </a:fld>
            <a:endParaRPr lang="en-US" dirty="0"/>
          </a:p>
        </p:txBody>
      </p:sp>
      <p:sp>
        <p:nvSpPr>
          <p:cNvPr id="16" name="Номер слайда 15"/>
          <p:cNvSpPr>
            <a:spLocks noGrp="1"/>
          </p:cNvSpPr>
          <p:nvPr>
            <p:ph type="sldNum" sz="quarter" idx="11"/>
          </p:nvPr>
        </p:nvSpPr>
        <p:spPr/>
        <p:txBody>
          <a:bodyPr/>
          <a:lstStyle/>
          <a:p>
            <a:fld id="{A483448D-3A78-4528-A469-B745A65DA480}" type="slidenum">
              <a:rPr lang="en-US" smtClean="0"/>
              <a:pPr/>
              <a:t>‹#›</a:t>
            </a:fld>
            <a:endParaRPr lang="en-US" dirty="0"/>
          </a:p>
        </p:txBody>
      </p:sp>
      <p:sp>
        <p:nvSpPr>
          <p:cNvPr id="17" name="Нижний колонтитул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12/8/2016</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12/8/2016</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EAF463A-BC7C-46EE-9F1E-7F377CCA4891}" type="datetimeFigureOut">
              <a:rPr lang="en-US" smtClean="0"/>
              <a:pPr/>
              <a:t>12/8/2016</a:t>
            </a:fld>
            <a:endParaRPr lang="en-US" dirty="0"/>
          </a:p>
        </p:txBody>
      </p:sp>
      <p:sp>
        <p:nvSpPr>
          <p:cNvPr id="15" name="Номер слайда 14"/>
          <p:cNvSpPr>
            <a:spLocks noGrp="1"/>
          </p:cNvSpPr>
          <p:nvPr>
            <p:ph type="sldNum" sz="quarter" idx="15"/>
          </p:nvPr>
        </p:nvSpPr>
        <p:spPr/>
        <p:txBody>
          <a:bodyPr/>
          <a:lstStyle>
            <a:lvl1pPr algn="ctr">
              <a:defRPr/>
            </a:lvl1pPr>
          </a:lstStyle>
          <a:p>
            <a:fld id="{A483448D-3A78-4528-A469-B745A65DA480}" type="slidenum">
              <a:rPr lang="en-US" smtClean="0"/>
              <a:pPr/>
              <a:t>‹#›</a:t>
            </a:fld>
            <a:endParaRPr lang="en-US" dirty="0"/>
          </a:p>
        </p:txBody>
      </p:sp>
      <p:sp>
        <p:nvSpPr>
          <p:cNvPr id="16" name="Нижний колонтитул 15"/>
          <p:cNvSpPr>
            <a:spLocks noGrp="1"/>
          </p:cNvSpPr>
          <p:nvPr>
            <p:ph type="ftr" sz="quarter" idx="16"/>
          </p:nvPr>
        </p:nvSpPr>
        <p:spPr/>
        <p:txBody>
          <a:bodyPr/>
          <a:lstStyle/>
          <a:p>
            <a:endParaRPr lang="en-US"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EAF463A-BC7C-46EE-9F1E-7F377CCA4891}" type="datetimeFigureOut">
              <a:rPr lang="en-US" smtClean="0"/>
              <a:pPr/>
              <a:t>12/8/2016</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EAF463A-BC7C-46EE-9F1E-7F377CCA4891}" type="datetimeFigureOut">
              <a:rPr lang="en-US" smtClean="0"/>
              <a:pPr/>
              <a:t>12/8/2016</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7" name="Дата 6"/>
          <p:cNvSpPr>
            <a:spLocks noGrp="1"/>
          </p:cNvSpPr>
          <p:nvPr>
            <p:ph type="dt" sz="half" idx="10"/>
          </p:nvPr>
        </p:nvSpPr>
        <p:spPr/>
        <p:txBody>
          <a:bodyPr/>
          <a:lstStyle/>
          <a:p>
            <a:fld id="{7EAF463A-BC7C-46EE-9F1E-7F377CCA4891}" type="datetimeFigureOut">
              <a:rPr lang="en-US" smtClean="0"/>
              <a:pPr/>
              <a:t>12/8/2016</a:t>
            </a:fld>
            <a:endParaRPr lang="en-US"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12/8/2016</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12/8/2016</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EAF463A-BC7C-46EE-9F1E-7F377CCA4891}" type="datetimeFigureOut">
              <a:rPr lang="en-US" smtClean="0"/>
              <a:pPr/>
              <a:t>12/8/2016</a:t>
            </a:fld>
            <a:endParaRPr lang="en-US" dirty="0"/>
          </a:p>
        </p:txBody>
      </p:sp>
      <p:sp>
        <p:nvSpPr>
          <p:cNvPr id="9" name="Номер слайда 8"/>
          <p:cNvSpPr>
            <a:spLocks noGrp="1"/>
          </p:cNvSpPr>
          <p:nvPr>
            <p:ph type="sldNum" sz="quarter" idx="15"/>
          </p:nvPr>
        </p:nvSpPr>
        <p:spPr/>
        <p:txBody>
          <a:bodyPr/>
          <a:lstStyle/>
          <a:p>
            <a:fld id="{A483448D-3A78-4528-A469-B745A65DA480}" type="slidenum">
              <a:rPr lang="en-US" smtClean="0"/>
              <a:pPr/>
              <a:t>‹#›</a:t>
            </a:fld>
            <a:endParaRPr lang="en-US" dirty="0"/>
          </a:p>
        </p:txBody>
      </p:sp>
      <p:sp>
        <p:nvSpPr>
          <p:cNvPr id="10" name="Нижний колонтитул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EAF463A-BC7C-46EE-9F1E-7F377CCA4891}" type="datetimeFigureOut">
              <a:rPr lang="en-US" smtClean="0"/>
              <a:pPr/>
              <a:t>12/8/2016</a:t>
            </a:fld>
            <a:endParaRPr lang="en-US" dirty="0"/>
          </a:p>
        </p:txBody>
      </p:sp>
      <p:sp>
        <p:nvSpPr>
          <p:cNvPr id="9" name="Номер слайда 8"/>
          <p:cNvSpPr>
            <a:spLocks noGrp="1"/>
          </p:cNvSpPr>
          <p:nvPr>
            <p:ph type="sldNum" sz="quarter" idx="11"/>
          </p:nvPr>
        </p:nvSpPr>
        <p:spPr/>
        <p:txBody>
          <a:bodyPr/>
          <a:lstStyle/>
          <a:p>
            <a:fld id="{A483448D-3A78-4528-A469-B745A65DA480}" type="slidenum">
              <a:rPr lang="en-US" smtClean="0"/>
              <a:pPr/>
              <a:t>‹#›</a:t>
            </a:fld>
            <a:endParaRPr lang="en-US" dirty="0"/>
          </a:p>
        </p:txBody>
      </p:sp>
      <p:sp>
        <p:nvSpPr>
          <p:cNvPr id="10" name="Нижний колонтитул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DDEBCF"/>
            </a:gs>
            <a:gs pos="50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AF463A-BC7C-46EE-9F1E-7F377CCA4891}" type="datetimeFigureOut">
              <a:rPr lang="en-US" smtClean="0"/>
              <a:pPr/>
              <a:t>12/8/2016</a:t>
            </a:fld>
            <a:endParaRPr lang="en-US"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483448D-3A78-4528-A469-B745A65DA480}" type="slidenum">
              <a:rPr lang="en-US" smtClean="0"/>
              <a:pPr/>
              <a:t>‹#›</a:t>
            </a:fld>
            <a:endParaRPr lang="en-US"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package" Target="../embeddings/_________Microsoft_Office_Word2.docx"/><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8.jpeg"/><Relationship Id="rId11" Type="http://schemas.openxmlformats.org/officeDocument/2006/relationships/image" Target="../media/image42.jpeg"/><Relationship Id="rId5" Type="http://schemas.openxmlformats.org/officeDocument/2006/relationships/image" Target="../media/image37.jpeg"/><Relationship Id="rId10" Type="http://schemas.openxmlformats.org/officeDocument/2006/relationships/image" Target="../media/image41.jpeg"/><Relationship Id="rId4" Type="http://schemas.openxmlformats.org/officeDocument/2006/relationships/package" Target="../embeddings/_________Microsoft_Office_Word1.docx"/><Relationship Id="rId9"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2000240"/>
            <a:ext cx="8305800" cy="2571768"/>
          </a:xfrm>
        </p:spPr>
        <p:txBody>
          <a:bodyPr/>
          <a:lstStyle/>
          <a:p>
            <a:r>
              <a:rPr lang="ru-RU" sz="5400" b="1" i="1" dirty="0" smtClean="0">
                <a:solidFill>
                  <a:srgbClr val="C00000"/>
                </a:solidFill>
              </a:rPr>
              <a:t>Презентация </a:t>
            </a:r>
            <a:endParaRPr lang="ru-RU" sz="5400" b="1" i="1" u="sng" dirty="0" smtClean="0">
              <a:solidFill>
                <a:srgbClr val="C00000"/>
              </a:solidFill>
            </a:endParaRPr>
          </a:p>
          <a:p>
            <a:r>
              <a:rPr lang="ru-RU" sz="3600" b="1" i="1" dirty="0" smtClean="0">
                <a:solidFill>
                  <a:srgbClr val="C00000"/>
                </a:solidFill>
              </a:rPr>
              <a:t>«Мой край родной- частица Родины большой»</a:t>
            </a:r>
          </a:p>
          <a:p>
            <a:r>
              <a:rPr lang="ru-RU" sz="2400" b="1" i="1" u="sng" dirty="0" smtClean="0">
                <a:solidFill>
                  <a:schemeClr val="bg1"/>
                </a:solidFill>
              </a:rPr>
              <a:t>(к уроку окружающего мира </a:t>
            </a:r>
            <a:r>
              <a:rPr lang="ru-RU" sz="2400" b="1" i="1" u="sng" smtClean="0">
                <a:solidFill>
                  <a:schemeClr val="bg1"/>
                </a:solidFill>
              </a:rPr>
              <a:t>3 класс)</a:t>
            </a:r>
            <a:endParaRPr lang="ru-RU" sz="2400" b="1" i="1" u="sng" dirty="0" smtClean="0">
              <a:solidFill>
                <a:schemeClr val="bg1"/>
              </a:solidFill>
            </a:endParaRPr>
          </a:p>
          <a:p>
            <a:endParaRPr lang="ru-RU" sz="2000" b="1" i="1" u="sng" dirty="0" smtClean="0">
              <a:solidFill>
                <a:schemeClr val="bg1"/>
              </a:solidFill>
            </a:endParaRPr>
          </a:p>
          <a:p>
            <a:r>
              <a:rPr lang="ru-RU" sz="2000" b="1" i="1" dirty="0" smtClean="0">
                <a:solidFill>
                  <a:schemeClr val="bg1"/>
                </a:solidFill>
              </a:rPr>
              <a:t>                   </a:t>
            </a:r>
          </a:p>
          <a:p>
            <a:r>
              <a:rPr lang="ru-RU" sz="2000" b="1" i="1" dirty="0" smtClean="0">
                <a:solidFill>
                  <a:schemeClr val="bg1"/>
                </a:solidFill>
              </a:rPr>
              <a:t>                          Автор: Матвеева Любовь Григорьевна</a:t>
            </a:r>
          </a:p>
          <a:p>
            <a:r>
              <a:rPr lang="ru-RU" sz="2000" b="1" i="1" dirty="0" smtClean="0">
                <a:solidFill>
                  <a:schemeClr val="bg1"/>
                </a:solidFill>
              </a:rPr>
              <a:t>            Учитель начальных классов</a:t>
            </a:r>
          </a:p>
          <a:p>
            <a:r>
              <a:rPr lang="ru-RU" sz="2000" b="1" i="1" dirty="0" smtClean="0">
                <a:solidFill>
                  <a:schemeClr val="bg1"/>
                </a:solidFill>
              </a:rPr>
              <a:t>                      </a:t>
            </a:r>
          </a:p>
        </p:txBody>
      </p:sp>
      <p:sp>
        <p:nvSpPr>
          <p:cNvPr id="2" name="Заголовок 1"/>
          <p:cNvSpPr>
            <a:spLocks noGrp="1"/>
          </p:cNvSpPr>
          <p:nvPr>
            <p:ph type="ctrTitle"/>
          </p:nvPr>
        </p:nvSpPr>
        <p:spPr>
          <a:xfrm>
            <a:off x="357158" y="428604"/>
            <a:ext cx="8305800" cy="1571636"/>
          </a:xfrm>
          <a:ln>
            <a:solidFill>
              <a:schemeClr val="accent2">
                <a:lumMod val="75000"/>
              </a:schemeClr>
            </a:solidFill>
          </a:ln>
        </p:spPr>
        <p:txBody>
          <a:bodyPr/>
          <a:lstStyle/>
          <a:p>
            <a:r>
              <a:rPr lang="ru-RU" sz="2400" i="1" dirty="0" smtClean="0">
                <a:solidFill>
                  <a:schemeClr val="bg1"/>
                </a:solidFill>
              </a:rPr>
              <a:t>Муниципальное казенное общеобразовательное учреждение</a:t>
            </a:r>
            <a:br>
              <a:rPr lang="ru-RU" sz="2400" i="1" dirty="0" smtClean="0">
                <a:solidFill>
                  <a:schemeClr val="bg1"/>
                </a:solidFill>
              </a:rPr>
            </a:br>
            <a:r>
              <a:rPr lang="ru-RU" sz="2400" i="1" dirty="0" smtClean="0">
                <a:solidFill>
                  <a:schemeClr val="bg1"/>
                </a:solidFill>
              </a:rPr>
              <a:t> «Средняя общеобразовательная школа с. Амгу»</a:t>
            </a:r>
            <a:r>
              <a:rPr lang="ru-RU" sz="2400" i="1" dirty="0" smtClean="0">
                <a:solidFill>
                  <a:srgbClr val="C00000"/>
                </a:solidFill>
              </a:rPr>
              <a:t/>
            </a:r>
            <a:br>
              <a:rPr lang="ru-RU" sz="2400" i="1" dirty="0" smtClean="0">
                <a:solidFill>
                  <a:srgbClr val="C00000"/>
                </a:solidFill>
              </a:rPr>
            </a:br>
            <a:endParaRPr lang="ru-RU" sz="2400" i="1" dirty="0">
              <a:solidFill>
                <a:srgbClr val="00206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effectLst/>
      </p:bgPr>
    </p:bg>
    <p:spTree>
      <p:nvGrpSpPr>
        <p:cNvPr id="1" name=""/>
        <p:cNvGrpSpPr/>
        <p:nvPr/>
      </p:nvGrpSpPr>
      <p:grpSpPr>
        <a:xfrm>
          <a:off x="0" y="0"/>
          <a:ext cx="0" cy="0"/>
          <a:chOff x="0" y="0"/>
          <a:chExt cx="0" cy="0"/>
        </a:xfrm>
      </p:grpSpPr>
      <p:pic>
        <p:nvPicPr>
          <p:cNvPr id="2" name="Рисунок 1"/>
          <p:cNvPicPr/>
          <p:nvPr/>
        </p:nvPicPr>
        <p:blipFill>
          <a:blip r:embed="rId2"/>
          <a:srcRect l="9544" t="66133" r="3527" b="3872"/>
          <a:stretch>
            <a:fillRect/>
          </a:stretch>
        </p:blipFill>
        <p:spPr>
          <a:xfrm>
            <a:off x="285720" y="3929066"/>
            <a:ext cx="3429024" cy="2214578"/>
          </a:xfrm>
          <a:prstGeom prst="roundRect">
            <a:avLst/>
          </a:prstGeom>
          <a:ln w="38100">
            <a:solidFill>
              <a:srgbClr val="FF5D5D"/>
            </a:solidFill>
          </a:ln>
        </p:spPr>
      </p:pic>
      <p:sp>
        <p:nvSpPr>
          <p:cNvPr id="8193" name="Rectangle 1"/>
          <p:cNvSpPr>
            <a:spLocks noChangeArrowheads="1"/>
          </p:cNvSpPr>
          <p:nvPr/>
        </p:nvSpPr>
        <p:spPr bwMode="auto">
          <a:xfrm>
            <a:off x="214282" y="214290"/>
            <a:ext cx="8786874"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400" b="1" i="1" dirty="0" smtClean="0">
                <a:latin typeface="+mj-lt"/>
                <a:ea typeface="Calibri" pitchFamily="34" charset="0"/>
                <a:cs typeface="Times New Roman" pitchFamily="18" charset="0"/>
              </a:rPr>
              <a:t>В. К. Арсеньев, </a:t>
            </a:r>
            <a:r>
              <a:rPr lang="ru-RU" sz="1400" b="1" i="1" dirty="0" smtClean="0">
                <a:solidFill>
                  <a:schemeClr val="bg1"/>
                </a:solidFill>
                <a:latin typeface="+mj-lt"/>
                <a:ea typeface="Calibri" pitchFamily="34" charset="0"/>
                <a:cs typeface="Times New Roman" pitchFamily="18" charset="0"/>
              </a:rPr>
              <a:t>ступив на нашу землю, назвал деревню Амагу по названию реки Амагу (ныне  Амгу).</a:t>
            </a:r>
            <a:r>
              <a:rPr kumimoji="0" lang="ru-RU" sz="1400" b="1" i="1" u="none" strike="noStrike" cap="none" normalizeH="0" baseline="0" dirty="0" smtClean="0">
                <a:ln>
                  <a:noFill/>
                </a:ln>
                <a:solidFill>
                  <a:schemeClr val="bg1"/>
                </a:solidFill>
                <a:effectLst/>
                <a:latin typeface="+mj-lt"/>
                <a:ea typeface="Calibri" pitchFamily="34" charset="0"/>
                <a:cs typeface="Times New Roman" pitchFamily="18" charset="0"/>
              </a:rPr>
              <a:t>    «Старообрядческая деревня Амгу</a:t>
            </a:r>
            <a:r>
              <a:rPr kumimoji="0" lang="ru-RU" sz="1400" b="1" i="1" u="none" strike="noStrike" cap="none" normalizeH="0" dirty="0" smtClean="0">
                <a:ln>
                  <a:noFill/>
                </a:ln>
                <a:solidFill>
                  <a:schemeClr val="bg1"/>
                </a:solidFill>
                <a:effectLst/>
                <a:latin typeface="+mj-lt"/>
                <a:ea typeface="Calibri" pitchFamily="34" charset="0"/>
                <a:cs typeface="Times New Roman" pitchFamily="18" charset="0"/>
              </a:rPr>
              <a:t> </a:t>
            </a:r>
            <a:r>
              <a:rPr kumimoji="0" lang="ru-RU" sz="1400" b="1" i="1" u="none" strike="noStrike" cap="none" normalizeH="0" baseline="0" dirty="0" smtClean="0">
                <a:ln>
                  <a:noFill/>
                </a:ln>
                <a:solidFill>
                  <a:schemeClr val="bg1"/>
                </a:solidFill>
                <a:effectLst/>
                <a:latin typeface="+mj-lt"/>
                <a:ea typeface="Calibri" pitchFamily="34" charset="0"/>
                <a:cs typeface="Times New Roman" pitchFamily="18" charset="0"/>
              </a:rPr>
              <a:t>состояла из 18 дворов, в которых проживало 64 жителя, в том числе 22 мужчины, 18 женщин, 24 ребенка. Первые переселенцы перекочевали сюда в 1900 году с реки Даубихе. Всего эти жители представляли 7 семей - братья Черепановы, Бортниковы, Матвеевы, Долгановы. Живя далеко в горах, они сохранили облик чистых русских людей…Патриархальность семьи, костюмы, утварь, вышивки на одежде, резьба по дереву - все это напоминало древнюю Русь», - так пишет Арсеньев. «Средствами к жизни их были земледелие и соболевание. Занимались также охотой на оленей, лосей и ловили рыбу». Были очень трудолюбивы. Больших успехов добились в коневодстве, занимались пчеловодством. Постепенно население Амагу  увеличивалось, приезжали другие переселенцы. В</a:t>
            </a: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 1911 </a:t>
            </a:r>
            <a:r>
              <a:rPr kumimoji="0" lang="ru-RU" sz="1400" b="1" i="1" u="none" strike="noStrike" cap="none" normalizeH="0" baseline="0" dirty="0" smtClean="0">
                <a:ln>
                  <a:noFill/>
                </a:ln>
                <a:solidFill>
                  <a:schemeClr val="bg1"/>
                </a:solidFill>
                <a:effectLst/>
                <a:latin typeface="+mj-lt"/>
                <a:ea typeface="Calibri" pitchFamily="34" charset="0"/>
                <a:cs typeface="Times New Roman" pitchFamily="18" charset="0"/>
              </a:rPr>
              <a:t>г. - </a:t>
            </a: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122 </a:t>
            </a:r>
            <a:r>
              <a:rPr kumimoji="0" lang="ru-RU" sz="1400" b="1" i="1" u="none" strike="noStrike" cap="none" normalizeH="0" baseline="0" dirty="0" smtClean="0">
                <a:ln>
                  <a:noFill/>
                </a:ln>
                <a:solidFill>
                  <a:schemeClr val="bg1"/>
                </a:solidFill>
                <a:effectLst/>
                <a:latin typeface="+mj-lt"/>
                <a:ea typeface="Calibri" pitchFamily="34" charset="0"/>
                <a:cs typeface="Times New Roman" pitchFamily="18" charset="0"/>
              </a:rPr>
              <a:t>человека, в</a:t>
            </a: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 1915 </a:t>
            </a:r>
            <a:r>
              <a:rPr kumimoji="0" lang="ru-RU" sz="1400" b="1" i="1" u="none" strike="noStrike" cap="none" normalizeH="0" baseline="0" dirty="0" smtClean="0">
                <a:ln>
                  <a:noFill/>
                </a:ln>
                <a:solidFill>
                  <a:schemeClr val="bg1"/>
                </a:solidFill>
                <a:effectLst/>
                <a:latin typeface="+mj-lt"/>
                <a:ea typeface="Calibri" pitchFamily="34" charset="0"/>
                <a:cs typeface="Times New Roman" pitchFamily="18" charset="0"/>
              </a:rPr>
              <a:t>году их было </a:t>
            </a: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370.</a:t>
            </a:r>
            <a:endParaRPr kumimoji="0" lang="ru-RU" sz="1600" b="1" i="1" u="none" strike="noStrike" cap="none" normalizeH="0" baseline="0" dirty="0" smtClean="0">
              <a:ln>
                <a:noFill/>
              </a:ln>
              <a:solidFill>
                <a:schemeClr val="bg1"/>
              </a:solidFill>
              <a:effectLst/>
              <a:latin typeface="+mj-lt"/>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bg1"/>
                </a:solidFill>
                <a:effectLst/>
                <a:latin typeface="+mj-lt"/>
                <a:ea typeface="Calibri" pitchFamily="34" charset="0"/>
                <a:cs typeface="Times New Roman" pitchFamily="18" charset="0"/>
              </a:rPr>
              <a:t>    «Кроме старообрядцев, на Амагу  жила еще одна семья удэгейцев, состоящая из старика мужа, его жены и трех взрослых сыновей. Придя на Амагу, старообрядцы не стали притеснять туземцев, а наоборот, помогли им и начали учить земледелию, скотоводству; удэгейцы научились говорить по - русски, завели лошадей, рогатый скот, построили баню». </a:t>
            </a:r>
            <a:endParaRPr kumimoji="0" lang="ru-RU" sz="1400" b="1" i="1" u="none" strike="noStrike" cap="none" normalizeH="0" baseline="0" dirty="0" smtClean="0">
              <a:ln>
                <a:noFill/>
              </a:ln>
              <a:solidFill>
                <a:schemeClr val="bg1"/>
              </a:solidFill>
              <a:effectLst/>
              <a:latin typeface="+mj-lt"/>
              <a:cs typeface="Times New Roman" pitchFamily="18" charset="0"/>
            </a:endParaRPr>
          </a:p>
        </p:txBody>
      </p:sp>
      <p:sp>
        <p:nvSpPr>
          <p:cNvPr id="4" name="Прямоугольник 3"/>
          <p:cNvSpPr/>
          <p:nvPr/>
        </p:nvSpPr>
        <p:spPr>
          <a:xfrm>
            <a:off x="3786182" y="4143380"/>
            <a:ext cx="4929222" cy="1661993"/>
          </a:xfrm>
          <a:prstGeom prst="rect">
            <a:avLst/>
          </a:prstGeom>
        </p:spPr>
        <p:txBody>
          <a:bodyPr wrap="square">
            <a:spAutoFit/>
          </a:bodyPr>
          <a:lstStyle/>
          <a:p>
            <a:r>
              <a:rPr lang="ru-RU" b="1" i="1" dirty="0" smtClean="0">
                <a:ea typeface="Calibri" pitchFamily="34" charset="0"/>
                <a:cs typeface="Times New Roman" pitchFamily="18" charset="0"/>
              </a:rPr>
              <a:t>« </a:t>
            </a:r>
            <a:r>
              <a:rPr lang="ru-RU" sz="1400" b="1" i="1" dirty="0" smtClean="0">
                <a:ea typeface="Calibri" pitchFamily="34" charset="0"/>
                <a:cs typeface="Times New Roman" pitchFamily="18" charset="0"/>
              </a:rPr>
              <a:t>На опушке леса, около болота, староверы часто находили неглубоко в земле бусы, серьги, стрелы, копья, человеческие кости, следы жилищ. Раньше здесь действительно жило много удэгейцев, но все они погибли от оспы. В 1870 году  на берегу моря, около реки Амагу, было 6 инородческих фанз», - так писал  Арсеньев.</a:t>
            </a:r>
            <a:endParaRPr lang="ru-RU" sz="1400" dirty="0"/>
          </a:p>
        </p:txBody>
      </p:sp>
      <p:sp>
        <p:nvSpPr>
          <p:cNvPr id="13315" name="Rectangle 3"/>
          <p:cNvSpPr>
            <a:spLocks noChangeArrowheads="1"/>
          </p:cNvSpPr>
          <p:nvPr/>
        </p:nvSpPr>
        <p:spPr bwMode="auto">
          <a:xfrm>
            <a:off x="285720" y="6215082"/>
            <a:ext cx="3357586" cy="338554"/>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6763" algn="l"/>
              </a:tabLst>
            </a:pPr>
            <a:r>
              <a:rPr kumimoji="0" lang="ru-RU" sz="1600" b="1" i="0" u="none" strike="noStrike" cap="none" normalizeH="0" baseline="0" dirty="0" smtClean="0">
                <a:ln>
                  <a:noFill/>
                </a:ln>
                <a:solidFill>
                  <a:srgbClr val="002060"/>
                </a:solidFill>
                <a:effectLst/>
                <a:latin typeface="+mj-lt"/>
                <a:ea typeface="Calibri" pitchFamily="34" charset="0"/>
                <a:cs typeface="Times New Roman" pitchFamily="18" charset="0"/>
              </a:rPr>
              <a:t>Старообрядческие поселения</a:t>
            </a:r>
            <a:endParaRPr kumimoji="0" lang="ru-RU" sz="1800" b="1" i="0" u="none" strike="noStrike" cap="none" normalizeH="0" baseline="0" dirty="0" smtClean="0">
              <a:ln>
                <a:noFill/>
              </a:ln>
              <a:solidFill>
                <a:srgbClr val="002060"/>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28802"/>
            <a:ext cx="8229600" cy="214314"/>
          </a:xfrm>
        </p:spPr>
        <p:txBody>
          <a:bodyPr>
            <a:normAutofit fontScale="90000"/>
          </a:bodyPr>
          <a:lstStyle/>
          <a:p>
            <a:pPr algn="ctr"/>
            <a:r>
              <a:rPr lang="ru-RU" sz="3200" dirty="0" smtClean="0">
                <a:solidFill>
                  <a:srgbClr val="C00000"/>
                </a:solidFill>
              </a:rPr>
              <a:t>На  территории  села  находится дереводобывающее   предприятие  ОАО «Амгу»</a:t>
            </a:r>
            <a:br>
              <a:rPr lang="ru-RU" sz="3200" dirty="0" smtClean="0">
                <a:solidFill>
                  <a:srgbClr val="C00000"/>
                </a:solidFill>
              </a:rPr>
            </a:br>
            <a:endParaRPr lang="ru-RU" sz="3200" dirty="0">
              <a:solidFill>
                <a:srgbClr val="C00000"/>
              </a:solidFill>
            </a:endParaRPr>
          </a:p>
        </p:txBody>
      </p:sp>
      <p:sp>
        <p:nvSpPr>
          <p:cNvPr id="10241" name="Rectangle 1"/>
          <p:cNvSpPr>
            <a:spLocks noChangeArrowheads="1"/>
          </p:cNvSpPr>
          <p:nvPr/>
        </p:nvSpPr>
        <p:spPr bwMode="auto">
          <a:xfrm>
            <a:off x="785786" y="1928803"/>
            <a:ext cx="764386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6763" algn="l"/>
              </a:tabLst>
            </a:pPr>
            <a:r>
              <a:rPr kumimoji="0" lang="ru-RU" b="0" i="0" u="none" strike="noStrike" cap="none" normalizeH="0" baseline="0" dirty="0" smtClean="0">
                <a:ln>
                  <a:noFill/>
                </a:ln>
                <a:solidFill>
                  <a:schemeClr val="tx1"/>
                </a:solidFill>
                <a:effectLst/>
                <a:latin typeface="+mj-lt"/>
                <a:ea typeface="Calibri" pitchFamily="34" charset="0"/>
                <a:cs typeface="Times New Roman" pitchFamily="18" charset="0"/>
              </a:rPr>
              <a:t>Основным видом производства является заготовка круглого леса. Предприятие является одним из старейших на территории Дальнего Востока.</a:t>
            </a:r>
            <a:endParaRPr kumimoji="0" lang="ru-RU" b="0" i="0" u="none" strike="noStrike" cap="none" normalizeH="0" baseline="0" dirty="0" smtClean="0">
              <a:ln>
                <a:noFill/>
              </a:ln>
              <a:solidFill>
                <a:schemeClr val="tx1"/>
              </a:solidFill>
              <a:effectLst/>
              <a:latin typeface="+mj-lt"/>
              <a:cs typeface="Arial" pitchFamily="34" charset="0"/>
            </a:endParaRPr>
          </a:p>
        </p:txBody>
      </p:sp>
      <p:pic>
        <p:nvPicPr>
          <p:cNvPr id="4" name="Рисунок 3" descr="Здание управления ОАО &quot;Амгу&quot;"/>
          <p:cNvPicPr/>
          <p:nvPr/>
        </p:nvPicPr>
        <p:blipFill>
          <a:blip r:embed="rId2" cstate="print"/>
          <a:srcRect/>
          <a:stretch>
            <a:fillRect/>
          </a:stretch>
        </p:blipFill>
        <p:spPr bwMode="auto">
          <a:xfrm>
            <a:off x="214282" y="3429000"/>
            <a:ext cx="2071702" cy="2214578"/>
          </a:xfrm>
          <a:prstGeom prst="rect">
            <a:avLst/>
          </a:prstGeom>
          <a:solidFill>
            <a:srgbClr val="FFFFFF">
              <a:shade val="85000"/>
            </a:srgbClr>
          </a:solidFill>
          <a:ln w="38100" cap="sq">
            <a:solidFill>
              <a:srgbClr val="01BC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 "/>
          <p:cNvPicPr/>
          <p:nvPr/>
        </p:nvPicPr>
        <p:blipFill>
          <a:blip r:embed="rId3" cstate="print"/>
          <a:srcRect/>
          <a:stretch>
            <a:fillRect/>
          </a:stretch>
        </p:blipFill>
        <p:spPr bwMode="auto">
          <a:xfrm>
            <a:off x="2786050" y="3357562"/>
            <a:ext cx="3071834" cy="2214578"/>
          </a:xfrm>
          <a:prstGeom prst="rect">
            <a:avLst/>
          </a:prstGeom>
          <a:noFill/>
          <a:ln w="38100">
            <a:solidFill>
              <a:srgbClr val="FFC000"/>
            </a:solidFill>
            <a:miter lim="800000"/>
            <a:headEnd/>
            <a:tailEnd/>
          </a:ln>
        </p:spPr>
      </p:pic>
      <p:pic>
        <p:nvPicPr>
          <p:cNvPr id="6" name="Рисунок 5" descr="IMG_5556"/>
          <p:cNvPicPr/>
          <p:nvPr/>
        </p:nvPicPr>
        <p:blipFill>
          <a:blip r:embed="rId4" cstate="print"/>
          <a:srcRect/>
          <a:stretch>
            <a:fillRect/>
          </a:stretch>
        </p:blipFill>
        <p:spPr bwMode="auto">
          <a:xfrm>
            <a:off x="6215074" y="3500438"/>
            <a:ext cx="2536730" cy="2143140"/>
          </a:xfrm>
          <a:prstGeom prst="rect">
            <a:avLst/>
          </a:prstGeom>
          <a:noFill/>
          <a:ln w="38100">
            <a:solidFill>
              <a:srgbClr val="01BCFF"/>
            </a:solidFill>
            <a:miter lim="800000"/>
            <a:headEnd/>
            <a:tailEnd/>
          </a:ln>
        </p:spPr>
      </p:pic>
      <p:sp>
        <p:nvSpPr>
          <p:cNvPr id="10243" name="Rectangle 3"/>
          <p:cNvSpPr>
            <a:spLocks noChangeArrowheads="1"/>
          </p:cNvSpPr>
          <p:nvPr/>
        </p:nvSpPr>
        <p:spPr bwMode="auto">
          <a:xfrm>
            <a:off x="214282" y="5643578"/>
            <a:ext cx="235745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kumimoji="0" lang="ru-RU" sz="1600" b="1" i="0" u="none" strike="noStrike" cap="none" normalizeH="0" baseline="0" dirty="0" smtClean="0">
                <a:ln>
                  <a:noFill/>
                </a:ln>
                <a:solidFill>
                  <a:schemeClr val="tx1"/>
                </a:solidFill>
                <a:effectLst/>
                <a:latin typeface="+mj-lt"/>
                <a:ea typeface="Calibri" pitchFamily="34" charset="0"/>
                <a:cs typeface="Times New Roman" pitchFamily="18" charset="0"/>
              </a:rPr>
              <a:t>Здание управления </a:t>
            </a:r>
          </a:p>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lang="ru-RU" sz="1600" b="1" dirty="0" smtClean="0">
                <a:latin typeface="+mj-l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latin typeface="+mj-lt"/>
                <a:ea typeface="Calibri" pitchFamily="34" charset="0"/>
                <a:cs typeface="Times New Roman" pitchFamily="18" charset="0"/>
              </a:rPr>
              <a:t>ОАО «Амгу»</a:t>
            </a:r>
            <a:endParaRPr kumimoji="0" lang="ru-RU" sz="1600" b="1" i="0" u="none" strike="noStrike" cap="none" normalizeH="0" baseline="0" dirty="0" smtClean="0">
              <a:ln>
                <a:noFill/>
              </a:ln>
              <a:solidFill>
                <a:schemeClr val="tx1"/>
              </a:solidFill>
              <a:effectLst/>
              <a:latin typeface="+mj-lt"/>
              <a:cs typeface="Arial" pitchFamily="34" charset="0"/>
            </a:endParaRPr>
          </a:p>
        </p:txBody>
      </p:sp>
      <p:sp>
        <p:nvSpPr>
          <p:cNvPr id="10244" name="Rectangle 4"/>
          <p:cNvSpPr>
            <a:spLocks noChangeArrowheads="1"/>
          </p:cNvSpPr>
          <p:nvPr/>
        </p:nvSpPr>
        <p:spPr bwMode="auto">
          <a:xfrm>
            <a:off x="3643306" y="5786454"/>
            <a:ext cx="528634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69988" algn="l"/>
              </a:tabLst>
            </a:pPr>
            <a:r>
              <a:rPr kumimoji="0" lang="ru-RU" sz="1600" b="0" i="0" u="none" strike="noStrike" cap="none" normalizeH="0" baseline="0" dirty="0" smtClean="0">
                <a:ln>
                  <a:noFill/>
                </a:ln>
                <a:solidFill>
                  <a:schemeClr val="tx1"/>
                </a:solidFill>
                <a:effectLst/>
                <a:latin typeface="+mj-lt"/>
                <a:ea typeface="Calibri" pitchFamily="34" charset="0"/>
                <a:cs typeface="Times New Roman" pitchFamily="18" charset="0"/>
              </a:rPr>
              <a:t>Вывоз леса,   погрузка  древесины на суда</a:t>
            </a:r>
            <a:endParaRPr kumimoji="0" lang="ru-RU" sz="1800" b="0" i="0" u="none" strike="noStrike" cap="none" normalizeH="0" baseline="0" dirty="0" smtClean="0">
              <a:ln>
                <a:noFill/>
              </a:ln>
              <a:solidFill>
                <a:schemeClr val="tx1"/>
              </a:solidFill>
              <a:effectLst/>
              <a:latin typeface="+mj-lt"/>
              <a:cs typeface="Arial" pitchFamily="34" charset="0"/>
            </a:endParaRPr>
          </a:p>
        </p:txBody>
      </p:sp>
      <p:sp>
        <p:nvSpPr>
          <p:cNvPr id="9" name="Прямоугольник 8"/>
          <p:cNvSpPr/>
          <p:nvPr/>
        </p:nvSpPr>
        <p:spPr>
          <a:xfrm>
            <a:off x="6357950" y="6072206"/>
            <a:ext cx="2565308" cy="553998"/>
          </a:xfrm>
          <a:prstGeom prst="rect">
            <a:avLst/>
          </a:prstGeom>
        </p:spPr>
        <p:txBody>
          <a:bodyPr wrap="square">
            <a:spAutoFit/>
          </a:bodyPr>
          <a:lstStyle/>
          <a:p>
            <a:r>
              <a:rPr lang="ru-RU" b="1" i="1" u="sng" dirty="0" smtClean="0">
                <a:ea typeface="Calibri" pitchFamily="34" charset="0"/>
                <a:cs typeface="Times New Roman" pitchFamily="18" charset="0"/>
              </a:rPr>
              <a:t>(</a:t>
            </a:r>
            <a:r>
              <a:rPr lang="ru-RU" sz="1200" b="1" i="1" u="sng" dirty="0" smtClean="0">
                <a:ea typeface="Calibri" pitchFamily="34" charset="0"/>
                <a:cs typeface="Times New Roman" pitchFamily="18" charset="0"/>
              </a:rPr>
              <a:t>отчет    2 группы исследователей)</a:t>
            </a:r>
            <a:endParaRPr lang="ru-RU"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0800000" scaled="0"/>
          <a:tileRect/>
        </a:gra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00430" y="-142900"/>
            <a:ext cx="5643570" cy="1214446"/>
          </a:xfrm>
        </p:spPr>
        <p:txBody>
          <a:bodyPr>
            <a:noAutofit/>
          </a:bodyPr>
          <a:lstStyle/>
          <a:p>
            <a:pPr algn="ctr"/>
            <a:r>
              <a:rPr lang="ru-RU" sz="2400" b="1" i="1" dirty="0" smtClean="0">
                <a:solidFill>
                  <a:srgbClr val="002060"/>
                </a:solidFill>
              </a:rPr>
              <a:t>Красиво наше село , богато своими достопримечательностями</a:t>
            </a:r>
            <a:endParaRPr lang="ru-RU" sz="2400" b="1" i="1" dirty="0">
              <a:solidFill>
                <a:srgbClr val="002060"/>
              </a:solidFill>
            </a:endParaRPr>
          </a:p>
        </p:txBody>
      </p:sp>
      <p:sp>
        <p:nvSpPr>
          <p:cNvPr id="1025" name="Rectangle 1"/>
          <p:cNvSpPr>
            <a:spLocks noChangeArrowheads="1"/>
          </p:cNvSpPr>
          <p:nvPr/>
        </p:nvSpPr>
        <p:spPr bwMode="auto">
          <a:xfrm>
            <a:off x="4000496" y="1000108"/>
            <a:ext cx="4929222" cy="4985883"/>
          </a:xfrm>
          <a:prstGeom prst="rect">
            <a:avLst/>
          </a:prstGeom>
          <a:noFill/>
          <a:ln w="9525">
            <a:noFill/>
            <a:miter lim="800000"/>
            <a:headEnd/>
            <a:tailEnd/>
          </a:ln>
          <a:effectLst/>
        </p:spPr>
        <p:txBody>
          <a:bodyPr vert="horz" wrap="square" lIns="-450708" tIns="304704" rIns="91440" bIns="0" numCol="1" anchor="ctr" anchorCtr="0" compatLnSpc="1">
            <a:prstTxWarp prst="textNoShape">
              <a:avLst/>
            </a:prstTxWarp>
            <a:spAutoFit/>
          </a:bodyPr>
          <a:lstStyle/>
          <a:p>
            <a:pPr lvl="0" indent="450850" fontAlgn="base">
              <a:spcBef>
                <a:spcPct val="0"/>
              </a:spcBef>
              <a:spcAft>
                <a:spcPct val="0"/>
              </a:spcAft>
            </a:pPr>
            <a:r>
              <a:rPr lang="ru-RU" sz="1600" b="1" i="1" dirty="0" smtClean="0">
                <a:solidFill>
                  <a:srgbClr val="000000"/>
                </a:solidFill>
                <a:ea typeface="Times New Roman" pitchFamily="18" charset="0"/>
                <a:cs typeface="Times New Roman" pitchFamily="18" charset="0"/>
              </a:rPr>
              <a:t>В 40 км от села находятся красивейшие каньоны и амгинские водопады. Самый известный – «Черный шаман». Самый высокий в  Приморье – 50 метров с невидимой частью.  Вода пробила узкое ущелье, которое назвали Пастью Дьявола.  Он окружен двухсотметровыми мрачными  скалами, скрывающими солнце. Снег и лед там держатся до середины июня. Название водопада вполне оправданно, потому что, как и звон шаманского бубуна, звук  ниспадающей воды завораживает. И невольго прислушиваешься: а вдруг водопад прокричит что – то важное? Кругом красота – дубравы, клены, темная зелень кедров! А воздух  горный - чистейший, дышится легко – легко! В логово  к «шаману» ведут ступеньки. Когда спускаешься по крутой  лестнице вниз, от высоты, аж дух захватывает! Там, откуда начинается «черный шаман» - на втором этаже каньона, еще семь   водопадов.  </a:t>
            </a:r>
            <a:endParaRPr lang="ru-RU" sz="1600" b="1" dirty="0" smtClean="0">
              <a:cs typeface="Arial" pitchFamily="34" charset="0"/>
            </a:endParaRPr>
          </a:p>
        </p:txBody>
      </p:sp>
      <p:sp>
        <p:nvSpPr>
          <p:cNvPr id="7" name="Прямоугольник 6"/>
          <p:cNvSpPr/>
          <p:nvPr/>
        </p:nvSpPr>
        <p:spPr>
          <a:xfrm>
            <a:off x="214282" y="6072205"/>
            <a:ext cx="3929090" cy="461665"/>
          </a:xfrm>
          <a:prstGeom prst="rect">
            <a:avLst/>
          </a:prstGeom>
        </p:spPr>
        <p:txBody>
          <a:bodyPr wrap="square">
            <a:spAutoFit/>
          </a:bodyPr>
          <a:lstStyle/>
          <a:p>
            <a:pPr lvl="0" fontAlgn="base">
              <a:spcBef>
                <a:spcPct val="0"/>
              </a:spcBef>
              <a:spcAft>
                <a:spcPct val="0"/>
              </a:spcAft>
              <a:tabLst>
                <a:tab pos="885825" algn="l"/>
              </a:tabLst>
            </a:pPr>
            <a:r>
              <a:rPr lang="ru-RU" sz="2400" b="1" dirty="0" smtClean="0">
                <a:solidFill>
                  <a:srgbClr val="002060"/>
                </a:solidFill>
                <a:latin typeface="Monotype Corsiva" pitchFamily="66" charset="0"/>
                <a:ea typeface="Calibri" pitchFamily="34" charset="0"/>
                <a:cs typeface="Times New Roman" pitchFamily="18" charset="0"/>
              </a:rPr>
              <a:t>Водопад </a:t>
            </a:r>
            <a:r>
              <a:rPr lang="ru-RU" sz="2400" b="1" dirty="0" smtClean="0">
                <a:solidFill>
                  <a:srgbClr val="002060"/>
                </a:solidFill>
                <a:latin typeface="Calibri"/>
                <a:ea typeface="Calibri" pitchFamily="34" charset="0"/>
                <a:cs typeface="Times New Roman" pitchFamily="18" charset="0"/>
              </a:rPr>
              <a:t>«</a:t>
            </a:r>
            <a:r>
              <a:rPr lang="ru-RU" sz="2400" b="1" dirty="0" smtClean="0">
                <a:solidFill>
                  <a:srgbClr val="002060"/>
                </a:solidFill>
                <a:latin typeface="Monotype Corsiva" pitchFamily="66" charset="0"/>
                <a:ea typeface="Calibri" pitchFamily="34" charset="0"/>
                <a:cs typeface="Times New Roman" pitchFamily="18" charset="0"/>
              </a:rPr>
              <a:t> Черный Шаман</a:t>
            </a:r>
            <a:r>
              <a:rPr lang="ru-RU" sz="2400" b="1" dirty="0" smtClean="0">
                <a:solidFill>
                  <a:srgbClr val="002060"/>
                </a:solidFill>
                <a:latin typeface="Calibri"/>
                <a:ea typeface="Calibri" pitchFamily="34" charset="0"/>
                <a:cs typeface="Times New Roman" pitchFamily="18" charset="0"/>
              </a:rPr>
              <a:t>»</a:t>
            </a:r>
            <a:endParaRPr lang="ru-RU" sz="2400" b="1" dirty="0" smtClean="0">
              <a:solidFill>
                <a:srgbClr val="002060"/>
              </a:solidFill>
              <a:latin typeface="Arial" pitchFamily="34" charset="0"/>
              <a:cs typeface="Arial" pitchFamily="34" charset="0"/>
            </a:endParaRPr>
          </a:p>
        </p:txBody>
      </p:sp>
      <p:pic>
        <p:nvPicPr>
          <p:cNvPr id="8" name="Рисунок 7" descr="IMG_0392.jpg"/>
          <p:cNvPicPr/>
          <p:nvPr/>
        </p:nvPicPr>
        <p:blipFill>
          <a:blip r:embed="rId2"/>
          <a:srcRect/>
          <a:stretch>
            <a:fillRect/>
          </a:stretch>
        </p:blipFill>
        <p:spPr bwMode="auto">
          <a:xfrm>
            <a:off x="285720" y="642918"/>
            <a:ext cx="3000395"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tileRect/>
        </a:gra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633394"/>
          </a:xfrm>
        </p:spPr>
        <p:txBody>
          <a:bodyPr>
            <a:noAutofit/>
          </a:bodyPr>
          <a:lstStyle/>
          <a:p>
            <a:pPr algn="ctr"/>
            <a:r>
              <a:rPr lang="ru-RU" sz="3600" b="1" i="1" dirty="0" smtClean="0">
                <a:solidFill>
                  <a:srgbClr val="002060"/>
                </a:solidFill>
              </a:rPr>
              <a:t>Арсеньевский    водопад</a:t>
            </a:r>
            <a:endParaRPr lang="ru-RU" sz="3600" b="1" i="1" dirty="0">
              <a:solidFill>
                <a:srgbClr val="002060"/>
              </a:solidFill>
            </a:endParaRPr>
          </a:p>
        </p:txBody>
      </p:sp>
      <p:pic>
        <p:nvPicPr>
          <p:cNvPr id="4" name="Рисунок 3" descr="C:\Users\любка\Documents\STP62637.JPG"/>
          <p:cNvPicPr/>
          <p:nvPr/>
        </p:nvPicPr>
        <p:blipFill>
          <a:blip r:embed="rId2" cstate="print">
            <a:lum bright="10000" contrast="40000"/>
          </a:blip>
          <a:srcRect/>
          <a:stretch>
            <a:fillRect/>
          </a:stretch>
        </p:blipFill>
        <p:spPr bwMode="auto">
          <a:xfrm>
            <a:off x="5214942" y="1857364"/>
            <a:ext cx="3571900" cy="3500462"/>
          </a:xfrm>
          <a:prstGeom prst="rect">
            <a:avLst/>
          </a:prstGeom>
          <a:ln>
            <a:noFill/>
          </a:ln>
          <a:effectLst>
            <a:glow rad="228600">
              <a:srgbClr val="6DE543">
                <a:alpha val="40000"/>
              </a:srgbClr>
            </a:glow>
            <a:outerShdw blurRad="190500" algn="tl" rotWithShape="0">
              <a:srgbClr val="000000">
                <a:alpha val="70000"/>
              </a:srgbClr>
            </a:outerShdw>
          </a:effectLst>
        </p:spPr>
      </p:pic>
      <p:sp>
        <p:nvSpPr>
          <p:cNvPr id="2049" name="Rectangle 1"/>
          <p:cNvSpPr>
            <a:spLocks noChangeArrowheads="1"/>
          </p:cNvSpPr>
          <p:nvPr/>
        </p:nvSpPr>
        <p:spPr bwMode="auto">
          <a:xfrm>
            <a:off x="357158" y="1071546"/>
            <a:ext cx="4572032"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90550" algn="l"/>
              </a:tabLst>
            </a:pPr>
            <a:r>
              <a:rPr kumimoji="0" lang="ru-RU" sz="1400" b="1" i="1" u="none" strike="noStrike" cap="none" normalizeH="0" dirty="0" smtClean="0">
                <a:ln>
                  <a:noFill/>
                </a:ln>
                <a:solidFill>
                  <a:schemeClr val="bg1"/>
                </a:solidFill>
                <a:effectLst/>
                <a:latin typeface="Georgia" pitchFamily="18" charset="0"/>
                <a:ea typeface="Calibri" pitchFamily="34" charset="0"/>
                <a:cs typeface="Times New Roman" pitchFamily="18" charset="0"/>
              </a:rPr>
              <a:t>  </a:t>
            </a:r>
            <a:r>
              <a:rPr kumimoji="0" lang="ru-RU" sz="1400" b="1" i="1" u="none" strike="noStrike" cap="none" normalizeH="0" baseline="0" dirty="0" smtClean="0">
                <a:ln>
                  <a:noFill/>
                </a:ln>
                <a:solidFill>
                  <a:schemeClr val="bg1"/>
                </a:solidFill>
                <a:effectLst/>
                <a:latin typeface="+mj-lt"/>
                <a:ea typeface="Calibri" pitchFamily="34" charset="0"/>
                <a:cs typeface="Times New Roman" pitchFamily="18" charset="0"/>
              </a:rPr>
              <a:t>В.К. Арсеньев описывал водопад так: «Из всех водопадов, которые мне приходилось  видеть, водопад </a:t>
            </a:r>
            <a:r>
              <a:rPr lang="ru-RU" sz="1400" b="1" i="1" dirty="0" smtClean="0">
                <a:solidFill>
                  <a:schemeClr val="bg1"/>
                </a:solidFill>
                <a:latin typeface="+mj-lt"/>
                <a:ea typeface="Calibri" pitchFamily="34" charset="0"/>
                <a:cs typeface="Times New Roman" pitchFamily="18" charset="0"/>
              </a:rPr>
              <a:t>этот </a:t>
            </a:r>
            <a:r>
              <a:rPr kumimoji="0" lang="ru-RU" sz="1400" b="1" i="1" u="none" strike="noStrike" cap="none" normalizeH="0" baseline="0" dirty="0" smtClean="0">
                <a:ln>
                  <a:noFill/>
                </a:ln>
                <a:solidFill>
                  <a:schemeClr val="bg1"/>
                </a:solidFill>
                <a:effectLst/>
                <a:latin typeface="+mj-lt"/>
                <a:ea typeface="Calibri" pitchFamily="34" charset="0"/>
                <a:cs typeface="Times New Roman" pitchFamily="18" charset="0"/>
              </a:rPr>
              <a:t>самый красивый. Представьте  себе  узкий  коридор,  верхние  края которого  немного  загнуты  внутрь так, что  вода  идет  как бы  в  трубе. В одном  месте  труба  эта  обрывается. Здесь  и образовался  водопад высотою  в четыре сажени» </a:t>
            </a:r>
            <a:r>
              <a:rPr lang="ru-RU" sz="1400" b="1" i="1" baseline="0" dirty="0" smtClean="0">
                <a:solidFill>
                  <a:schemeClr val="bg1"/>
                </a:solidFill>
                <a:latin typeface="+mj-lt"/>
                <a:ea typeface="Calibri" pitchFamily="34" charset="0"/>
                <a:cs typeface="Times New Roman" pitchFamily="18" charset="0"/>
              </a:rPr>
              <a:t>..</a:t>
            </a:r>
            <a:r>
              <a:rPr lang="ru-RU" sz="1400" b="1" i="1" dirty="0" smtClean="0">
                <a:solidFill>
                  <a:schemeClr val="bg1"/>
                </a:solidFill>
                <a:latin typeface="+mj-lt"/>
                <a:ea typeface="Calibri" pitchFamily="34" charset="0"/>
                <a:cs typeface="Times New Roman" pitchFamily="18" charset="0"/>
              </a:rPr>
              <a:t> . </a:t>
            </a:r>
            <a:r>
              <a:rPr kumimoji="0" lang="ru-RU" sz="1400" b="1" i="1" u="none" strike="noStrike" cap="none" normalizeH="0" baseline="0" dirty="0" smtClean="0">
                <a:ln>
                  <a:noFill/>
                </a:ln>
                <a:solidFill>
                  <a:schemeClr val="bg1"/>
                </a:solidFill>
                <a:effectLst/>
                <a:latin typeface="+mj-lt"/>
                <a:ea typeface="Calibri" pitchFamily="34" charset="0"/>
                <a:cs typeface="Times New Roman" pitchFamily="18" charset="0"/>
              </a:rPr>
              <a:t>Цвет  воды  водопада -   изумрудный. При  ярком  солнечном  освещении  белая  пена  водопада  с зеленовато – синим цветом воды  и с красно – бурыми скалами,  по  которым  разрослись  пестрые лишайники и светло – зеленые мхи,  действительно  создают   удивительную  картину!  </a:t>
            </a:r>
            <a:endParaRPr kumimoji="0" lang="ru-RU" sz="1400" b="1" i="1" u="none" strike="noStrike" cap="none" normalizeH="0" baseline="0" dirty="0" smtClean="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0550" algn="l"/>
              </a:tabLst>
            </a:pPr>
            <a:r>
              <a:rPr kumimoji="0" lang="ru-RU" sz="1400" b="1" i="1" u="none" strike="noStrike" cap="none" normalizeH="0" baseline="0" dirty="0" smtClean="0">
                <a:ln>
                  <a:noFill/>
                </a:ln>
                <a:solidFill>
                  <a:schemeClr val="bg1"/>
                </a:solidFill>
                <a:effectLst/>
                <a:latin typeface="+mj-lt"/>
                <a:ea typeface="Calibri" pitchFamily="34" charset="0"/>
                <a:cs typeface="Times New Roman" pitchFamily="18" charset="0"/>
              </a:rPr>
              <a:t>      «Под  водопадом вода имеет вращательное  движение.  В  течение многих лет она  сточила породу по  сторонам и образовала «исполиновый котел». Кажется,</a:t>
            </a:r>
            <a:r>
              <a:rPr kumimoji="0" lang="ru-RU" sz="1400" b="1" i="1" u="none" strike="noStrike" cap="none" normalizeH="0" dirty="0" smtClean="0">
                <a:ln>
                  <a:noFill/>
                </a:ln>
                <a:solidFill>
                  <a:schemeClr val="bg1"/>
                </a:solidFill>
                <a:effectLst/>
                <a:latin typeface="+mj-lt"/>
                <a:ea typeface="Calibri" pitchFamily="34" charset="0"/>
                <a:cs typeface="Times New Roman" pitchFamily="18" charset="0"/>
              </a:rPr>
              <a:t> </a:t>
            </a:r>
            <a:r>
              <a:rPr kumimoji="0" lang="ru-RU" sz="1400" b="1" i="1" u="none" strike="noStrike" cap="none" normalizeH="0" baseline="0" dirty="0" smtClean="0">
                <a:ln>
                  <a:noFill/>
                </a:ln>
                <a:solidFill>
                  <a:schemeClr val="bg1"/>
                </a:solidFill>
                <a:effectLst/>
                <a:latin typeface="+mj-lt"/>
                <a:ea typeface="Calibri" pitchFamily="34" charset="0"/>
                <a:cs typeface="Times New Roman" pitchFamily="18" charset="0"/>
              </a:rPr>
              <a:t>что  от  массы  падающей  воды  порой содрогается  земля.</a:t>
            </a:r>
            <a:endParaRPr kumimoji="0" lang="ru-RU" sz="1400" b="1" i="1"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174" y="214290"/>
            <a:ext cx="6043626" cy="857256"/>
          </a:xfrm>
        </p:spPr>
        <p:txBody>
          <a:bodyPr>
            <a:noAutofit/>
          </a:bodyPr>
          <a:lstStyle/>
          <a:p>
            <a:pPr algn="ctr"/>
            <a:r>
              <a:rPr lang="ru-RU" sz="2800" b="1" i="1" dirty="0" smtClean="0">
                <a:solidFill>
                  <a:schemeClr val="tx1"/>
                </a:solidFill>
              </a:rPr>
              <a:t>Мыс    «Арка» - необыкновенные береговые ворота</a:t>
            </a:r>
            <a:endParaRPr lang="ru-RU" sz="2800" b="1" i="1" dirty="0">
              <a:solidFill>
                <a:schemeClr val="tx1"/>
              </a:solidFill>
            </a:endParaRPr>
          </a:p>
        </p:txBody>
      </p:sp>
      <p:pic>
        <p:nvPicPr>
          <p:cNvPr id="3" name="Рисунок 2"/>
          <p:cNvPicPr/>
          <p:nvPr/>
        </p:nvPicPr>
        <p:blipFill>
          <a:blip r:embed="rId3" cstate="print">
            <a:lum bright="20000" contrast="40000"/>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285720" y="785794"/>
            <a:ext cx="2286016" cy="2428892"/>
          </a:xfrm>
          <a:prstGeom prst="round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C:\Users\любка\Documents\ч ворота 169.JPG"/>
          <p:cNvPicPr/>
          <p:nvPr/>
        </p:nvPicPr>
        <p:blipFill>
          <a:blip r:embed="rId4" cstate="print">
            <a:lum bright="-10000" contrast="40000"/>
          </a:blip>
          <a:srcRect/>
          <a:stretch>
            <a:fillRect/>
          </a:stretch>
        </p:blipFill>
        <p:spPr bwMode="auto">
          <a:xfrm>
            <a:off x="285720" y="3929066"/>
            <a:ext cx="2357454" cy="2463871"/>
          </a:xfrm>
          <a:prstGeom prst="round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5" name="Rectangle 1"/>
          <p:cNvSpPr>
            <a:spLocks noChangeArrowheads="1"/>
          </p:cNvSpPr>
          <p:nvPr/>
        </p:nvSpPr>
        <p:spPr bwMode="auto">
          <a:xfrm>
            <a:off x="2857488" y="1071546"/>
            <a:ext cx="607223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b="1" i="1" dirty="0" smtClean="0">
                <a:solidFill>
                  <a:srgbClr val="009AD0"/>
                </a:solidFill>
                <a:latin typeface="+mj-lt"/>
                <a:ea typeface="Calibri" pitchFamily="34" charset="0"/>
                <a:cs typeface="Times New Roman" pitchFamily="18" charset="0"/>
              </a:rPr>
              <a:t>Об </a:t>
            </a:r>
            <a:r>
              <a:rPr kumimoji="0" lang="ru-RU" b="1" i="1" u="none" strike="noStrike" cap="none" normalizeH="0" baseline="0" dirty="0" smtClean="0">
                <a:ln>
                  <a:noFill/>
                </a:ln>
                <a:solidFill>
                  <a:srgbClr val="009AD0"/>
                </a:solidFill>
                <a:effectLst/>
                <a:latin typeface="+mj-lt"/>
                <a:ea typeface="Calibri" pitchFamily="34" charset="0"/>
                <a:cs typeface="Times New Roman" pitchFamily="18" charset="0"/>
              </a:rPr>
              <a:t> этих береговых воротах есть такое сказание.</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bg1"/>
                </a:solidFill>
                <a:effectLst/>
                <a:latin typeface="+mj-lt"/>
                <a:ea typeface="Calibri" pitchFamily="34" charset="0"/>
                <a:cs typeface="Times New Roman" pitchFamily="18" charset="0"/>
              </a:rPr>
              <a:t>«</a:t>
            </a: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Одни люди жили на реке  Нахтоху (Кабанья), а другие -  на реке Шооми (Лиственная</a:t>
            </a:r>
            <a:r>
              <a:rPr lang="ru-RU" sz="1600" b="1" i="1" dirty="0" smtClean="0">
                <a:solidFill>
                  <a:schemeClr val="bg1"/>
                </a:solidFill>
                <a:latin typeface="+mj-lt"/>
                <a:ea typeface="Calibri" pitchFamily="34" charset="0"/>
                <a:cs typeface="Times New Roman" pitchFamily="18" charset="0"/>
              </a:rPr>
              <a:t>). </a:t>
            </a: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 Последние  взяли себе жен с реки Нахтоху, но, согласно обычаю, сами им в обмен дочерей своих не дали. Нахтохусские  удэгейцы отправились на Шооми и, воспользовавшись отсутствием мужчин, силою забрали столько девушек, сколько им было нужно. Шоомийцы погнались за ними на лодках. Когда они достигли мыса  Сангусу, то не помолились, а, наоборот,  с криками и руганью вошли под свод береговых ворот. Здесь, наверху, они увидели гагару, но птица эта была не простая, а  «Тэму»  (Касатка - властительница морей).  Один удэгеец выстрелил в нее и не попал. Тогда каменный свод обрушился и потопил обе  лодки с двадцатью двумя  человеками</a:t>
            </a:r>
            <a:r>
              <a:rPr lang="ru-RU" sz="1600" i="1" dirty="0" smtClean="0">
                <a:solidFill>
                  <a:schemeClr val="bg1"/>
                </a:solidFill>
                <a:latin typeface="+mj-lt"/>
                <a:ea typeface="Calibri" pitchFamily="34" charset="0"/>
                <a:cs typeface="Times New Roman" pitchFamily="18" charset="0"/>
              </a:rPr>
              <a:t>».</a:t>
            </a:r>
            <a:endParaRPr kumimoji="0" lang="ru-RU" sz="1600" b="0" i="0" u="none" strike="noStrike" cap="none" normalizeH="0" baseline="0" dirty="0" smtClean="0">
              <a:ln>
                <a:noFill/>
              </a:ln>
              <a:solidFill>
                <a:schemeClr val="bg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47708"/>
          </a:xfrm>
        </p:spPr>
        <p:txBody>
          <a:bodyPr/>
          <a:lstStyle/>
          <a:p>
            <a:pPr algn="ctr"/>
            <a:r>
              <a:rPr lang="ru-RU" dirty="0" smtClean="0">
                <a:solidFill>
                  <a:srgbClr val="C00000"/>
                </a:solidFill>
              </a:rPr>
              <a:t>Маяк Белкина</a:t>
            </a:r>
            <a:endParaRPr lang="ru-RU" dirty="0">
              <a:solidFill>
                <a:srgbClr val="C00000"/>
              </a:solidFill>
            </a:endParaRPr>
          </a:p>
        </p:txBody>
      </p:sp>
      <p:sp>
        <p:nvSpPr>
          <p:cNvPr id="35841" name="Rectangle 1"/>
          <p:cNvSpPr>
            <a:spLocks noChangeArrowheads="1"/>
          </p:cNvSpPr>
          <p:nvPr/>
        </p:nvSpPr>
        <p:spPr bwMode="auto">
          <a:xfrm>
            <a:off x="928662" y="1142984"/>
            <a:ext cx="7072362"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chemeClr val="bg1"/>
                </a:solidFill>
                <a:effectLst/>
                <a:latin typeface="+mj-lt"/>
                <a:ea typeface="Calibri" pitchFamily="34" charset="0"/>
                <a:cs typeface="Times New Roman" pitchFamily="18" charset="0"/>
              </a:rPr>
              <a:t>14</a:t>
            </a: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 метровая кирпичная башня маяка высится на  скалистом берегу мыса Белкина с 1915 года. Именно здесь начинается условная южная граница вод Татарского пролива. Маяк обеспечивает безопасность сопровождения судов на морском пути. Высота огня над уровнем моря - 96 метров.</a:t>
            </a:r>
            <a:endParaRPr kumimoji="0" lang="ru-RU" sz="1800" b="1" i="1" u="none" strike="noStrike" cap="none" normalizeH="0" baseline="0" dirty="0" smtClean="0">
              <a:ln>
                <a:noFill/>
              </a:ln>
              <a:solidFill>
                <a:schemeClr val="bg1"/>
              </a:solidFill>
              <a:effectLst/>
              <a:latin typeface="+mj-lt"/>
              <a:cs typeface="Arial" pitchFamily="34" charset="0"/>
            </a:endParaRPr>
          </a:p>
        </p:txBody>
      </p:sp>
      <p:pic>
        <p:nvPicPr>
          <p:cNvPr id="4" name="Рисунок 3"/>
          <p:cNvPicPr/>
          <p:nvPr/>
        </p:nvPicPr>
        <p:blipFill>
          <a:blip r:embed="rId2" cstate="print">
            <a:lum bright="10000" contrast="4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3214678" y="2928934"/>
            <a:ext cx="2857520" cy="3143272"/>
          </a:xfrm>
          <a:prstGeom prst="rect">
            <a:avLst/>
          </a:prstGeom>
          <a:ln>
            <a:solidFill>
              <a:srgbClr val="01BCFF"/>
            </a:solidFill>
          </a:ln>
          <a:effectLst>
            <a:glow rad="101600">
              <a:schemeClr val="accent1">
                <a:satMod val="175000"/>
                <a:alpha val="40000"/>
              </a:schemeClr>
            </a:glow>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61956"/>
          </a:xfrm>
        </p:spPr>
        <p:txBody>
          <a:bodyPr>
            <a:normAutofit fontScale="90000"/>
          </a:bodyPr>
          <a:lstStyle/>
          <a:p>
            <a:pPr algn="ctr"/>
            <a:r>
              <a:rPr lang="ru-RU" sz="3600" b="1" dirty="0" smtClean="0">
                <a:solidFill>
                  <a:srgbClr val="C00000"/>
                </a:solidFill>
              </a:rPr>
              <a:t>Водолечебница «Теплый ключ»</a:t>
            </a:r>
            <a:endParaRPr lang="ru-RU" sz="3600" b="1" dirty="0">
              <a:solidFill>
                <a:srgbClr val="C00000"/>
              </a:solidFill>
            </a:endParaRPr>
          </a:p>
        </p:txBody>
      </p:sp>
      <p:sp>
        <p:nvSpPr>
          <p:cNvPr id="33793" name="Rectangle 1"/>
          <p:cNvSpPr>
            <a:spLocks noChangeArrowheads="1"/>
          </p:cNvSpPr>
          <p:nvPr/>
        </p:nvSpPr>
        <p:spPr bwMode="auto">
          <a:xfrm>
            <a:off x="3357554" y="1000109"/>
            <a:ext cx="550072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50950" algn="l"/>
              </a:tabLst>
            </a:pP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В  18 км от села, в одном из живописных уголков, вблизи реки Амгу, расположена водолечебница «Теплый ключ». Она существует здесь с 1946 года. Источник воды восходящий, действует постоянно, обладает целебными свойствами. Вода мягкая, прозрачная, пресная, без цвета и запаха. Температура воды составляет + 36</a:t>
            </a:r>
            <a:r>
              <a:rPr kumimoji="0" lang="ru-RU" sz="1600" b="1" i="1" u="none" strike="noStrike" cap="none" normalizeH="0" baseline="0" dirty="0" smtClean="0">
                <a:ln>
                  <a:noFill/>
                </a:ln>
                <a:solidFill>
                  <a:schemeClr val="bg1"/>
                </a:solidFill>
                <a:effectLst/>
                <a:latin typeface="+mj-lt"/>
                <a:ea typeface="Calibri" pitchFamily="34" charset="0"/>
                <a:cs typeface="Calibri" pitchFamily="34" charset="0"/>
              </a:rPr>
              <a:t>°</a:t>
            </a: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 С. Источник пользуется популярностью далеко за пределами жителей Приморского края.</a:t>
            </a:r>
            <a:endParaRPr kumimoji="0" lang="ru-RU" sz="1800" b="0" i="0" u="none" strike="noStrike" cap="none" normalizeH="0" baseline="0" dirty="0" smtClean="0">
              <a:ln>
                <a:noFill/>
              </a:ln>
              <a:solidFill>
                <a:schemeClr val="bg1"/>
              </a:solidFill>
              <a:effectLst/>
              <a:latin typeface="+mj-lt"/>
              <a:cs typeface="Arial" pitchFamily="34" charset="0"/>
            </a:endParaRPr>
          </a:p>
        </p:txBody>
      </p:sp>
      <p:pic>
        <p:nvPicPr>
          <p:cNvPr id="4" name="Рисунок 3" descr="http://static.vl.ru/catalog/1461732395845_big_vlru.jpg"/>
          <p:cNvPicPr/>
          <p:nvPr/>
        </p:nvPicPr>
        <p:blipFill>
          <a:blip r:embed="rId2"/>
          <a:srcRect/>
          <a:stretch>
            <a:fillRect/>
          </a:stretch>
        </p:blipFill>
        <p:spPr bwMode="auto">
          <a:xfrm>
            <a:off x="500034" y="1285860"/>
            <a:ext cx="2714644" cy="1857388"/>
          </a:xfrm>
          <a:prstGeom prst="roundRect">
            <a:avLst/>
          </a:prstGeom>
          <a:noFill/>
          <a:ln w="57150">
            <a:solidFill>
              <a:srgbClr val="01BCFF"/>
            </a:solidFill>
            <a:miter lim="800000"/>
            <a:headEnd/>
            <a:tailEnd/>
          </a:ln>
        </p:spPr>
      </p:pic>
      <p:pic>
        <p:nvPicPr>
          <p:cNvPr id="5" name="Рисунок 4" descr="http://static.vl.ru/catalog/1461689935304_big_vlru.jpg"/>
          <p:cNvPicPr/>
          <p:nvPr/>
        </p:nvPicPr>
        <p:blipFill>
          <a:blip r:embed="rId3"/>
          <a:srcRect/>
          <a:stretch>
            <a:fillRect/>
          </a:stretch>
        </p:blipFill>
        <p:spPr bwMode="auto">
          <a:xfrm>
            <a:off x="642910" y="3714752"/>
            <a:ext cx="3071834" cy="2286016"/>
          </a:xfrm>
          <a:prstGeom prst="snip2DiagRect">
            <a:avLst/>
          </a:prstGeom>
          <a:noFill/>
          <a:ln w="38100">
            <a:solidFill>
              <a:srgbClr val="01BCFF"/>
            </a:solidFill>
            <a:miter lim="800000"/>
            <a:headEnd/>
            <a:tailEnd/>
          </a:ln>
        </p:spPr>
      </p:pic>
      <p:pic>
        <p:nvPicPr>
          <p:cNvPr id="6" name="Рисунок 5" descr="http://static.vl.ru/catalog/1461689937193_big_vlru.jpg"/>
          <p:cNvPicPr/>
          <p:nvPr/>
        </p:nvPicPr>
        <p:blipFill>
          <a:blip r:embed="rId4"/>
          <a:srcRect/>
          <a:stretch>
            <a:fillRect/>
          </a:stretch>
        </p:blipFill>
        <p:spPr bwMode="auto">
          <a:xfrm>
            <a:off x="5000628" y="3786191"/>
            <a:ext cx="3194797" cy="2000264"/>
          </a:xfrm>
          <a:prstGeom prst="snip2DiagRect">
            <a:avLst/>
          </a:prstGeom>
          <a:noFill/>
          <a:ln w="38100">
            <a:solidFill>
              <a:srgbClr val="01BCFF"/>
            </a:solidFill>
            <a:miter lim="800000"/>
            <a:headEnd/>
            <a:tailEnd/>
          </a:ln>
        </p:spPr>
      </p:pic>
      <p:sp>
        <p:nvSpPr>
          <p:cNvPr id="7" name="Прямоугольник 6"/>
          <p:cNvSpPr/>
          <p:nvPr/>
        </p:nvSpPr>
        <p:spPr>
          <a:xfrm rot="10800000" flipV="1">
            <a:off x="6572264" y="6000768"/>
            <a:ext cx="2357454" cy="369332"/>
          </a:xfrm>
          <a:prstGeom prst="rect">
            <a:avLst/>
          </a:prstGeom>
        </p:spPr>
        <p:txBody>
          <a:bodyPr wrap="square">
            <a:spAutoFit/>
          </a:bodyPr>
          <a:lstStyle/>
          <a:p>
            <a:r>
              <a:rPr lang="ru-RU" b="1" i="1" u="sng" dirty="0" smtClean="0">
                <a:ea typeface="Calibri" pitchFamily="34" charset="0"/>
                <a:cs typeface="Times New Roman" pitchFamily="18" charset="0"/>
              </a:rPr>
              <a:t>(</a:t>
            </a:r>
            <a:r>
              <a:rPr lang="ru-RU" sz="1600" b="1" i="1" u="sng" dirty="0" smtClean="0">
                <a:ea typeface="Calibri" pitchFamily="34" charset="0"/>
                <a:cs typeface="Times New Roman" pitchFamily="18" charset="0"/>
              </a:rPr>
              <a:t>отчет  3 группы)</a:t>
            </a:r>
            <a:endParaRPr lang="ru-RU"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633394"/>
          </a:xfrm>
        </p:spPr>
        <p:txBody>
          <a:bodyPr>
            <a:noAutofit/>
          </a:bodyPr>
          <a:lstStyle/>
          <a:p>
            <a:pPr algn="ctr"/>
            <a:r>
              <a:rPr lang="ru-RU" sz="2800" b="1" i="1" dirty="0" smtClean="0">
                <a:solidFill>
                  <a:schemeClr val="tx1"/>
                </a:solidFill>
              </a:rPr>
              <a:t>                                               </a:t>
            </a:r>
            <a:r>
              <a:rPr lang="ru-RU" sz="2800" b="1" i="1" dirty="0" smtClean="0">
                <a:solidFill>
                  <a:srgbClr val="002060"/>
                </a:solidFill>
              </a:rPr>
              <a:t>Сайонский   теплый  ключ</a:t>
            </a:r>
            <a:endParaRPr lang="ru-RU" sz="2800" b="1" i="1" dirty="0">
              <a:solidFill>
                <a:srgbClr val="002060"/>
              </a:solidFill>
            </a:endParaRPr>
          </a:p>
        </p:txBody>
      </p:sp>
      <p:pic>
        <p:nvPicPr>
          <p:cNvPr id="5" name="Рисунок 4"/>
          <p:cNvPicPr/>
          <p:nvPr/>
        </p:nvPicPr>
        <p:blipFill>
          <a:blip r:embed="rId3" cstate="print">
            <a:lum bright="10000" contrast="4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tretch>
            <a:fillRect/>
          </a:stretch>
        </p:blipFill>
        <p:spPr>
          <a:xfrm>
            <a:off x="428596" y="1142984"/>
            <a:ext cx="2500330" cy="2143140"/>
          </a:xfrm>
          <a:prstGeom prst="roundRect">
            <a:avLst/>
          </a:prstGeom>
          <a:ln w="38100">
            <a:solidFill>
              <a:srgbClr val="01BCFF"/>
            </a:solidFill>
          </a:ln>
          <a:effectLst>
            <a:glow rad="228600">
              <a:srgbClr val="00FF00">
                <a:alpha val="40000"/>
              </a:srgbClr>
            </a:glow>
          </a:effectLst>
        </p:spPr>
      </p:pic>
      <p:sp>
        <p:nvSpPr>
          <p:cNvPr id="2049" name="Rectangle 1"/>
          <p:cNvSpPr>
            <a:spLocks noChangeArrowheads="1"/>
          </p:cNvSpPr>
          <p:nvPr/>
        </p:nvSpPr>
        <p:spPr bwMode="auto">
          <a:xfrm>
            <a:off x="3500430" y="714356"/>
            <a:ext cx="514353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bg1">
                    <a:lumMod val="95000"/>
                    <a:lumOff val="5000"/>
                  </a:schemeClr>
                </a:solidFill>
                <a:effectLst/>
                <a:latin typeface="+mj-lt"/>
                <a:ea typeface="Calibri" pitchFamily="34" charset="0"/>
                <a:cs typeface="Times New Roman" pitchFamily="18" charset="0"/>
              </a:rPr>
              <a:t>           </a:t>
            </a:r>
            <a:r>
              <a:rPr kumimoji="0" lang="ru-RU" sz="1400" b="1" i="1" u="none" strike="noStrike" cap="none" normalizeH="0" baseline="0" dirty="0" smtClean="0">
                <a:ln>
                  <a:noFill/>
                </a:ln>
                <a:solidFill>
                  <a:schemeClr val="bg1"/>
                </a:solidFill>
                <a:effectLst/>
                <a:latin typeface="+mj-lt"/>
                <a:ea typeface="Calibri" pitchFamily="34" charset="0"/>
                <a:cs typeface="Times New Roman" pitchFamily="18" charset="0"/>
              </a:rPr>
              <a:t>Наше  село славится природными  лечебными  источниками:</a:t>
            </a:r>
            <a:r>
              <a:rPr kumimoji="0" lang="ru-RU" sz="1400" b="1" i="1" u="none" strike="noStrike" cap="none" normalizeH="0" dirty="0" smtClean="0">
                <a:ln>
                  <a:noFill/>
                </a:ln>
                <a:solidFill>
                  <a:schemeClr val="bg1"/>
                </a:solidFill>
                <a:effectLst/>
                <a:latin typeface="+mj-lt"/>
                <a:ea typeface="Calibri" pitchFamily="34" charset="0"/>
                <a:cs typeface="Times New Roman" pitchFamily="18" charset="0"/>
              </a:rPr>
              <a:t> </a:t>
            </a: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термальный,  на ключе Баланов,  а есть еще  лечебный источник «Святая  Елена» в верховьях  р. Максимовка, под горой Курортная. Люди  со  всего Приморского края, Хабаровского  приезжают  сюда в  летние  месяцы, принимают  ванны,  отдыхают,  ловят  рыбу.</a:t>
            </a:r>
            <a:endParaRPr kumimoji="0" lang="ru-RU" sz="1400" b="1" u="none" strike="noStrike" cap="none" normalizeH="0" baseline="0" dirty="0" smtClean="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u-RU" sz="1400" b="1" dirty="0" smtClean="0">
                <a:solidFill>
                  <a:schemeClr val="bg1"/>
                </a:solidFill>
                <a:latin typeface="+mj-lt"/>
                <a:ea typeface="Calibri" pitchFamily="34" charset="0"/>
                <a:cs typeface="Times New Roman" pitchFamily="18" charset="0"/>
              </a:rPr>
              <a:t>В </a:t>
            </a: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 книге </a:t>
            </a:r>
            <a:r>
              <a:rPr lang="ru-RU" sz="1400" b="1" dirty="0" smtClean="0">
                <a:solidFill>
                  <a:schemeClr val="bg1"/>
                </a:solidFill>
                <a:latin typeface="+mj-lt"/>
                <a:ea typeface="Calibri" pitchFamily="34" charset="0"/>
                <a:cs typeface="Times New Roman" pitchFamily="18" charset="0"/>
              </a:rPr>
              <a:t>путешественника и исследователя </a:t>
            </a: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Владимира Клавдиевича Арсеньева  так</a:t>
            </a:r>
            <a:r>
              <a:rPr kumimoji="0" lang="ru-RU" sz="1400" b="1" u="none" strike="noStrike" cap="none" normalizeH="0" dirty="0" smtClean="0">
                <a:ln>
                  <a:noFill/>
                </a:ln>
                <a:solidFill>
                  <a:schemeClr val="bg1"/>
                </a:solidFill>
                <a:effectLst/>
                <a:latin typeface="+mj-lt"/>
                <a:ea typeface="Calibri" pitchFamily="34" charset="0"/>
                <a:cs typeface="Times New Roman" pitchFamily="18" charset="0"/>
              </a:rPr>
              <a:t> описывается</a:t>
            </a: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 увиденный</a:t>
            </a:r>
            <a:r>
              <a:rPr kumimoji="0" lang="ru-RU" sz="1400" b="1" u="none" strike="noStrike" cap="none" normalizeH="0" dirty="0" smtClean="0">
                <a:ln>
                  <a:noFill/>
                </a:ln>
                <a:solidFill>
                  <a:schemeClr val="bg1"/>
                </a:solidFill>
                <a:effectLst/>
                <a:latin typeface="+mj-lt"/>
                <a:ea typeface="Calibri" pitchFamily="34" charset="0"/>
                <a:cs typeface="Times New Roman" pitchFamily="18" charset="0"/>
              </a:rPr>
              <a:t> им </a:t>
            </a: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теплый</a:t>
            </a:r>
            <a:r>
              <a:rPr kumimoji="0" lang="ru-RU" sz="1400" b="1" u="none" strike="noStrike" cap="none" normalizeH="0" dirty="0" smtClean="0">
                <a:ln>
                  <a:noFill/>
                </a:ln>
                <a:solidFill>
                  <a:schemeClr val="bg1"/>
                </a:solidFill>
                <a:effectLst/>
                <a:latin typeface="+mj-lt"/>
                <a:ea typeface="Calibri" pitchFamily="34" charset="0"/>
                <a:cs typeface="Times New Roman" pitchFamily="18" charset="0"/>
              </a:rPr>
              <a:t> </a:t>
            </a: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ключ, когда он совершал поход на север вдоль берега моря.</a:t>
            </a:r>
            <a:endParaRPr kumimoji="0" lang="ru-RU" sz="1400" b="1" u="none" strike="noStrike" cap="none" normalizeH="0" baseline="0" dirty="0" smtClean="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                «Река Соен ,Гага </a:t>
            </a:r>
            <a:r>
              <a:rPr kumimoji="0" lang="ru-RU" sz="1400" b="1" u="none" strike="noStrike" cap="none" normalizeH="0" dirty="0" smtClean="0">
                <a:ln>
                  <a:noFill/>
                </a:ln>
                <a:solidFill>
                  <a:schemeClr val="bg1"/>
                </a:solidFill>
                <a:effectLst/>
                <a:latin typeface="+mj-lt"/>
                <a:ea typeface="Calibri" pitchFamily="34" charset="0"/>
                <a:cs typeface="Times New Roman" pitchFamily="18" charset="0"/>
              </a:rPr>
              <a:t> </a:t>
            </a: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и Огоми </a:t>
            </a:r>
            <a:r>
              <a:rPr lang="ru-RU" sz="1400" b="1" dirty="0" smtClean="0">
                <a:solidFill>
                  <a:schemeClr val="bg1"/>
                </a:solidFill>
                <a:latin typeface="+mj-lt"/>
                <a:ea typeface="Calibri" pitchFamily="34" charset="0"/>
                <a:cs typeface="Times New Roman" pitchFamily="18" charset="0"/>
              </a:rPr>
              <a:t> </a:t>
            </a: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длиною каждая 7-8 верст, сливающихся в 1 ½ версты от моря. На реке Гага, как раз против притока Ада в пяти верстах от моря есть теплый ключ. Здесь два ключа: горячий и холодный. Оба они имеют выходы на дне небольшого водоема, длина которого равна 7, ширина 5 и глубина  2- м футам. Со дна с шипением выделяется сероводород. Температура воды равна +28.1</a:t>
            </a:r>
            <a:r>
              <a:rPr kumimoji="0" lang="ru-RU" sz="1400" b="1" u="none" strike="noStrike" cap="none" normalizeH="0" baseline="0" dirty="0" smtClean="0">
                <a:ln>
                  <a:noFill/>
                </a:ln>
                <a:solidFill>
                  <a:schemeClr val="bg1"/>
                </a:solidFill>
                <a:effectLst/>
                <a:latin typeface="+mj-lt"/>
                <a:ea typeface="Calibri" pitchFamily="34" charset="0"/>
                <a:cs typeface="Calibri" pitchFamily="34" charset="0"/>
              </a:rPr>
              <a:t>ᵒ</a:t>
            </a: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 С,   на поверхности земли, около резервуара было +12</a:t>
            </a:r>
            <a:r>
              <a:rPr kumimoji="0" lang="ru-RU" sz="1400" b="1" u="none" strike="noStrike" cap="none" normalizeH="0" baseline="0" dirty="0" smtClean="0">
                <a:ln>
                  <a:noFill/>
                </a:ln>
                <a:solidFill>
                  <a:schemeClr val="bg1"/>
                </a:solidFill>
                <a:effectLst/>
                <a:latin typeface="+mj-lt"/>
                <a:ea typeface="Calibri" pitchFamily="34" charset="0"/>
                <a:cs typeface="Calibri" pitchFamily="34" charset="0"/>
              </a:rPr>
              <a:t>ᵒ</a:t>
            </a: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 С».</a:t>
            </a:r>
            <a:endParaRPr kumimoji="0" lang="ru-RU" sz="1400" b="1" u="none" strike="noStrike" cap="none" normalizeH="0" baseline="0" dirty="0" smtClean="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             Вода  в ключе  чистая и теплая.</a:t>
            </a:r>
            <a:r>
              <a:rPr kumimoji="0" lang="ru-RU" sz="1400" b="1" u="none" strike="noStrike" cap="none" normalizeH="0" dirty="0" smtClean="0">
                <a:ln>
                  <a:noFill/>
                </a:ln>
                <a:solidFill>
                  <a:schemeClr val="bg1"/>
                </a:solidFill>
                <a:effectLst/>
                <a:latin typeface="+mj-lt"/>
                <a:ea typeface="Calibri" pitchFamily="34" charset="0"/>
                <a:cs typeface="Times New Roman" pitchFamily="18" charset="0"/>
              </a:rPr>
              <a:t> </a:t>
            </a: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Лечит  такая  вода  болезни  кожи,  ссадины </a:t>
            </a:r>
            <a:r>
              <a:rPr kumimoji="0" lang="ru-RU" sz="1400" b="1" u="none" strike="noStrike" cap="none" normalizeH="0" dirty="0" smtClean="0">
                <a:ln>
                  <a:noFill/>
                </a:ln>
                <a:solidFill>
                  <a:schemeClr val="bg1"/>
                </a:solidFill>
                <a:effectLst/>
                <a:latin typeface="+mj-lt"/>
                <a:ea typeface="Calibri" pitchFamily="34" charset="0"/>
                <a:cs typeface="Times New Roman" pitchFamily="18" charset="0"/>
              </a:rPr>
              <a:t> и др. </a:t>
            </a: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После  купания всегда  чувствуется  легкость, прилив  сил.</a:t>
            </a:r>
            <a:endParaRPr kumimoji="0" lang="ru-RU" sz="1400" b="1" u="none" strike="noStrike" cap="none" normalizeH="0" baseline="0" dirty="0" smtClean="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u="none" strike="noStrike" cap="none" normalizeH="0" baseline="0" dirty="0" smtClean="0">
                <a:ln>
                  <a:noFill/>
                </a:ln>
                <a:solidFill>
                  <a:schemeClr val="bg1"/>
                </a:solidFill>
                <a:effectLst/>
                <a:latin typeface="+mj-lt"/>
                <a:ea typeface="Calibri" pitchFamily="34" charset="0"/>
                <a:cs typeface="Times New Roman" pitchFamily="18" charset="0"/>
              </a:rPr>
              <a:t>      </a:t>
            </a:r>
            <a:endParaRPr kumimoji="0" lang="ru-RU" sz="1400" b="1" u="none" strike="noStrike" cap="none" normalizeH="0" baseline="0" dirty="0" smtClean="0">
              <a:ln>
                <a:noFill/>
              </a:ln>
              <a:solidFill>
                <a:schemeClr val="bg1"/>
              </a:solidFill>
              <a:effectLst/>
              <a:latin typeface="+mj-lt"/>
              <a:cs typeface="Arial" pitchFamily="34" charset="0"/>
            </a:endParaRPr>
          </a:p>
        </p:txBody>
      </p:sp>
      <p:sp>
        <p:nvSpPr>
          <p:cNvPr id="8" name="Прямоугольник 7"/>
          <p:cNvSpPr/>
          <p:nvPr/>
        </p:nvSpPr>
        <p:spPr>
          <a:xfrm>
            <a:off x="1214414" y="3357562"/>
            <a:ext cx="1214446" cy="369332"/>
          </a:xfrm>
          <a:prstGeom prst="rect">
            <a:avLst/>
          </a:prstGeom>
        </p:spPr>
        <p:txBody>
          <a:bodyPr wrap="square">
            <a:spAutoFit/>
          </a:bodyPr>
          <a:lstStyle/>
          <a:p>
            <a:r>
              <a:rPr lang="ru-RU" b="1" i="1" dirty="0" smtClean="0"/>
              <a:t>Сайон</a:t>
            </a:r>
            <a:endParaRPr lang="ru-RU" b="1" i="1" dirty="0"/>
          </a:p>
        </p:txBody>
      </p:sp>
      <p:pic>
        <p:nvPicPr>
          <p:cNvPr id="9" name="Рисунок 8"/>
          <p:cNvPicPr/>
          <p:nvPr/>
        </p:nvPicPr>
        <p:blipFill>
          <a:blip r:embed="rId4">
            <a:lum bright="20000" contrast="40000"/>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65468" b="4545"/>
          <a:stretch>
            <a:fillRect/>
          </a:stretch>
        </p:blipFill>
        <p:spPr>
          <a:xfrm>
            <a:off x="571472" y="3929066"/>
            <a:ext cx="2357454" cy="2214578"/>
          </a:xfrm>
          <a:prstGeom prst="roundRect">
            <a:avLst>
              <a:gd name="adj" fmla="val 16667"/>
            </a:avLst>
          </a:prstGeom>
          <a:ln>
            <a:noFill/>
          </a:ln>
          <a:effectLst>
            <a:glow rad="228600">
              <a:srgbClr val="14E619">
                <a:alpha val="40000"/>
              </a:srgb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Прямоугольник 10"/>
          <p:cNvSpPr/>
          <p:nvPr/>
        </p:nvSpPr>
        <p:spPr>
          <a:xfrm>
            <a:off x="2928926" y="6072206"/>
            <a:ext cx="2643206" cy="369332"/>
          </a:xfrm>
          <a:prstGeom prst="rect">
            <a:avLst/>
          </a:prstGeom>
        </p:spPr>
        <p:txBody>
          <a:bodyPr wrap="square">
            <a:spAutoFit/>
          </a:bodyPr>
          <a:lstStyle/>
          <a:p>
            <a:r>
              <a:rPr lang="ru-RU" b="1" i="1" dirty="0" smtClean="0">
                <a:solidFill>
                  <a:srgbClr val="002060"/>
                </a:solidFill>
                <a:latin typeface="+mj-lt"/>
              </a:rPr>
              <a:t>Источник «Баланов»</a:t>
            </a:r>
            <a:endParaRPr lang="ru-RU" dirty="0">
              <a:solidFill>
                <a:srgbClr val="002060"/>
              </a:solidFill>
              <a:latin typeface="+mj-lt"/>
            </a:endParaRPr>
          </a:p>
        </p:txBody>
      </p:sp>
      <p:cxnSp>
        <p:nvCxnSpPr>
          <p:cNvPr id="13" name="Прямая со стрелкой 12"/>
          <p:cNvCxnSpPr/>
          <p:nvPr/>
        </p:nvCxnSpPr>
        <p:spPr>
          <a:xfrm rot="16200000" flipV="1">
            <a:off x="2714612" y="5643578"/>
            <a:ext cx="500066" cy="5000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i="1" dirty="0" smtClean="0">
                <a:solidFill>
                  <a:srgbClr val="C00000"/>
                </a:solidFill>
              </a:rPr>
              <a:t>Святой источник</a:t>
            </a:r>
            <a:br>
              <a:rPr lang="ru-RU" sz="3200" i="1" dirty="0" smtClean="0">
                <a:solidFill>
                  <a:srgbClr val="C00000"/>
                </a:solidFill>
              </a:rPr>
            </a:br>
            <a:r>
              <a:rPr lang="ru-RU" sz="3200" i="1" dirty="0" smtClean="0">
                <a:solidFill>
                  <a:srgbClr val="C00000"/>
                </a:solidFill>
              </a:rPr>
              <a:t> равноапостольной  Елены</a:t>
            </a:r>
            <a:endParaRPr lang="ru-RU" sz="3200" i="1" dirty="0">
              <a:solidFill>
                <a:srgbClr val="C00000"/>
              </a:solidFill>
            </a:endParaRPr>
          </a:p>
        </p:txBody>
      </p:sp>
      <p:sp>
        <p:nvSpPr>
          <p:cNvPr id="37889" name="Rectangle 1"/>
          <p:cNvSpPr>
            <a:spLocks noChangeArrowheads="1"/>
          </p:cNvSpPr>
          <p:nvPr/>
        </p:nvSpPr>
        <p:spPr bwMode="auto">
          <a:xfrm>
            <a:off x="1285852" y="1714488"/>
            <a:ext cx="635798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6763" algn="l"/>
              </a:tabLst>
            </a:pP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Расположен у подножья горы Курортная. Освящен 13 июня 2008 года в честь Святой равноапостольной Елены. 	 К горячему целебному источнику с температурой воды 29 - 42 градуса, всегда стремятся попасть не только люди, ищущие исцеления, но и туристы, которых привлекают красивейшие места. В воде содержатся гидрокарбонаты,</a:t>
            </a:r>
            <a:r>
              <a:rPr kumimoji="0" lang="ru-RU" sz="1600" b="1" i="1" u="none" strike="noStrike" cap="none" normalizeH="0" dirty="0" smtClean="0">
                <a:ln>
                  <a:noFill/>
                </a:ln>
                <a:solidFill>
                  <a:schemeClr val="bg1"/>
                </a:solidFill>
                <a:effectLst/>
                <a:latin typeface="+mj-lt"/>
                <a:ea typeface="Calibri" pitchFamily="34" charset="0"/>
                <a:cs typeface="Times New Roman" pitchFamily="18" charset="0"/>
              </a:rPr>
              <a:t> </a:t>
            </a:r>
            <a:r>
              <a:rPr lang="ru-RU" sz="1600" b="1" i="1" dirty="0" smtClean="0">
                <a:solidFill>
                  <a:schemeClr val="bg1"/>
                </a:solidFill>
                <a:latin typeface="+mj-lt"/>
                <a:ea typeface="Calibri" pitchFamily="34" charset="0"/>
                <a:cs typeface="Times New Roman" pitchFamily="18" charset="0"/>
              </a:rPr>
              <a:t>в </a:t>
            </a: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 </a:t>
            </a:r>
            <a:r>
              <a:rPr lang="ru-RU" sz="1600" b="1" i="1" dirty="0" smtClean="0">
                <a:solidFill>
                  <a:schemeClr val="bg1"/>
                </a:solidFill>
                <a:latin typeface="+mj-lt"/>
                <a:ea typeface="Calibri" pitchFamily="34" charset="0"/>
                <a:cs typeface="Times New Roman" pitchFamily="18" charset="0"/>
              </a:rPr>
              <a:t>н</a:t>
            </a: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ебольших размерах содержится калий, натрий и др.</a:t>
            </a:r>
            <a:endParaRPr kumimoji="0" lang="ru-RU" sz="1800" b="1" i="1" u="none" strike="noStrike" cap="none" normalizeH="0" baseline="0" dirty="0" smtClean="0">
              <a:ln>
                <a:noFill/>
              </a:ln>
              <a:solidFill>
                <a:schemeClr val="bg1"/>
              </a:solidFill>
              <a:effectLst/>
              <a:latin typeface="+mj-lt"/>
              <a:cs typeface="Arial" pitchFamily="34" charset="0"/>
            </a:endParaRPr>
          </a:p>
        </p:txBody>
      </p:sp>
      <p:pic>
        <p:nvPicPr>
          <p:cNvPr id="4" name="Рисунок 3"/>
          <p:cNvPicPr/>
          <p:nvPr/>
        </p:nvPicPr>
        <p:blipFill>
          <a:blip r:embed="rId2">
            <a:lum contrast="30000"/>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357290" y="3857628"/>
            <a:ext cx="2571768" cy="2357454"/>
          </a:xfrm>
          <a:prstGeom prst="roundRect">
            <a:avLst>
              <a:gd name="adj" fmla="val 16667"/>
            </a:avLst>
          </a:prstGeom>
          <a:ln w="38100">
            <a:solidFill>
              <a:srgbClr val="92D050"/>
            </a:solidFill>
          </a:ln>
          <a:effectLst>
            <a:glow rad="101600">
              <a:schemeClr val="accent5">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Родник, святой источник Равноапостольной Елены"/>
          <p:cNvPicPr/>
          <p:nvPr/>
        </p:nvPicPr>
        <p:blipFill>
          <a:blip r:embed="rId3"/>
          <a:srcRect/>
          <a:stretch>
            <a:fillRect/>
          </a:stretch>
        </p:blipFill>
        <p:spPr bwMode="auto">
          <a:xfrm>
            <a:off x="5214942" y="3929066"/>
            <a:ext cx="2886075" cy="2143140"/>
          </a:xfrm>
          <a:prstGeom prst="roundRect">
            <a:avLst/>
          </a:prstGeom>
          <a:ln w="28575">
            <a:solidFill>
              <a:srgbClr val="92D050"/>
            </a:solidFill>
          </a:ln>
          <a:effectLst>
            <a:glow rad="101600">
              <a:schemeClr val="accent5">
                <a:satMod val="175000"/>
                <a:alpha val="40000"/>
              </a:schemeClr>
            </a:glow>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shadeToTitle="1">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357166"/>
            <a:ext cx="8229600" cy="428628"/>
          </a:xfrm>
        </p:spPr>
        <p:txBody>
          <a:bodyPr>
            <a:noAutofit/>
          </a:bodyPr>
          <a:lstStyle/>
          <a:p>
            <a:pPr algn="ctr"/>
            <a:r>
              <a:rPr lang="ru-RU" sz="2800" b="1" i="1" dirty="0" smtClean="0">
                <a:solidFill>
                  <a:srgbClr val="C00000"/>
                </a:solidFill>
              </a:rPr>
              <a:t>Богат  животный    мир   наших лесов</a:t>
            </a:r>
            <a:endParaRPr lang="ru-RU" sz="2800" b="1" i="1" dirty="0">
              <a:solidFill>
                <a:srgbClr val="C00000"/>
              </a:solidFill>
            </a:endParaRPr>
          </a:p>
        </p:txBody>
      </p:sp>
      <p:sp>
        <p:nvSpPr>
          <p:cNvPr id="4" name="Прямоугольник 3"/>
          <p:cNvSpPr/>
          <p:nvPr/>
        </p:nvSpPr>
        <p:spPr>
          <a:xfrm>
            <a:off x="285720" y="751344"/>
            <a:ext cx="8572560" cy="2308324"/>
          </a:xfrm>
          <a:prstGeom prst="rect">
            <a:avLst/>
          </a:prstGeom>
        </p:spPr>
        <p:txBody>
          <a:bodyPr wrap="square">
            <a:spAutoFit/>
          </a:bodyPr>
          <a:lstStyle/>
          <a:p>
            <a:r>
              <a:rPr lang="ru-RU" sz="1600" b="1" i="1" dirty="0" smtClean="0">
                <a:solidFill>
                  <a:schemeClr val="bg1">
                    <a:lumMod val="95000"/>
                    <a:lumOff val="5000"/>
                  </a:schemeClr>
                </a:solidFill>
              </a:rPr>
              <a:t>Для того  чтобы сохранить редких животных в Приморье, были созданы 6 заповедников, более 10 заказников, около 900 памятников природы разного уровня. На территории Красноармейского, Тернейского,  Дальнегорского районов находится  Сихотэ - Алинский  (площадью более 387, 2 тысячи га)  биосферный заповедник.  Богат животный мир наших лесов: амурский тигр, гималайский, бурый  медведи, изюбр, кабан, белка, лисица, волк,  соболь, выдра, грызуны и др.  Много птиц (дятлы, поползни, рябчик, утка - мандаринка и др.)  В реках, Японском море многие виды  рыб:  таймень, пестрюк, красноперка, кунжа и др.  Из  Японского моря в реки заходят на нерест горбуша, кета, сима.</a:t>
            </a:r>
            <a:endParaRPr lang="ru-RU" sz="1600" b="1" i="1" dirty="0">
              <a:solidFill>
                <a:schemeClr val="bg1">
                  <a:lumMod val="95000"/>
                  <a:lumOff val="5000"/>
                </a:schemeClr>
              </a:solidFill>
            </a:endParaRPr>
          </a:p>
        </p:txBody>
      </p:sp>
      <p:pic>
        <p:nvPicPr>
          <p:cNvPr id="5" name="Рисунок 4"/>
          <p:cNvPicPr/>
          <p:nvPr/>
        </p:nvPicPr>
        <p:blipFill>
          <a:blip r:embed="rId3"/>
          <a:srcRect l="60727" t="38446" r="4364" b="41235"/>
          <a:stretch>
            <a:fillRect/>
          </a:stretch>
        </p:blipFill>
        <p:spPr>
          <a:xfrm>
            <a:off x="357158" y="3286124"/>
            <a:ext cx="2000264" cy="1433511"/>
          </a:xfrm>
          <a:prstGeom prst="roundRect">
            <a:avLst/>
          </a:prstGeom>
          <a:ln w="38100">
            <a:solidFill>
              <a:srgbClr val="01BCFF"/>
            </a:solidFill>
          </a:ln>
        </p:spPr>
      </p:pic>
      <p:sp>
        <p:nvSpPr>
          <p:cNvPr id="7" name="Прямоугольник 6"/>
          <p:cNvSpPr/>
          <p:nvPr/>
        </p:nvSpPr>
        <p:spPr>
          <a:xfrm>
            <a:off x="214282" y="4779873"/>
            <a:ext cx="2714644" cy="738664"/>
          </a:xfrm>
          <a:prstGeom prst="rect">
            <a:avLst/>
          </a:prstGeom>
        </p:spPr>
        <p:txBody>
          <a:bodyPr wrap="square">
            <a:spAutoFit/>
          </a:bodyPr>
          <a:lstStyle/>
          <a:p>
            <a:pPr lvl="0"/>
            <a:r>
              <a:rPr lang="ru-RU" sz="1400" i="1" dirty="0" smtClean="0"/>
              <a:t>Амурский тигр.</a:t>
            </a:r>
          </a:p>
          <a:p>
            <a:pPr lvl="0"/>
            <a:r>
              <a:rPr lang="ru-RU" sz="1400" i="1" dirty="0" smtClean="0"/>
              <a:t>Находится  под охраной, занесен в Красную книгу</a:t>
            </a:r>
            <a:endParaRPr lang="ru-RU" sz="1400" i="1" dirty="0"/>
          </a:p>
        </p:txBody>
      </p:sp>
      <p:pic>
        <p:nvPicPr>
          <p:cNvPr id="11" name="Рисунок 10"/>
          <p:cNvPicPr/>
          <p:nvPr/>
        </p:nvPicPr>
        <p:blipFill>
          <a:blip r:embed="rId4"/>
          <a:srcRect l="32128" t="39279" r="18936" b="28657"/>
          <a:stretch>
            <a:fillRect/>
          </a:stretch>
        </p:blipFill>
        <p:spPr>
          <a:xfrm>
            <a:off x="5286380" y="3143248"/>
            <a:ext cx="1928826" cy="1595438"/>
          </a:xfrm>
          <a:prstGeom prst="roundRect">
            <a:avLst/>
          </a:prstGeom>
          <a:ln w="38100">
            <a:solidFill>
              <a:srgbClr val="01BCFF"/>
            </a:solidFill>
          </a:ln>
        </p:spPr>
      </p:pic>
      <p:sp>
        <p:nvSpPr>
          <p:cNvPr id="13" name="Прямоугольник 12"/>
          <p:cNvSpPr/>
          <p:nvPr/>
        </p:nvSpPr>
        <p:spPr>
          <a:xfrm>
            <a:off x="5500693" y="4857760"/>
            <a:ext cx="2143141" cy="1015663"/>
          </a:xfrm>
          <a:prstGeom prst="rect">
            <a:avLst/>
          </a:prstGeom>
        </p:spPr>
        <p:txBody>
          <a:bodyPr wrap="square">
            <a:spAutoFit/>
          </a:bodyPr>
          <a:lstStyle/>
          <a:p>
            <a:pPr lvl="0"/>
            <a:r>
              <a:rPr lang="ru-RU" sz="1200" i="1" dirty="0" smtClean="0">
                <a:solidFill>
                  <a:prstClr val="white"/>
                </a:solidFill>
              </a:rPr>
              <a:t>Лоси - растительноядные животные. Кормятся листвой деревьев, кустарников и водорослями.</a:t>
            </a:r>
            <a:endParaRPr lang="ru-RU" sz="1200" i="1" dirty="0">
              <a:solidFill>
                <a:prstClr val="white"/>
              </a:solidFill>
            </a:endParaRPr>
          </a:p>
        </p:txBody>
      </p:sp>
      <p:pic>
        <p:nvPicPr>
          <p:cNvPr id="12" name="Рисунок 11"/>
          <p:cNvPicPr/>
          <p:nvPr/>
        </p:nvPicPr>
        <p:blipFill>
          <a:blip r:embed="rId5" cstate="print"/>
          <a:srcRect l="24058" t="18428" r="13043" b="27764"/>
          <a:stretch>
            <a:fillRect/>
          </a:stretch>
        </p:blipFill>
        <p:spPr>
          <a:xfrm>
            <a:off x="7500958" y="3143248"/>
            <a:ext cx="1457325" cy="1543050"/>
          </a:xfrm>
          <a:prstGeom prst="roundRect">
            <a:avLst/>
          </a:prstGeom>
          <a:ln w="38100">
            <a:solidFill>
              <a:srgbClr val="01BCFF"/>
            </a:solidFill>
          </a:ln>
        </p:spPr>
      </p:pic>
      <p:sp>
        <p:nvSpPr>
          <p:cNvPr id="15" name="Прямоугольник 14"/>
          <p:cNvSpPr/>
          <p:nvPr/>
        </p:nvSpPr>
        <p:spPr>
          <a:xfrm>
            <a:off x="7858148" y="4929198"/>
            <a:ext cx="928694" cy="369332"/>
          </a:xfrm>
          <a:prstGeom prst="rect">
            <a:avLst/>
          </a:prstGeom>
        </p:spPr>
        <p:txBody>
          <a:bodyPr wrap="square">
            <a:spAutoFit/>
          </a:bodyPr>
          <a:lstStyle/>
          <a:p>
            <a:pPr lvl="0"/>
            <a:r>
              <a:rPr lang="ru-RU" i="1" dirty="0" smtClean="0">
                <a:solidFill>
                  <a:prstClr val="white"/>
                </a:solidFill>
              </a:rPr>
              <a:t>Белка</a:t>
            </a:r>
            <a:endParaRPr lang="ru-RU" i="1" dirty="0">
              <a:solidFill>
                <a:prstClr val="white"/>
              </a:solidFill>
            </a:endParaRPr>
          </a:p>
        </p:txBody>
      </p:sp>
      <p:pic>
        <p:nvPicPr>
          <p:cNvPr id="10" name="Рисунок 9" descr="http://c-in.ru/uploads/p/2015-11-06/medved_napal_na_dvoih_detej_v_primore.jpg"/>
          <p:cNvPicPr/>
          <p:nvPr/>
        </p:nvPicPr>
        <p:blipFill>
          <a:blip r:embed="rId6"/>
          <a:srcRect l="22509" t="5488" r="12177" b="9756"/>
          <a:stretch>
            <a:fillRect/>
          </a:stretch>
        </p:blipFill>
        <p:spPr bwMode="auto">
          <a:xfrm>
            <a:off x="2928926" y="3286124"/>
            <a:ext cx="2071702" cy="1500198"/>
          </a:xfrm>
          <a:prstGeom prst="roundRect">
            <a:avLst/>
          </a:prstGeom>
          <a:noFill/>
          <a:ln w="38100">
            <a:solidFill>
              <a:srgbClr val="01BCFF"/>
            </a:solidFill>
            <a:miter lim="800000"/>
            <a:headEnd/>
            <a:tailEnd/>
          </a:ln>
        </p:spPr>
      </p:pic>
      <p:sp>
        <p:nvSpPr>
          <p:cNvPr id="39937" name="Rectangle 1"/>
          <p:cNvSpPr>
            <a:spLocks noChangeArrowheads="1"/>
          </p:cNvSpPr>
          <p:nvPr/>
        </p:nvSpPr>
        <p:spPr bwMode="auto">
          <a:xfrm>
            <a:off x="3286116" y="4857761"/>
            <a:ext cx="142876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52563" algn="l"/>
              </a:tabLst>
            </a:pPr>
            <a:r>
              <a:rPr kumimoji="0" lang="ru-RU" sz="1600" b="0" i="1" u="none" strike="noStrike" cap="none" normalizeH="0" baseline="0" dirty="0" smtClean="0">
                <a:ln>
                  <a:noFill/>
                </a:ln>
                <a:solidFill>
                  <a:schemeClr val="tx1"/>
                </a:solidFill>
                <a:effectLst/>
                <a:latin typeface="+mj-lt"/>
                <a:ea typeface="Calibri" pitchFamily="34" charset="0"/>
                <a:cs typeface="Times New Roman" pitchFamily="18" charset="0"/>
              </a:rPr>
              <a:t>Бурый медведь</a:t>
            </a:r>
            <a:r>
              <a:rPr kumimoji="0" 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Прямоугольник 13"/>
          <p:cNvSpPr/>
          <p:nvPr/>
        </p:nvSpPr>
        <p:spPr>
          <a:xfrm>
            <a:off x="6500826" y="6000768"/>
            <a:ext cx="2071701" cy="338554"/>
          </a:xfrm>
          <a:prstGeom prst="rect">
            <a:avLst/>
          </a:prstGeom>
        </p:spPr>
        <p:txBody>
          <a:bodyPr wrap="square">
            <a:spAutoFit/>
          </a:bodyPr>
          <a:lstStyle/>
          <a:p>
            <a:r>
              <a:rPr lang="ru-RU" sz="1600" b="1" i="1" u="sng" dirty="0" smtClean="0">
                <a:ea typeface="Calibri" pitchFamily="34" charset="0"/>
                <a:cs typeface="Times New Roman" pitchFamily="18" charset="0"/>
              </a:rPr>
              <a:t>Отчет 3 группы </a:t>
            </a:r>
            <a:endParaRPr lang="ru-RU"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0"/>
            <a:ext cx="7901014" cy="3500438"/>
          </a:xfrm>
        </p:spPr>
        <p:txBody>
          <a:bodyPr>
            <a:normAutofit fontScale="90000"/>
          </a:bodyPr>
          <a:lstStyle/>
          <a:p>
            <a:pPr algn="ctr"/>
            <a:r>
              <a:rPr lang="ru-RU" sz="4400" b="1" dirty="0" smtClean="0">
                <a:solidFill>
                  <a:srgbClr val="FF0000"/>
                </a:solidFill>
                <a:latin typeface="Times New Roman" pitchFamily="18" charset="0"/>
                <a:cs typeface="Times New Roman" pitchFamily="18" charset="0"/>
              </a:rPr>
              <a:t/>
            </a:r>
            <a:br>
              <a:rPr lang="ru-RU" sz="4400" b="1" dirty="0" smtClean="0">
                <a:solidFill>
                  <a:srgbClr val="FF0000"/>
                </a:solidFill>
                <a:latin typeface="Times New Roman" pitchFamily="18" charset="0"/>
                <a:cs typeface="Times New Roman" pitchFamily="18" charset="0"/>
              </a:rPr>
            </a:br>
            <a:r>
              <a:rPr lang="ru-RU" sz="4400" b="1" dirty="0" smtClean="0">
                <a:solidFill>
                  <a:srgbClr val="FF0000"/>
                </a:solidFill>
                <a:latin typeface="Times New Roman" pitchFamily="18" charset="0"/>
                <a:cs typeface="Times New Roman" pitchFamily="18" charset="0"/>
              </a:rPr>
              <a:t/>
            </a:r>
            <a:br>
              <a:rPr lang="ru-RU" sz="4400" b="1" dirty="0" smtClean="0">
                <a:solidFill>
                  <a:srgbClr val="FF0000"/>
                </a:solidFill>
                <a:latin typeface="Times New Roman" pitchFamily="18" charset="0"/>
                <a:cs typeface="Times New Roman" pitchFamily="18" charset="0"/>
              </a:rPr>
            </a:br>
            <a:r>
              <a:rPr lang="ru-RU" sz="4400" b="1" dirty="0" smtClean="0">
                <a:solidFill>
                  <a:srgbClr val="FF0000"/>
                </a:solidFill>
                <a:latin typeface="Times New Roman" pitchFamily="18" charset="0"/>
                <a:cs typeface="Times New Roman" pitchFamily="18" charset="0"/>
              </a:rPr>
              <a:t/>
            </a:r>
            <a:br>
              <a:rPr lang="ru-RU" sz="4400" b="1" dirty="0" smtClean="0">
                <a:solidFill>
                  <a:srgbClr val="FF0000"/>
                </a:solidFill>
                <a:latin typeface="Times New Roman" pitchFamily="18" charset="0"/>
                <a:cs typeface="Times New Roman" pitchFamily="18" charset="0"/>
              </a:rPr>
            </a:br>
            <a:r>
              <a:rPr lang="ru-RU" sz="4400" b="1" dirty="0" smtClean="0">
                <a:solidFill>
                  <a:srgbClr val="C00000"/>
                </a:solidFill>
                <a:latin typeface="Times New Roman" pitchFamily="18" charset="0"/>
                <a:cs typeface="Times New Roman" pitchFamily="18" charset="0"/>
              </a:rPr>
              <a:t>Цель урока:</a:t>
            </a:r>
            <a:r>
              <a:rPr lang="ru-RU" sz="4400" b="1" dirty="0" smtClean="0">
                <a:latin typeface="Times New Roman" pitchFamily="18" charset="0"/>
                <a:cs typeface="Times New Roman" pitchFamily="18" charset="0"/>
              </a:rPr>
              <a:t/>
            </a:r>
            <a:br>
              <a:rPr lang="ru-RU" sz="4400" b="1" dirty="0" smtClean="0">
                <a:latin typeface="Times New Roman" pitchFamily="18" charset="0"/>
                <a:cs typeface="Times New Roman" pitchFamily="18" charset="0"/>
              </a:rPr>
            </a:br>
            <a:r>
              <a:rPr lang="ru-RU" sz="4400" b="1" dirty="0" smtClean="0">
                <a:solidFill>
                  <a:schemeClr val="accent4">
                    <a:lumMod val="75000"/>
                  </a:schemeClr>
                </a:solidFill>
                <a:latin typeface="Times New Roman" pitchFamily="18" charset="0"/>
                <a:cs typeface="Times New Roman" pitchFamily="18" charset="0"/>
              </a:rPr>
              <a:t>увидеть, услышать, прочувствовать </a:t>
            </a:r>
            <a:br>
              <a:rPr lang="ru-RU" sz="4400" b="1" dirty="0" smtClean="0">
                <a:solidFill>
                  <a:schemeClr val="accent4">
                    <a:lumMod val="75000"/>
                  </a:schemeClr>
                </a:solidFill>
                <a:latin typeface="Times New Roman" pitchFamily="18" charset="0"/>
                <a:cs typeface="Times New Roman" pitchFamily="18" charset="0"/>
              </a:rPr>
            </a:br>
            <a:r>
              <a:rPr lang="ru-RU" sz="4400" b="1" dirty="0" smtClean="0">
                <a:solidFill>
                  <a:schemeClr val="accent4">
                    <a:lumMod val="75000"/>
                  </a:schemeClr>
                </a:solidFill>
                <a:latin typeface="Times New Roman" pitchFamily="18" charset="0"/>
                <a:cs typeface="Times New Roman" pitchFamily="18" charset="0"/>
              </a:rPr>
              <a:t>красоту родного края, узнать больше о своей малой Родине</a:t>
            </a:r>
            <a:endParaRPr lang="ru-RU" sz="4400" dirty="0"/>
          </a:p>
        </p:txBody>
      </p:sp>
      <p:pic>
        <p:nvPicPr>
          <p:cNvPr id="8" name="Picture 2" descr="C:\Users\любка\Documents\семейные фото\амгу алена 2013\IMG_0462.JPG"/>
          <p:cNvPicPr>
            <a:picLocks noChangeAspect="1" noChangeArrowheads="1"/>
          </p:cNvPicPr>
          <p:nvPr/>
        </p:nvPicPr>
        <p:blipFill>
          <a:blip r:embed="rId2" cstate="print"/>
          <a:srcRect/>
          <a:stretch>
            <a:fillRect/>
          </a:stretch>
        </p:blipFill>
        <p:spPr bwMode="auto">
          <a:xfrm>
            <a:off x="2643174" y="4071942"/>
            <a:ext cx="4143404" cy="2143140"/>
          </a:xfrm>
          <a:prstGeom prst="round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66"/>
            <a:ext cx="7572428" cy="571504"/>
          </a:xfrm>
        </p:spPr>
        <p:txBody>
          <a:bodyPr>
            <a:normAutofit fontScale="90000"/>
          </a:bodyPr>
          <a:lstStyle/>
          <a:p>
            <a:pPr algn="ctr"/>
            <a:r>
              <a:rPr lang="ru-RU" dirty="0" smtClean="0"/>
              <a:t>  </a:t>
            </a:r>
            <a:r>
              <a:rPr lang="ru-RU" sz="3600" i="1" dirty="0" smtClean="0">
                <a:solidFill>
                  <a:srgbClr val="C00000"/>
                </a:solidFill>
                <a:latin typeface="Arial Black" pitchFamily="34" charset="0"/>
              </a:rPr>
              <a:t>… </a:t>
            </a:r>
            <a:r>
              <a:rPr lang="ru-RU" sz="3600" i="1" dirty="0" smtClean="0">
                <a:solidFill>
                  <a:srgbClr val="C00000"/>
                </a:solidFill>
              </a:rPr>
              <a:t>И  растительный</a:t>
            </a:r>
            <a:endParaRPr lang="ru-RU" sz="3600" i="1" dirty="0">
              <a:solidFill>
                <a:srgbClr val="C00000"/>
              </a:solidFill>
            </a:endParaRPr>
          </a:p>
        </p:txBody>
      </p:sp>
      <p:pic>
        <p:nvPicPr>
          <p:cNvPr id="3" name="Рисунок 2" descr="Изображение"/>
          <p:cNvPicPr/>
          <p:nvPr/>
        </p:nvPicPr>
        <p:blipFill>
          <a:blip r:embed="rId3" cstate="print"/>
          <a:srcRect/>
          <a:stretch>
            <a:fillRect/>
          </a:stretch>
        </p:blipFill>
        <p:spPr bwMode="auto">
          <a:xfrm>
            <a:off x="4500562" y="1214422"/>
            <a:ext cx="1643074" cy="1428760"/>
          </a:xfrm>
          <a:prstGeom prst="roundRect">
            <a:avLst/>
          </a:prstGeom>
          <a:noFill/>
          <a:ln w="9525">
            <a:noFill/>
            <a:miter lim="800000"/>
            <a:headEnd/>
            <a:tailEnd/>
          </a:ln>
        </p:spPr>
      </p:pic>
      <p:graphicFrame>
        <p:nvGraphicFramePr>
          <p:cNvPr id="38914" name="Object 2"/>
          <p:cNvGraphicFramePr>
            <a:graphicFrameLocks noChangeAspect="1"/>
          </p:cNvGraphicFramePr>
          <p:nvPr/>
        </p:nvGraphicFramePr>
        <p:xfrm>
          <a:off x="357158" y="3714752"/>
          <a:ext cx="2000264" cy="2000264"/>
        </p:xfrm>
        <a:graphic>
          <a:graphicData uri="http://schemas.openxmlformats.org/presentationml/2006/ole">
            <p:oleObj spid="_x0000_s38914" name="Документ" r:id="rId4" imgW="5955857" imgH="6242369" progId="Word.Document.12">
              <p:embed/>
            </p:oleObj>
          </a:graphicData>
        </a:graphic>
      </p:graphicFrame>
      <p:pic>
        <p:nvPicPr>
          <p:cNvPr id="5" name="Рисунок 4" descr="Изображение"/>
          <p:cNvPicPr/>
          <p:nvPr/>
        </p:nvPicPr>
        <p:blipFill>
          <a:blip r:embed="rId5"/>
          <a:srcRect/>
          <a:stretch>
            <a:fillRect/>
          </a:stretch>
        </p:blipFill>
        <p:spPr bwMode="auto">
          <a:xfrm>
            <a:off x="142844" y="1142984"/>
            <a:ext cx="1928826" cy="1571636"/>
          </a:xfrm>
          <a:prstGeom prst="roundRect">
            <a:avLst/>
          </a:prstGeom>
          <a:noFill/>
          <a:ln w="9525">
            <a:noFill/>
            <a:miter lim="800000"/>
            <a:headEnd/>
            <a:tailEnd/>
          </a:ln>
        </p:spPr>
      </p:pic>
      <p:pic>
        <p:nvPicPr>
          <p:cNvPr id="7" name="Рисунок 6" descr="Изображение"/>
          <p:cNvPicPr/>
          <p:nvPr/>
        </p:nvPicPr>
        <p:blipFill>
          <a:blip r:embed="rId6"/>
          <a:srcRect/>
          <a:stretch>
            <a:fillRect/>
          </a:stretch>
        </p:blipFill>
        <p:spPr bwMode="auto">
          <a:xfrm>
            <a:off x="2357422" y="1142984"/>
            <a:ext cx="1643074" cy="1571636"/>
          </a:xfrm>
          <a:prstGeom prst="roundRect">
            <a:avLst/>
          </a:prstGeom>
          <a:noFill/>
          <a:ln w="9525">
            <a:noFill/>
            <a:miter lim="800000"/>
            <a:headEnd/>
            <a:tailEnd/>
          </a:ln>
        </p:spPr>
      </p:pic>
      <p:sp>
        <p:nvSpPr>
          <p:cNvPr id="8" name="Прямоугольник 7"/>
          <p:cNvSpPr/>
          <p:nvPr/>
        </p:nvSpPr>
        <p:spPr>
          <a:xfrm>
            <a:off x="500033" y="2928934"/>
            <a:ext cx="1285885" cy="400110"/>
          </a:xfrm>
          <a:prstGeom prst="rect">
            <a:avLst/>
          </a:prstGeom>
        </p:spPr>
        <p:txBody>
          <a:bodyPr wrap="square">
            <a:spAutoFit/>
          </a:bodyPr>
          <a:lstStyle/>
          <a:p>
            <a:r>
              <a:rPr lang="ru-RU" sz="2000" b="1" i="1" dirty="0" smtClean="0">
                <a:solidFill>
                  <a:srgbClr val="002060"/>
                </a:solidFill>
                <a:latin typeface="Monotype Corsiva" pitchFamily="66" charset="0"/>
              </a:rPr>
              <a:t>Брусника</a:t>
            </a:r>
            <a:endParaRPr lang="ru-RU" sz="2000" b="1" i="1" dirty="0">
              <a:solidFill>
                <a:srgbClr val="002060"/>
              </a:solidFill>
              <a:latin typeface="Monotype Corsiva" pitchFamily="66" charset="0"/>
            </a:endParaRPr>
          </a:p>
        </p:txBody>
      </p:sp>
      <p:sp>
        <p:nvSpPr>
          <p:cNvPr id="38915" name="Rectangle 3"/>
          <p:cNvSpPr>
            <a:spLocks noChangeArrowheads="1"/>
          </p:cNvSpPr>
          <p:nvPr/>
        </p:nvSpPr>
        <p:spPr bwMode="auto">
          <a:xfrm>
            <a:off x="3428992" y="2786058"/>
            <a:ext cx="535785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52563" algn="l"/>
              </a:tabLst>
            </a:pPr>
            <a:r>
              <a:rPr kumimoji="0" lang="ru-RU" sz="2400" b="1" i="1"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Голубика</a:t>
            </a:r>
            <a:r>
              <a:rPr kumimoji="0" lang="ru-RU" sz="2400" b="1" i="1" u="none" strike="noStrike" cap="none" normalizeH="0" baseline="0" dirty="0" smtClean="0">
                <a:ln>
                  <a:noFill/>
                </a:ln>
                <a:solidFill>
                  <a:srgbClr val="0070C0"/>
                </a:solidFill>
                <a:effectLst/>
                <a:latin typeface="Monotype Corsiva" pitchFamily="66" charset="0"/>
                <a:ea typeface="Calibri" pitchFamily="34" charset="0"/>
                <a:cs typeface="Times New Roman" pitchFamily="18" charset="0"/>
              </a:rPr>
              <a:t>          </a:t>
            </a:r>
            <a:endParaRPr kumimoji="0" lang="ru-RU" sz="2400" b="1" i="1" u="none" strike="noStrike" cap="none" normalizeH="0" baseline="0" dirty="0" smtClean="0">
              <a:ln>
                <a:noFill/>
              </a:ln>
              <a:solidFill>
                <a:srgbClr val="0070C0"/>
              </a:solidFill>
              <a:effectLst/>
              <a:latin typeface="Monotype Corsiva" pitchFamily="66" charset="0"/>
              <a:cs typeface="Arial" pitchFamily="34" charset="0"/>
            </a:endParaRPr>
          </a:p>
        </p:txBody>
      </p:sp>
      <p:sp>
        <p:nvSpPr>
          <p:cNvPr id="38916" name="Rectangle 4"/>
          <p:cNvSpPr>
            <a:spLocks noChangeArrowheads="1"/>
          </p:cNvSpPr>
          <p:nvPr/>
        </p:nvSpPr>
        <p:spPr bwMode="auto">
          <a:xfrm>
            <a:off x="214282" y="5715016"/>
            <a:ext cx="185738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452563" algn="l"/>
              </a:tabLst>
            </a:pPr>
            <a:r>
              <a:rPr kumimoji="0" lang="ru-RU" sz="2000" b="1" i="1"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Грибы</a:t>
            </a:r>
            <a:endParaRPr kumimoji="0" lang="ru-RU" sz="2000" b="1" i="1" u="none" strike="noStrike" cap="none" normalizeH="0" baseline="0" dirty="0" smtClean="0">
              <a:ln>
                <a:noFill/>
              </a:ln>
              <a:solidFill>
                <a:srgbClr val="002060"/>
              </a:solidFill>
              <a:effectLst/>
              <a:latin typeface="Monotype Corsiva" pitchFamily="66" charset="0"/>
              <a:cs typeface="Arial" pitchFamily="34" charset="0"/>
            </a:endParaRPr>
          </a:p>
        </p:txBody>
      </p:sp>
      <p:pic>
        <p:nvPicPr>
          <p:cNvPr id="11" name="Рисунок 10" descr="http://ljplus.ru/img4/d/i/dimorfant/oktyabr-003.JPG"/>
          <p:cNvPicPr/>
          <p:nvPr/>
        </p:nvPicPr>
        <p:blipFill>
          <a:blip r:embed="rId7" cstate="print"/>
          <a:srcRect/>
          <a:stretch>
            <a:fillRect/>
          </a:stretch>
        </p:blipFill>
        <p:spPr bwMode="auto">
          <a:xfrm>
            <a:off x="6929454" y="1357298"/>
            <a:ext cx="1457325" cy="1304925"/>
          </a:xfrm>
          <a:prstGeom prst="roundRect">
            <a:avLst/>
          </a:prstGeom>
          <a:noFill/>
          <a:ln w="9525">
            <a:noFill/>
            <a:miter lim="800000"/>
            <a:headEnd/>
            <a:tailEnd/>
          </a:ln>
        </p:spPr>
      </p:pic>
      <p:sp>
        <p:nvSpPr>
          <p:cNvPr id="13" name="Прямоугольник 12"/>
          <p:cNvSpPr/>
          <p:nvPr/>
        </p:nvSpPr>
        <p:spPr>
          <a:xfrm>
            <a:off x="6858017" y="2846974"/>
            <a:ext cx="1914608" cy="400110"/>
          </a:xfrm>
          <a:prstGeom prst="rect">
            <a:avLst/>
          </a:prstGeom>
        </p:spPr>
        <p:txBody>
          <a:bodyPr wrap="square">
            <a:spAutoFit/>
          </a:bodyPr>
          <a:lstStyle/>
          <a:p>
            <a:pPr lvl="0" fontAlgn="base">
              <a:spcBef>
                <a:spcPct val="0"/>
              </a:spcBef>
              <a:spcAft>
                <a:spcPct val="0"/>
              </a:spcAft>
              <a:tabLst>
                <a:tab pos="1452563" algn="l"/>
              </a:tabLst>
            </a:pPr>
            <a:r>
              <a:rPr lang="ru-RU" sz="2000" b="1" i="1" dirty="0" smtClean="0">
                <a:solidFill>
                  <a:srgbClr val="002060"/>
                </a:solidFill>
                <a:latin typeface="Monotype Corsiva" pitchFamily="66" charset="0"/>
                <a:ea typeface="Calibri" pitchFamily="34" charset="0"/>
                <a:cs typeface="Times New Roman" pitchFamily="18" charset="0"/>
              </a:rPr>
              <a:t>Кедровые шишки</a:t>
            </a:r>
            <a:endParaRPr lang="ru-RU" sz="2000" b="1" i="1" dirty="0" smtClean="0">
              <a:solidFill>
                <a:srgbClr val="002060"/>
              </a:solidFill>
              <a:latin typeface="Monotype Corsiva" pitchFamily="66" charset="0"/>
              <a:cs typeface="Arial" pitchFamily="34" charset="0"/>
            </a:endParaRPr>
          </a:p>
        </p:txBody>
      </p:sp>
      <p:graphicFrame>
        <p:nvGraphicFramePr>
          <p:cNvPr id="38918" name="Object 6"/>
          <p:cNvGraphicFramePr>
            <a:graphicFrameLocks noChangeAspect="1"/>
          </p:cNvGraphicFramePr>
          <p:nvPr/>
        </p:nvGraphicFramePr>
        <p:xfrm>
          <a:off x="2071670" y="3714752"/>
          <a:ext cx="4286280" cy="2071702"/>
        </p:xfrm>
        <a:graphic>
          <a:graphicData uri="http://schemas.openxmlformats.org/presentationml/2006/ole">
            <p:oleObj spid="_x0000_s38918" name="Документ" r:id="rId8" imgW="5955857" imgH="1533150" progId="Word.Document.12">
              <p:embed/>
            </p:oleObj>
          </a:graphicData>
        </a:graphic>
      </p:graphicFrame>
      <p:sp>
        <p:nvSpPr>
          <p:cNvPr id="38919" name="Rectangle 7"/>
          <p:cNvSpPr>
            <a:spLocks noChangeArrowheads="1"/>
          </p:cNvSpPr>
          <p:nvPr/>
        </p:nvSpPr>
        <p:spPr bwMode="auto">
          <a:xfrm>
            <a:off x="2000232" y="5572140"/>
            <a:ext cx="157163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398588" algn="l"/>
              </a:tabLst>
            </a:pPr>
            <a:r>
              <a:rPr kumimoji="0" lang="ru-RU" sz="2000" b="1" i="1"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   Лес осенью</a:t>
            </a:r>
            <a:endParaRPr kumimoji="0" lang="ru-RU" sz="2000" b="1" i="1" u="none" strike="noStrike" cap="none" normalizeH="0" baseline="0" dirty="0" smtClean="0">
              <a:ln>
                <a:noFill/>
              </a:ln>
              <a:solidFill>
                <a:srgbClr val="002060"/>
              </a:solidFill>
              <a:effectLst/>
              <a:latin typeface="Monotype Corsiva" pitchFamily="66" charset="0"/>
              <a:cs typeface="Arial" pitchFamily="34" charset="0"/>
            </a:endParaRPr>
          </a:p>
        </p:txBody>
      </p:sp>
      <p:pic>
        <p:nvPicPr>
          <p:cNvPr id="16" name="Рисунок 15" descr="Природа картинки. Фото"/>
          <p:cNvPicPr/>
          <p:nvPr/>
        </p:nvPicPr>
        <p:blipFill>
          <a:blip r:embed="rId9" cstate="print"/>
          <a:srcRect/>
          <a:stretch>
            <a:fillRect/>
          </a:stretch>
        </p:blipFill>
        <p:spPr bwMode="auto">
          <a:xfrm>
            <a:off x="3929058" y="3786190"/>
            <a:ext cx="1285884" cy="1714512"/>
          </a:xfrm>
          <a:prstGeom prst="roundRect">
            <a:avLst/>
          </a:prstGeom>
          <a:noFill/>
          <a:ln w="9525">
            <a:noFill/>
            <a:miter lim="800000"/>
            <a:headEnd/>
            <a:tailEnd/>
          </a:ln>
        </p:spPr>
      </p:pic>
      <p:pic>
        <p:nvPicPr>
          <p:cNvPr id="17" name="Рисунок 16" descr="Картинки по запросу найти красивые фото природы приморские"/>
          <p:cNvPicPr/>
          <p:nvPr/>
        </p:nvPicPr>
        <p:blipFill>
          <a:blip r:embed="rId10"/>
          <a:srcRect/>
          <a:stretch>
            <a:fillRect/>
          </a:stretch>
        </p:blipFill>
        <p:spPr bwMode="auto">
          <a:xfrm>
            <a:off x="5500694" y="3786190"/>
            <a:ext cx="1143008" cy="1714512"/>
          </a:xfrm>
          <a:prstGeom prst="roundRect">
            <a:avLst/>
          </a:prstGeom>
          <a:noFill/>
          <a:ln w="9525">
            <a:noFill/>
            <a:miter lim="800000"/>
            <a:headEnd/>
            <a:tailEnd/>
          </a:ln>
        </p:spPr>
      </p:pic>
      <p:pic>
        <p:nvPicPr>
          <p:cNvPr id="18" name="Рисунок 17" descr="http://festival.1september.ru/files/articles/60/6049/604959/presentation/17.jpg"/>
          <p:cNvPicPr/>
          <p:nvPr/>
        </p:nvPicPr>
        <p:blipFill>
          <a:blip r:embed="rId11"/>
          <a:srcRect/>
          <a:stretch>
            <a:fillRect/>
          </a:stretch>
        </p:blipFill>
        <p:spPr bwMode="auto">
          <a:xfrm>
            <a:off x="6929455" y="3857628"/>
            <a:ext cx="1785950" cy="1578769"/>
          </a:xfrm>
          <a:prstGeom prst="roundRect">
            <a:avLst/>
          </a:prstGeom>
          <a:noFill/>
          <a:ln w="9525">
            <a:noFill/>
            <a:miter lim="800000"/>
            <a:headEnd/>
            <a:tailEnd/>
          </a:ln>
        </p:spPr>
      </p:pic>
      <p:sp>
        <p:nvSpPr>
          <p:cNvPr id="20" name="Прямоугольник 19"/>
          <p:cNvSpPr/>
          <p:nvPr/>
        </p:nvSpPr>
        <p:spPr>
          <a:xfrm>
            <a:off x="7000892" y="5550972"/>
            <a:ext cx="1714512" cy="400110"/>
          </a:xfrm>
          <a:prstGeom prst="rect">
            <a:avLst/>
          </a:prstGeom>
        </p:spPr>
        <p:txBody>
          <a:bodyPr wrap="square">
            <a:spAutoFit/>
          </a:bodyPr>
          <a:lstStyle/>
          <a:p>
            <a:pPr algn="ctr"/>
            <a:r>
              <a:rPr lang="ru-RU" sz="2000" b="1" dirty="0" smtClean="0">
                <a:solidFill>
                  <a:srgbClr val="002060"/>
                </a:solidFill>
                <a:latin typeface="Monotype Corsiva" pitchFamily="66" charset="0"/>
              </a:rPr>
              <a:t>Женьшень</a:t>
            </a:r>
            <a:endParaRPr lang="ru-RU" sz="2000" b="1" dirty="0">
              <a:solidFill>
                <a:srgbClr val="002060"/>
              </a:solidFill>
              <a:latin typeface="Monotype Corsiva" pitchFamily="66"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714380"/>
          </a:xfrm>
        </p:spPr>
        <p:txBody>
          <a:bodyPr>
            <a:noAutofit/>
          </a:bodyPr>
          <a:lstStyle/>
          <a:p>
            <a:pPr algn="ctr"/>
            <a:r>
              <a:rPr lang="ru-RU" sz="4400" i="1" dirty="0" smtClean="0">
                <a:solidFill>
                  <a:srgbClr val="C00000"/>
                </a:solidFill>
              </a:rPr>
              <a:t>Проверь себя</a:t>
            </a:r>
            <a:endParaRPr lang="ru-RU" sz="4400" i="1" dirty="0">
              <a:solidFill>
                <a:srgbClr val="C00000"/>
              </a:solidFill>
            </a:endParaRPr>
          </a:p>
        </p:txBody>
      </p:sp>
      <p:sp>
        <p:nvSpPr>
          <p:cNvPr id="77825" name="Rectangle 1"/>
          <p:cNvSpPr>
            <a:spLocks noChangeArrowheads="1"/>
          </p:cNvSpPr>
          <p:nvPr/>
        </p:nvSpPr>
        <p:spPr bwMode="auto">
          <a:xfrm>
            <a:off x="2357422" y="1000108"/>
            <a:ext cx="6143636" cy="38779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Char char="•"/>
              <a:tabLst>
                <a:tab pos="1398588" algn="l"/>
              </a:tabLst>
            </a:pPr>
            <a:r>
              <a:rPr kumimoji="0" lang="ru-RU" sz="3200" b="0" i="1" u="none" strike="noStrike" cap="none" normalizeH="0" baseline="0" dirty="0" smtClean="0">
                <a:ln>
                  <a:noFill/>
                </a:ln>
                <a:solidFill>
                  <a:srgbClr val="002060"/>
                </a:solidFill>
                <a:effectLst/>
                <a:latin typeface="+mj-lt"/>
                <a:ea typeface="Calibri" pitchFamily="34" charset="0"/>
                <a:cs typeface="Times New Roman" pitchFamily="18" charset="0"/>
              </a:rPr>
              <a:t>Как называется страна, в которой мы живем?</a:t>
            </a:r>
            <a:endParaRPr kumimoji="0" lang="ru-RU" sz="3200" b="0" i="1" u="none" strike="noStrike" cap="none" normalizeH="0" baseline="0" dirty="0" smtClean="0">
              <a:ln>
                <a:noFill/>
              </a:ln>
              <a:solidFill>
                <a:srgbClr val="002060"/>
              </a:solidFill>
              <a:effectLst/>
              <a:latin typeface="+mj-l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1398588" algn="l"/>
              </a:tabLst>
            </a:pPr>
            <a:r>
              <a:rPr kumimoji="0" lang="ru-RU" sz="3200" b="0" i="1" u="none" strike="noStrike" cap="none" normalizeH="0" baseline="0" dirty="0" smtClean="0">
                <a:ln>
                  <a:noFill/>
                </a:ln>
                <a:solidFill>
                  <a:srgbClr val="002060"/>
                </a:solidFill>
                <a:effectLst/>
                <a:latin typeface="+mj-lt"/>
                <a:ea typeface="Calibri" pitchFamily="34" charset="0"/>
                <a:cs typeface="Times New Roman" pitchFamily="18" charset="0"/>
              </a:rPr>
              <a:t>Край, в котором мы живем?</a:t>
            </a:r>
            <a:endParaRPr kumimoji="0" lang="ru-RU" sz="3200" b="0" i="1" u="none" strike="noStrike" cap="none" normalizeH="0" baseline="0" dirty="0" smtClean="0">
              <a:ln>
                <a:noFill/>
              </a:ln>
              <a:solidFill>
                <a:srgbClr val="002060"/>
              </a:solidFill>
              <a:effectLst/>
              <a:latin typeface="+mj-l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1398588" algn="l"/>
              </a:tabLst>
            </a:pPr>
            <a:r>
              <a:rPr kumimoji="0" lang="ru-RU" sz="3200" b="0" i="1" u="none" strike="noStrike" cap="none" normalizeH="0" baseline="0" dirty="0" smtClean="0">
                <a:ln>
                  <a:noFill/>
                </a:ln>
                <a:solidFill>
                  <a:srgbClr val="002060"/>
                </a:solidFill>
                <a:effectLst/>
                <a:latin typeface="+mj-lt"/>
                <a:ea typeface="Calibri" pitchFamily="34" charset="0"/>
                <a:cs typeface="Times New Roman" pitchFamily="18" charset="0"/>
              </a:rPr>
              <a:t>Мой район -….</a:t>
            </a:r>
            <a:endParaRPr kumimoji="0" lang="ru-RU" sz="3200" b="0" i="1" u="none" strike="noStrike" cap="none" normalizeH="0" baseline="0" dirty="0" smtClean="0">
              <a:ln>
                <a:noFill/>
              </a:ln>
              <a:solidFill>
                <a:srgbClr val="002060"/>
              </a:solidFill>
              <a:effectLst/>
              <a:latin typeface="+mj-lt"/>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1398588" algn="l"/>
              </a:tabLst>
            </a:pPr>
            <a:r>
              <a:rPr kumimoji="0" lang="ru-RU" sz="3200" b="0" i="1" u="none" strike="noStrike" cap="none" normalizeH="0" baseline="0" dirty="0" smtClean="0">
                <a:ln>
                  <a:noFill/>
                </a:ln>
                <a:solidFill>
                  <a:srgbClr val="002060"/>
                </a:solidFill>
                <a:effectLst/>
                <a:latin typeface="+mj-lt"/>
                <a:ea typeface="Calibri" pitchFamily="34" charset="0"/>
                <a:cs typeface="Times New Roman" pitchFamily="18" charset="0"/>
              </a:rPr>
              <a:t>Моя малая Родина  это </a:t>
            </a:r>
            <a:r>
              <a:rPr kumimoji="0" lang="ru-RU" sz="3600" b="0" i="1" u="none" strike="noStrike" cap="none" normalizeH="0" baseline="0" dirty="0" smtClean="0">
                <a:ln>
                  <a:noFill/>
                </a:ln>
                <a:solidFill>
                  <a:srgbClr val="002060"/>
                </a:solidFill>
                <a:effectLst/>
                <a:latin typeface="+mj-lt"/>
                <a:ea typeface="Calibri" pitchFamily="34" charset="0"/>
                <a:cs typeface="Times New Roman" pitchFamily="18" charset="0"/>
              </a:rPr>
              <a:t>-  …      </a:t>
            </a:r>
            <a:endParaRPr kumimoji="0" lang="ru-RU" sz="3600" b="0" i="1" u="none" strike="noStrike" cap="none" normalizeH="0" baseline="0" dirty="0" smtClean="0">
              <a:ln>
                <a:noFill/>
              </a:ln>
              <a:solidFill>
                <a:srgbClr val="002060"/>
              </a:solidFill>
              <a:effectLst/>
              <a:latin typeface="+mj-lt"/>
              <a:cs typeface="Arial" pitchFamily="34" charset="0"/>
            </a:endParaRPr>
          </a:p>
        </p:txBody>
      </p:sp>
      <p:pic>
        <p:nvPicPr>
          <p:cNvPr id="4" name="Picture 2" descr="D:\Desktop\ogoom.com_1315733547_zagadki.jp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1" y="214290"/>
            <a:ext cx="1643042" cy="264320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76270"/>
          </a:xfrm>
        </p:spPr>
        <p:txBody>
          <a:bodyPr/>
          <a:lstStyle/>
          <a:p>
            <a:pPr algn="ctr"/>
            <a:r>
              <a:rPr lang="ru-RU" dirty="0" smtClean="0">
                <a:solidFill>
                  <a:srgbClr val="C00000"/>
                </a:solidFill>
              </a:rPr>
              <a:t>Творческая работа</a:t>
            </a:r>
            <a:endParaRPr lang="ru-RU" dirty="0">
              <a:solidFill>
                <a:srgbClr val="C00000"/>
              </a:solidFill>
            </a:endParaRPr>
          </a:p>
        </p:txBody>
      </p:sp>
      <p:sp>
        <p:nvSpPr>
          <p:cNvPr id="78849" name="Rectangle 1"/>
          <p:cNvSpPr>
            <a:spLocks noChangeArrowheads="1"/>
          </p:cNvSpPr>
          <p:nvPr/>
        </p:nvSpPr>
        <p:spPr bwMode="auto">
          <a:xfrm>
            <a:off x="428596" y="857232"/>
            <a:ext cx="84296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2400" b="1" i="1" u="none" strike="noStrike" cap="none" normalizeH="0" baseline="0" dirty="0" smtClean="0">
                <a:ln>
                  <a:noFill/>
                </a:ln>
                <a:effectLst/>
                <a:latin typeface="+mj-lt"/>
                <a:ea typeface="Times New Roman" pitchFamily="18" charset="0"/>
                <a:cs typeface="Arial" pitchFamily="34" charset="0"/>
              </a:rPr>
              <a:t>       </a:t>
            </a:r>
            <a:r>
              <a:rPr kumimoji="0" lang="ru-RU" sz="3600" b="1" i="1" u="none" strike="noStrike" cap="none" normalizeH="0" baseline="0" dirty="0" smtClean="0">
                <a:ln>
                  <a:noFill/>
                </a:ln>
                <a:effectLst/>
                <a:latin typeface="Monotype Corsiva" pitchFamily="66" charset="0"/>
                <a:ea typeface="Times New Roman" pitchFamily="18" charset="0"/>
                <a:cs typeface="Arial" pitchFamily="34" charset="0"/>
              </a:rPr>
              <a:t>А что вы пожелаете своей  родине, школе?</a:t>
            </a:r>
            <a:endParaRPr lang="ru-RU" b="1" i="1" dirty="0" smtClean="0">
              <a:latin typeface="+mj-lt"/>
              <a:ea typeface="Calibri" pitchFamily="34" charset="0"/>
              <a:cs typeface="Times New Roman" pitchFamily="18" charset="0"/>
            </a:endParaRPr>
          </a:p>
        </p:txBody>
      </p:sp>
      <p:sp>
        <p:nvSpPr>
          <p:cNvPr id="4" name="Прямоугольник 3"/>
          <p:cNvSpPr/>
          <p:nvPr/>
        </p:nvSpPr>
        <p:spPr>
          <a:xfrm>
            <a:off x="214282" y="5143512"/>
            <a:ext cx="8501122" cy="646331"/>
          </a:xfrm>
          <a:prstGeom prst="rect">
            <a:avLst/>
          </a:prstGeom>
        </p:spPr>
        <p:txBody>
          <a:bodyPr wrap="square">
            <a:spAutoFit/>
          </a:bodyPr>
          <a:lstStyle/>
          <a:p>
            <a:r>
              <a:rPr lang="ru-RU" b="1" i="1" dirty="0" smtClean="0">
                <a:solidFill>
                  <a:srgbClr val="002060"/>
                </a:solidFill>
                <a:latin typeface="+mj-lt"/>
              </a:rPr>
              <a:t>Дети пишут добрые пожелания на бумажных журавликах своей малой Родине, друзьям, близким.  (Журавлики прикрепляются к доске)</a:t>
            </a:r>
            <a:endParaRPr lang="ru-RU" b="1" i="1" dirty="0">
              <a:solidFill>
                <a:srgbClr val="002060"/>
              </a:solidFill>
              <a:latin typeface="+mj-lt"/>
            </a:endParaRPr>
          </a:p>
        </p:txBody>
      </p:sp>
      <p:pic>
        <p:nvPicPr>
          <p:cNvPr id="6" name="Рисунок 5" descr="Похожее изображение"/>
          <p:cNvPicPr/>
          <p:nvPr/>
        </p:nvPicPr>
        <p:blipFill>
          <a:blip r:embed="rId2">
            <a:duotone>
              <a:prstClr val="black"/>
              <a:srgbClr val="FF0000">
                <a:tint val="45000"/>
                <a:satMod val="400000"/>
              </a:srgbClr>
            </a:duotone>
          </a:blip>
          <a:srcRect/>
          <a:stretch>
            <a:fillRect/>
          </a:stretch>
        </p:blipFill>
        <p:spPr bwMode="auto">
          <a:xfrm rot="20736329">
            <a:off x="901159" y="1615848"/>
            <a:ext cx="1234932" cy="1042375"/>
          </a:xfrm>
          <a:prstGeom prst="rect">
            <a:avLst/>
          </a:prstGeom>
          <a:noFill/>
          <a:ln w="9525">
            <a:noFill/>
            <a:miter lim="800000"/>
            <a:headEnd/>
            <a:tailEnd/>
          </a:ln>
        </p:spPr>
      </p:pic>
      <p:pic>
        <p:nvPicPr>
          <p:cNvPr id="11" name="Рисунок 10" descr="Похожее изображение"/>
          <p:cNvPicPr/>
          <p:nvPr/>
        </p:nvPicPr>
        <p:blipFill>
          <a:blip r:embed="rId2">
            <a:lum bright="70000" contrast="-70000"/>
          </a:blip>
          <a:srcRect/>
          <a:stretch>
            <a:fillRect/>
          </a:stretch>
        </p:blipFill>
        <p:spPr bwMode="auto">
          <a:xfrm rot="868318">
            <a:off x="3446092" y="1674817"/>
            <a:ext cx="1529742" cy="1040204"/>
          </a:xfrm>
          <a:prstGeom prst="rect">
            <a:avLst/>
          </a:prstGeom>
          <a:noFill/>
          <a:ln w="9525">
            <a:noFill/>
            <a:miter lim="800000"/>
            <a:headEnd/>
            <a:tailEnd/>
          </a:ln>
        </p:spPr>
      </p:pic>
      <p:pic>
        <p:nvPicPr>
          <p:cNvPr id="13" name="Рисунок 12" descr="Похожее изображение"/>
          <p:cNvPicPr/>
          <p:nvPr/>
        </p:nvPicPr>
        <p:blipFill>
          <a:blip r:embed="rId2"/>
          <a:srcRect/>
          <a:stretch>
            <a:fillRect/>
          </a:stretch>
        </p:blipFill>
        <p:spPr bwMode="auto">
          <a:xfrm rot="1867164" flipH="1">
            <a:off x="6399433" y="2024256"/>
            <a:ext cx="1505446" cy="992812"/>
          </a:xfrm>
          <a:prstGeom prst="rect">
            <a:avLst/>
          </a:prstGeom>
          <a:noFill/>
          <a:ln w="9525">
            <a:noFill/>
            <a:miter lim="800000"/>
            <a:headEnd/>
            <a:tailEnd/>
          </a:ln>
        </p:spPr>
      </p:pic>
      <p:pic>
        <p:nvPicPr>
          <p:cNvPr id="14" name="Рисунок 13" descr="Похожее изображение"/>
          <p:cNvPicPr/>
          <p:nvPr/>
        </p:nvPicPr>
        <p:blipFill>
          <a:blip r:embed="rId2">
            <a:duotone>
              <a:schemeClr val="accent4">
                <a:shade val="45000"/>
                <a:satMod val="135000"/>
              </a:schemeClr>
              <a:prstClr val="white"/>
            </a:duotone>
          </a:blip>
          <a:srcRect/>
          <a:stretch>
            <a:fillRect/>
          </a:stretch>
        </p:blipFill>
        <p:spPr bwMode="auto">
          <a:xfrm rot="20389534" flipH="1">
            <a:off x="5037860" y="2681109"/>
            <a:ext cx="1494726" cy="1146793"/>
          </a:xfrm>
          <a:prstGeom prst="rect">
            <a:avLst/>
          </a:prstGeom>
          <a:noFill/>
          <a:ln w="9525">
            <a:noFill/>
            <a:miter lim="800000"/>
            <a:headEnd/>
            <a:tailEnd/>
          </a:ln>
        </p:spPr>
      </p:pic>
      <p:pic>
        <p:nvPicPr>
          <p:cNvPr id="15" name="Рисунок 14" descr="Похожее изображение"/>
          <p:cNvPicPr/>
          <p:nvPr/>
        </p:nvPicPr>
        <p:blipFill>
          <a:blip r:embed="rId2">
            <a:lum bright="70000" contrast="-70000"/>
          </a:blip>
          <a:srcRect/>
          <a:stretch>
            <a:fillRect/>
          </a:stretch>
        </p:blipFill>
        <p:spPr bwMode="auto">
          <a:xfrm rot="20527920">
            <a:off x="850927" y="3375351"/>
            <a:ext cx="1694770" cy="1156696"/>
          </a:xfrm>
          <a:prstGeom prst="rect">
            <a:avLst/>
          </a:prstGeom>
          <a:noFill/>
          <a:ln w="9525">
            <a:noFill/>
            <a:miter lim="800000"/>
            <a:headEnd/>
            <a:tailEnd/>
          </a:ln>
        </p:spPr>
      </p:pic>
      <p:pic>
        <p:nvPicPr>
          <p:cNvPr id="16" name="Рисунок 15" descr="Похожее изображение"/>
          <p:cNvPicPr/>
          <p:nvPr/>
        </p:nvPicPr>
        <p:blipFill>
          <a:blip r:embed="rId2">
            <a:duotone>
              <a:schemeClr val="accent4">
                <a:shade val="45000"/>
                <a:satMod val="135000"/>
              </a:schemeClr>
              <a:prstClr val="white"/>
            </a:duotone>
          </a:blip>
          <a:srcRect/>
          <a:stretch>
            <a:fillRect/>
          </a:stretch>
        </p:blipFill>
        <p:spPr bwMode="auto">
          <a:xfrm rot="20389534" flipH="1">
            <a:off x="6325271" y="3558474"/>
            <a:ext cx="1320592" cy="873973"/>
          </a:xfrm>
          <a:prstGeom prst="rect">
            <a:avLst/>
          </a:prstGeom>
          <a:noFill/>
          <a:ln w="9525">
            <a:noFill/>
            <a:miter lim="800000"/>
            <a:headEnd/>
            <a:tailEnd/>
          </a:ln>
        </p:spPr>
      </p:pic>
      <p:pic>
        <p:nvPicPr>
          <p:cNvPr id="17" name="Рисунок 16" descr="Похожее изображение"/>
          <p:cNvPicPr/>
          <p:nvPr/>
        </p:nvPicPr>
        <p:blipFill>
          <a:blip r:embed="rId2">
            <a:duotone>
              <a:prstClr val="black"/>
              <a:srgbClr val="FFFF00">
                <a:tint val="45000"/>
                <a:satMod val="400000"/>
              </a:srgbClr>
            </a:duotone>
          </a:blip>
          <a:srcRect/>
          <a:stretch>
            <a:fillRect/>
          </a:stretch>
        </p:blipFill>
        <p:spPr bwMode="auto">
          <a:xfrm rot="868318">
            <a:off x="3428934" y="3233356"/>
            <a:ext cx="1445866" cy="114682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776270"/>
          </a:xfrm>
        </p:spPr>
        <p:txBody>
          <a:bodyPr/>
          <a:lstStyle/>
          <a:p>
            <a:pPr algn="ctr"/>
            <a:r>
              <a:rPr lang="ru-RU" dirty="0" smtClean="0">
                <a:solidFill>
                  <a:srgbClr val="C00000"/>
                </a:solidFill>
              </a:rPr>
              <a:t>Рефлексия</a:t>
            </a:r>
            <a:endParaRPr lang="ru-RU" dirty="0">
              <a:solidFill>
                <a:srgbClr val="C00000"/>
              </a:solidFill>
            </a:endParaRPr>
          </a:p>
        </p:txBody>
      </p:sp>
      <p:sp>
        <p:nvSpPr>
          <p:cNvPr id="79873" name="Rectangle 1"/>
          <p:cNvSpPr>
            <a:spLocks noChangeArrowheads="1"/>
          </p:cNvSpPr>
          <p:nvPr/>
        </p:nvSpPr>
        <p:spPr bwMode="auto">
          <a:xfrm>
            <a:off x="214282" y="1214422"/>
            <a:ext cx="857256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002060"/>
                </a:solidFill>
                <a:effectLst/>
                <a:latin typeface="+mj-lt"/>
                <a:ea typeface="Times New Roman" pitchFamily="18" charset="0"/>
                <a:cs typeface="Times New Roman" pitchFamily="18" charset="0"/>
              </a:rPr>
              <a:t>- Продолжи хотя бы одно  высказывание:</a:t>
            </a:r>
            <a:endParaRPr kumimoji="0" lang="ru-RU" sz="2800" b="1" i="1" u="none" strike="noStrike" cap="none" normalizeH="0" baseline="0" dirty="0" smtClean="0">
              <a:ln>
                <a:noFill/>
              </a:ln>
              <a:solidFill>
                <a:srgbClr val="00206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1" u="none" strike="noStrike" cap="none" normalizeH="0" baseline="0" dirty="0" smtClean="0">
                <a:ln>
                  <a:noFill/>
                </a:ln>
                <a:solidFill>
                  <a:srgbClr val="C00000"/>
                </a:solidFill>
                <a:effectLst/>
                <a:latin typeface="+mj-lt"/>
                <a:ea typeface="Times New Roman" pitchFamily="18" charset="0"/>
                <a:cs typeface="Times New Roman" pitchFamily="18" charset="0"/>
              </a:rPr>
              <a:t>сегодня я узнал…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1" u="none" strike="noStrike" cap="none" normalizeH="0" baseline="0" dirty="0" smtClean="0">
                <a:ln>
                  <a:noFill/>
                </a:ln>
                <a:solidFill>
                  <a:srgbClr val="C00000"/>
                </a:solidFill>
                <a:effectLst/>
                <a:latin typeface="+mj-lt"/>
                <a:ea typeface="Times New Roman" pitchFamily="18" charset="0"/>
                <a:cs typeface="Times New Roman" pitchFamily="18" charset="0"/>
              </a:rPr>
              <a:t>  мне было     интересно…</a:t>
            </a:r>
            <a:endParaRPr kumimoji="0" lang="ru-RU" sz="2400" b="1" i="1" u="none" strike="noStrike" cap="none" normalizeH="0" baseline="0" dirty="0" smtClean="0">
              <a:ln>
                <a:noFill/>
              </a:ln>
              <a:solidFill>
                <a:srgbClr val="C0000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C00000"/>
                </a:solidFill>
                <a:effectLst/>
                <a:latin typeface="+mj-lt"/>
                <a:ea typeface="Times New Roman" pitchFamily="18" charset="0"/>
                <a:cs typeface="Times New Roman" pitchFamily="18" charset="0"/>
              </a:rPr>
              <a:t>- было трудно…                                                      </a:t>
            </a:r>
            <a:endParaRPr kumimoji="0" lang="ru-RU" sz="2400" b="1" i="1" u="none" strike="noStrike" cap="none" normalizeH="0" baseline="0" dirty="0" smtClean="0">
              <a:ln>
                <a:noFill/>
              </a:ln>
              <a:solidFill>
                <a:srgbClr val="C0000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400" b="1" i="1" u="none" strike="noStrike" cap="none" normalizeH="0" baseline="0" dirty="0" smtClean="0">
                <a:ln>
                  <a:noFill/>
                </a:ln>
                <a:solidFill>
                  <a:srgbClr val="C00000"/>
                </a:solidFill>
                <a:effectLst/>
                <a:latin typeface="+mj-lt"/>
                <a:ea typeface="Times New Roman" pitchFamily="18" charset="0"/>
                <a:cs typeface="Times New Roman" pitchFamily="18" charset="0"/>
              </a:rPr>
              <a:t>я понял, что…                                                        </a:t>
            </a:r>
          </a:p>
          <a:p>
            <a:pPr marL="0" marR="0" lvl="0" indent="0" algn="l" defTabSz="914400" rtl="0" eaLnBrk="0" fontAlgn="base" latinLnBrk="0" hangingPunct="0">
              <a:lnSpc>
                <a:spcPct val="100000"/>
              </a:lnSpc>
              <a:spcBef>
                <a:spcPct val="0"/>
              </a:spcBef>
              <a:spcAft>
                <a:spcPct val="0"/>
              </a:spcAft>
              <a:buClrTx/>
              <a:buSzTx/>
              <a:buFontTx/>
              <a:buChar char="-"/>
              <a:tabLst/>
            </a:pPr>
            <a:r>
              <a:rPr lang="ru-RU" sz="2400" b="1" i="1" dirty="0" smtClean="0">
                <a:solidFill>
                  <a:srgbClr val="C00000"/>
                </a:solidFill>
                <a:latin typeface="+mj-lt"/>
                <a:ea typeface="Times New Roman" pitchFamily="18" charset="0"/>
                <a:cs typeface="Times New Roman" pitchFamily="18" charset="0"/>
              </a:rPr>
              <a:t> </a:t>
            </a:r>
            <a:r>
              <a:rPr kumimoji="0" lang="ru-RU" sz="2400" b="1" i="1" u="none" strike="noStrike" cap="none" normalizeH="0" baseline="0" dirty="0" smtClean="0">
                <a:ln>
                  <a:noFill/>
                </a:ln>
                <a:solidFill>
                  <a:srgbClr val="C00000"/>
                </a:solidFill>
                <a:effectLst/>
                <a:latin typeface="+mj-lt"/>
                <a:ea typeface="Times New Roman" pitchFamily="18" charset="0"/>
                <a:cs typeface="Times New Roman" pitchFamily="18" charset="0"/>
              </a:rPr>
              <a:t> я приобрел…</a:t>
            </a:r>
            <a:endParaRPr kumimoji="0" lang="ru-RU" sz="2400" b="1" i="1" u="none" strike="noStrike" cap="none" normalizeH="0" baseline="0" dirty="0" smtClean="0">
              <a:ln>
                <a:noFill/>
              </a:ln>
              <a:solidFill>
                <a:srgbClr val="C0000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C00000"/>
                </a:solidFill>
                <a:effectLst/>
                <a:latin typeface="+mj-lt"/>
                <a:ea typeface="Times New Roman" pitchFamily="18" charset="0"/>
                <a:cs typeface="Times New Roman" pitchFamily="18" charset="0"/>
              </a:rPr>
              <a:t>- я научился…                                                          </a:t>
            </a:r>
            <a:endParaRPr kumimoji="0" lang="ru-RU" sz="2400" b="1" i="1" u="none" strike="noStrike" cap="none" normalizeH="0" baseline="0" dirty="0" smtClean="0">
              <a:ln>
                <a:noFill/>
              </a:ln>
              <a:solidFill>
                <a:srgbClr val="C0000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C00000"/>
                </a:solidFill>
                <a:effectLst/>
                <a:latin typeface="+mj-lt"/>
                <a:ea typeface="Times New Roman" pitchFamily="18" charset="0"/>
                <a:cs typeface="Times New Roman" pitchFamily="18" charset="0"/>
              </a:rPr>
              <a:t>- меня удивило…</a:t>
            </a:r>
            <a:endParaRPr kumimoji="0" lang="ru-RU" sz="2400" b="1" i="1" u="none" strike="noStrike" cap="none" normalizeH="0" baseline="0" dirty="0" smtClean="0">
              <a:ln>
                <a:noFill/>
              </a:ln>
              <a:solidFill>
                <a:srgbClr val="C0000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C00000"/>
                </a:solidFill>
                <a:effectLst/>
                <a:latin typeface="+mj-lt"/>
                <a:ea typeface="Times New Roman" pitchFamily="18" charset="0"/>
                <a:cs typeface="Times New Roman" pitchFamily="18" charset="0"/>
              </a:rPr>
              <a:t>- урок дал мне для жизни…</a:t>
            </a:r>
            <a:endParaRPr kumimoji="0" lang="ru-RU" sz="2400" b="1" i="1" u="none" strike="noStrike" cap="none" normalizeH="0" baseline="0" dirty="0" smtClean="0">
              <a:ln>
                <a:noFill/>
              </a:ln>
              <a:solidFill>
                <a:srgbClr val="C00000"/>
              </a:solidFill>
              <a:effectLst/>
              <a:latin typeface="+mj-lt"/>
              <a:cs typeface="Arial" pitchFamily="34" charset="0"/>
            </a:endParaRPr>
          </a:p>
        </p:txBody>
      </p:sp>
      <p:pic>
        <p:nvPicPr>
          <p:cNvPr id="5" name="Picture 3" descr="C:\Users\Коробко Снежанна\Desktop\3.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rot="1307675">
            <a:off x="5824428" y="2158292"/>
            <a:ext cx="2892054" cy="2050563"/>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Рисунок 5" descr="C:\Users\Коробко Снежанна\Desktop\3.gif"/>
          <p:cNvPicPr/>
          <p:nvPr/>
        </p:nvPicPr>
        <p:blipFill>
          <a:blip r:embed="rId2">
            <a:extLst>
              <a:ext uri="{28A0092B-C50C-407E-A947-70E740481C1C}">
                <a14:useLocalDpi xmlns="" xmlns:a14="http://schemas.microsoft.com/office/drawing/2010/main" xmlns:pic="http://schemas.openxmlformats.org/drawingml/2006/picture" xmlns:lc="http://schemas.openxmlformats.org/drawingml/2006/lockedCanvas" val="0"/>
              </a:ext>
            </a:extLst>
          </a:blip>
          <a:srcRect/>
          <a:stretch>
            <a:fillRect/>
          </a:stretch>
        </p:blipFill>
        <p:spPr bwMode="auto">
          <a:xfrm rot="799884">
            <a:off x="4640431" y="4380951"/>
            <a:ext cx="4128023" cy="1715747"/>
          </a:xfrm>
          <a:prstGeom prst="rect">
            <a:avLst/>
          </a:prstGeom>
          <a:noFill/>
          <a:extLst>
            <a:ext uri="{909E8E84-426E-40DD-AFC4-6F175D3DCCD1}">
              <a14:hiddenFill xmlns="" xmlns:a14="http://schemas.microsoft.com/office/drawing/2010/main" xmlns:pic="http://schemas.openxmlformats.org/drawingml/2006/picture" xmlns:lc="http://schemas.openxmlformats.org/drawingml/2006/lockedCanvas">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t>
            </a:r>
            <a:r>
              <a:rPr lang="ru-RU" sz="5400" dirty="0" smtClean="0">
                <a:solidFill>
                  <a:srgbClr val="002060"/>
                </a:solidFill>
                <a:latin typeface="Monotype Corsiva" pitchFamily="66" charset="0"/>
              </a:rPr>
              <a:t>Спасибо   за  урок!</a:t>
            </a:r>
            <a:endParaRPr lang="ru-RU" sz="5400" dirty="0">
              <a:solidFill>
                <a:srgbClr val="002060"/>
              </a:solidFill>
              <a:latin typeface="Monotype Corsiva" pitchFamily="66" charset="0"/>
            </a:endParaRPr>
          </a:p>
        </p:txBody>
      </p:sp>
      <p:pic>
        <p:nvPicPr>
          <p:cNvPr id="5" name="Picture 2" descr="C:\Users\user\Desktop\eec4082398426eff3e68873b113982d5.jpg"/>
          <p:cNvPicPr>
            <a:picLocks noChangeAspect="1" noChangeArrowheads="1"/>
          </p:cNvPicPr>
          <p:nvPr/>
        </p:nvPicPr>
        <p:blipFill>
          <a:blip r:embed="rId2" cstate="print"/>
          <a:srcRect l="9041" t="10015" r="7871"/>
          <a:stretch>
            <a:fillRect/>
          </a:stretch>
        </p:blipFill>
        <p:spPr bwMode="auto">
          <a:xfrm rot="1114329">
            <a:off x="4282119" y="2726073"/>
            <a:ext cx="3287199" cy="320309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19146"/>
          </a:xfrm>
        </p:spPr>
        <p:txBody>
          <a:bodyPr/>
          <a:lstStyle/>
          <a:p>
            <a:pPr algn="ctr"/>
            <a:r>
              <a:rPr lang="ru-RU" b="1" dirty="0" smtClean="0">
                <a:solidFill>
                  <a:srgbClr val="C00000"/>
                </a:solidFill>
              </a:rPr>
              <a:t>Что мы называем Родиной?</a:t>
            </a:r>
            <a:endParaRPr lang="ru-RU" b="1" dirty="0">
              <a:solidFill>
                <a:srgbClr val="C00000"/>
              </a:solidFill>
            </a:endParaRPr>
          </a:p>
        </p:txBody>
      </p:sp>
      <p:sp>
        <p:nvSpPr>
          <p:cNvPr id="1025" name="Rectangle 1"/>
          <p:cNvSpPr>
            <a:spLocks noChangeArrowheads="1"/>
          </p:cNvSpPr>
          <p:nvPr/>
        </p:nvSpPr>
        <p:spPr bwMode="auto">
          <a:xfrm>
            <a:off x="357158" y="1071546"/>
            <a:ext cx="2571768"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017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effectLst/>
                <a:latin typeface="+mj-lt"/>
                <a:ea typeface="Calibri" pitchFamily="34" charset="0"/>
                <a:cs typeface="Times New Roman" pitchFamily="18" charset="0"/>
              </a:rPr>
              <a:t>Слышишь песенку ручья?</a:t>
            </a:r>
            <a:br>
              <a:rPr kumimoji="0" lang="ru-RU" sz="1600" b="1" i="1" u="none" strike="noStrike" cap="none" normalizeH="0" baseline="0" dirty="0" smtClean="0">
                <a:ln>
                  <a:noFill/>
                </a:ln>
                <a:effectLst/>
                <a:latin typeface="+mj-lt"/>
                <a:ea typeface="Calibri" pitchFamily="34" charset="0"/>
                <a:cs typeface="Times New Roman" pitchFamily="18" charset="0"/>
              </a:rPr>
            </a:br>
            <a:r>
              <a:rPr kumimoji="0" lang="ru-RU" sz="1600" b="1" i="1" u="none" strike="noStrike" cap="none" normalizeH="0" baseline="0" dirty="0" smtClean="0">
                <a:ln>
                  <a:noFill/>
                </a:ln>
                <a:effectLst/>
                <a:latin typeface="+mj-lt"/>
                <a:ea typeface="Calibri" pitchFamily="34" charset="0"/>
                <a:cs typeface="Times New Roman" pitchFamily="18" charset="0"/>
              </a:rPr>
              <a:t>Это Родина моя!</a:t>
            </a:r>
            <a:br>
              <a:rPr kumimoji="0" lang="ru-RU" sz="1600" b="1" i="1" u="none" strike="noStrike" cap="none" normalizeH="0" baseline="0" dirty="0" smtClean="0">
                <a:ln>
                  <a:noFill/>
                </a:ln>
                <a:effectLst/>
                <a:latin typeface="+mj-lt"/>
                <a:ea typeface="Calibri" pitchFamily="34" charset="0"/>
                <a:cs typeface="Times New Roman" pitchFamily="18" charset="0"/>
              </a:rPr>
            </a:br>
            <a:r>
              <a:rPr kumimoji="0" lang="ru-RU" sz="1600" b="1" i="1" u="none" strike="noStrike" cap="none" normalizeH="0" baseline="0" dirty="0" smtClean="0">
                <a:ln>
                  <a:noFill/>
                </a:ln>
                <a:effectLst/>
                <a:latin typeface="+mj-lt"/>
                <a:ea typeface="Calibri" pitchFamily="34" charset="0"/>
                <a:cs typeface="Times New Roman" pitchFamily="18" charset="0"/>
              </a:rPr>
              <a:t>Слышишь голос соловья?</a:t>
            </a:r>
            <a:br>
              <a:rPr kumimoji="0" lang="ru-RU" sz="1600" b="1" i="1" u="none" strike="noStrike" cap="none" normalizeH="0" baseline="0" dirty="0" smtClean="0">
                <a:ln>
                  <a:noFill/>
                </a:ln>
                <a:effectLst/>
                <a:latin typeface="+mj-lt"/>
                <a:ea typeface="Calibri" pitchFamily="34" charset="0"/>
                <a:cs typeface="Times New Roman" pitchFamily="18" charset="0"/>
              </a:rPr>
            </a:br>
            <a:r>
              <a:rPr kumimoji="0" lang="ru-RU" sz="1600" b="1" i="1" u="none" strike="noStrike" cap="none" normalizeH="0" baseline="0" dirty="0" smtClean="0">
                <a:ln>
                  <a:noFill/>
                </a:ln>
                <a:effectLst/>
                <a:latin typeface="+mj-lt"/>
                <a:ea typeface="Calibri" pitchFamily="34" charset="0"/>
                <a:cs typeface="Times New Roman" pitchFamily="18" charset="0"/>
              </a:rPr>
              <a:t>Это Родина моя.</a:t>
            </a:r>
            <a:br>
              <a:rPr kumimoji="0" lang="ru-RU" sz="1600" b="1" i="1" u="none" strike="noStrike" cap="none" normalizeH="0" baseline="0" dirty="0" smtClean="0">
                <a:ln>
                  <a:noFill/>
                </a:ln>
                <a:effectLst/>
                <a:latin typeface="+mj-lt"/>
                <a:ea typeface="Calibri" pitchFamily="34" charset="0"/>
                <a:cs typeface="Times New Roman" pitchFamily="18" charset="0"/>
              </a:rPr>
            </a:br>
            <a:r>
              <a:rPr kumimoji="0" lang="ru-RU" sz="1600" b="1" i="1" u="none" strike="noStrike" cap="none" normalizeH="0" baseline="0" dirty="0" smtClean="0">
                <a:ln>
                  <a:noFill/>
                </a:ln>
                <a:effectLst/>
                <a:latin typeface="+mj-lt"/>
                <a:ea typeface="Calibri" pitchFamily="34" charset="0"/>
                <a:cs typeface="Times New Roman" pitchFamily="18" charset="0"/>
              </a:rPr>
              <a:t>Видишь звёздочки Кремля?</a:t>
            </a:r>
            <a:br>
              <a:rPr kumimoji="0" lang="ru-RU" sz="1600" b="1" i="1" u="none" strike="noStrike" cap="none" normalizeH="0" baseline="0" dirty="0" smtClean="0">
                <a:ln>
                  <a:noFill/>
                </a:ln>
                <a:effectLst/>
                <a:latin typeface="+mj-lt"/>
                <a:ea typeface="Calibri" pitchFamily="34" charset="0"/>
                <a:cs typeface="Times New Roman" pitchFamily="18" charset="0"/>
              </a:rPr>
            </a:br>
            <a:r>
              <a:rPr kumimoji="0" lang="ru-RU" sz="1600" b="1" i="1" u="none" strike="noStrike" cap="none" normalizeH="0" baseline="0" dirty="0" smtClean="0">
                <a:ln>
                  <a:noFill/>
                </a:ln>
                <a:effectLst/>
                <a:latin typeface="+mj-lt"/>
                <a:ea typeface="Calibri" pitchFamily="34" charset="0"/>
                <a:cs typeface="Times New Roman" pitchFamily="18" charset="0"/>
              </a:rPr>
              <a:t>Это Родина моя!</a:t>
            </a:r>
            <a:br>
              <a:rPr kumimoji="0" lang="ru-RU" sz="1600" b="1" i="1" u="none" strike="noStrike" cap="none" normalizeH="0" baseline="0" dirty="0" smtClean="0">
                <a:ln>
                  <a:noFill/>
                </a:ln>
                <a:effectLst/>
                <a:latin typeface="+mj-lt"/>
                <a:ea typeface="Calibri" pitchFamily="34" charset="0"/>
                <a:cs typeface="Times New Roman" pitchFamily="18" charset="0"/>
              </a:rPr>
            </a:br>
            <a:r>
              <a:rPr kumimoji="0" lang="ru-RU" sz="1600" b="1" i="1" u="none" strike="noStrike" cap="none" normalizeH="0" baseline="0" dirty="0" smtClean="0">
                <a:ln>
                  <a:noFill/>
                </a:ln>
                <a:effectLst/>
                <a:latin typeface="+mj-lt"/>
                <a:ea typeface="Calibri" pitchFamily="34" charset="0"/>
                <a:cs typeface="Times New Roman" pitchFamily="18" charset="0"/>
              </a:rPr>
              <a:t>Школа, где мои друзья,</a:t>
            </a:r>
            <a:br>
              <a:rPr kumimoji="0" lang="ru-RU" sz="1600" b="1" i="1" u="none" strike="noStrike" cap="none" normalizeH="0" baseline="0" dirty="0" smtClean="0">
                <a:ln>
                  <a:noFill/>
                </a:ln>
                <a:effectLst/>
                <a:latin typeface="+mj-lt"/>
                <a:ea typeface="Calibri" pitchFamily="34" charset="0"/>
                <a:cs typeface="Times New Roman" pitchFamily="18" charset="0"/>
              </a:rPr>
            </a:br>
            <a:r>
              <a:rPr kumimoji="0" lang="ru-RU" sz="1600" b="1" i="1" u="none" strike="noStrike" cap="none" normalizeH="0" baseline="0" dirty="0" smtClean="0">
                <a:ln>
                  <a:noFill/>
                </a:ln>
                <a:effectLst/>
                <a:latin typeface="+mj-lt"/>
                <a:ea typeface="Calibri" pitchFamily="34" charset="0"/>
                <a:cs typeface="Times New Roman" pitchFamily="18" charset="0"/>
              </a:rPr>
              <a:t>Это Родина моя!</a:t>
            </a:r>
            <a:br>
              <a:rPr kumimoji="0" lang="ru-RU" sz="1600" b="1" i="1" u="none" strike="noStrike" cap="none" normalizeH="0" baseline="0" dirty="0" smtClean="0">
                <a:ln>
                  <a:noFill/>
                </a:ln>
                <a:effectLst/>
                <a:latin typeface="+mj-lt"/>
                <a:ea typeface="Calibri" pitchFamily="34" charset="0"/>
                <a:cs typeface="Times New Roman" pitchFamily="18" charset="0"/>
              </a:rPr>
            </a:br>
            <a:r>
              <a:rPr kumimoji="0" lang="ru-RU" sz="1600" b="1" i="1" u="none" strike="noStrike" cap="none" normalizeH="0" baseline="0" dirty="0" smtClean="0">
                <a:ln>
                  <a:noFill/>
                </a:ln>
                <a:effectLst/>
                <a:latin typeface="+mj-lt"/>
                <a:ea typeface="Calibri" pitchFamily="34" charset="0"/>
                <a:cs typeface="Times New Roman" pitchFamily="18" charset="0"/>
              </a:rPr>
              <a:t>Руки матери моей,</a:t>
            </a:r>
            <a:br>
              <a:rPr kumimoji="0" lang="ru-RU" sz="1600" b="1" i="1" u="none" strike="noStrike" cap="none" normalizeH="0" baseline="0" dirty="0" smtClean="0">
                <a:ln>
                  <a:noFill/>
                </a:ln>
                <a:effectLst/>
                <a:latin typeface="+mj-lt"/>
                <a:ea typeface="Calibri" pitchFamily="34" charset="0"/>
                <a:cs typeface="Times New Roman" pitchFamily="18" charset="0"/>
              </a:rPr>
            </a:br>
            <a:r>
              <a:rPr kumimoji="0" lang="ru-RU" sz="1600" b="1" i="1" u="none" strike="noStrike" cap="none" normalizeH="0" baseline="0" dirty="0" smtClean="0">
                <a:ln>
                  <a:noFill/>
                </a:ln>
                <a:effectLst/>
                <a:latin typeface="+mj-lt"/>
                <a:ea typeface="Calibri" pitchFamily="34" charset="0"/>
                <a:cs typeface="Times New Roman" pitchFamily="18" charset="0"/>
              </a:rPr>
              <a:t>Звон дождей,</a:t>
            </a:r>
            <a:br>
              <a:rPr kumimoji="0" lang="ru-RU" sz="1600" b="1" i="1" u="none" strike="noStrike" cap="none" normalizeH="0" baseline="0" dirty="0" smtClean="0">
                <a:ln>
                  <a:noFill/>
                </a:ln>
                <a:effectLst/>
                <a:latin typeface="+mj-lt"/>
                <a:ea typeface="Calibri" pitchFamily="34" charset="0"/>
                <a:cs typeface="Times New Roman" pitchFamily="18" charset="0"/>
              </a:rPr>
            </a:br>
            <a:r>
              <a:rPr kumimoji="0" lang="ru-RU" sz="1600" b="1" i="1" u="none" strike="noStrike" cap="none" normalizeH="0" baseline="0" dirty="0" smtClean="0">
                <a:ln>
                  <a:noFill/>
                </a:ln>
                <a:effectLst/>
                <a:latin typeface="+mj-lt"/>
                <a:ea typeface="Calibri" pitchFamily="34" charset="0"/>
                <a:cs typeface="Times New Roman" pitchFamily="18" charset="0"/>
              </a:rPr>
              <a:t>И шум ветвей,</a:t>
            </a:r>
            <a:br>
              <a:rPr kumimoji="0" lang="ru-RU" sz="1600" b="1" i="1" u="none" strike="noStrike" cap="none" normalizeH="0" baseline="0" dirty="0" smtClean="0">
                <a:ln>
                  <a:noFill/>
                </a:ln>
                <a:effectLst/>
                <a:latin typeface="+mj-lt"/>
                <a:ea typeface="Calibri" pitchFamily="34" charset="0"/>
                <a:cs typeface="Times New Roman" pitchFamily="18" charset="0"/>
              </a:rPr>
            </a:br>
            <a:r>
              <a:rPr kumimoji="0" lang="ru-RU" sz="1600" b="1" i="1" u="none" strike="noStrike" cap="none" normalizeH="0" baseline="0" dirty="0" smtClean="0">
                <a:ln>
                  <a:noFill/>
                </a:ln>
                <a:effectLst/>
                <a:latin typeface="+mj-lt"/>
                <a:ea typeface="Calibri" pitchFamily="34" charset="0"/>
                <a:cs typeface="Times New Roman" pitchFamily="18" charset="0"/>
              </a:rPr>
              <a:t>И в лесу смородина - </a:t>
            </a:r>
            <a:br>
              <a:rPr kumimoji="0" lang="ru-RU" sz="1600" b="1" i="1" u="none" strike="noStrike" cap="none" normalizeH="0" baseline="0" dirty="0" smtClean="0">
                <a:ln>
                  <a:noFill/>
                </a:ln>
                <a:effectLst/>
                <a:latin typeface="+mj-lt"/>
                <a:ea typeface="Calibri" pitchFamily="34" charset="0"/>
                <a:cs typeface="Times New Roman" pitchFamily="18" charset="0"/>
              </a:rPr>
            </a:br>
            <a:r>
              <a:rPr kumimoji="0" lang="ru-RU" sz="1600" b="1" i="1" u="none" strike="noStrike" cap="none" normalizeH="0" baseline="0" dirty="0" smtClean="0">
                <a:ln>
                  <a:noFill/>
                </a:ln>
                <a:effectLst/>
                <a:latin typeface="+mj-lt"/>
                <a:ea typeface="Calibri" pitchFamily="34" charset="0"/>
                <a:cs typeface="Times New Roman" pitchFamily="18" charset="0"/>
              </a:rPr>
              <a:t>Это тоже – Родина.</a:t>
            </a:r>
            <a:endParaRPr kumimoji="0" lang="ru-RU" sz="1600" b="0" i="0" u="none" strike="noStrike" cap="none" normalizeH="0" baseline="0" dirty="0" smtClean="0">
              <a:ln>
                <a:noFill/>
              </a:ln>
              <a:effectLst/>
              <a:latin typeface="+mj-lt"/>
              <a:cs typeface="Arial" pitchFamily="34" charset="0"/>
            </a:endParaRPr>
          </a:p>
          <a:p>
            <a:pPr marL="0" marR="0" lvl="0" indent="0" algn="l" defTabSz="9017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effectLst/>
                <a:latin typeface="+mj-lt"/>
                <a:ea typeface="Calibri" pitchFamily="34" charset="0"/>
                <a:cs typeface="Times New Roman" pitchFamily="18" charset="0"/>
              </a:rPr>
              <a:t>      </a:t>
            </a:r>
            <a:r>
              <a:rPr kumimoji="0" lang="ru-RU" sz="1600" b="1" i="1" u="none" strike="noStrike" cap="none" normalizeH="0" dirty="0" smtClean="0">
                <a:ln>
                  <a:noFill/>
                </a:ln>
                <a:effectLst/>
                <a:latin typeface="+mj-lt"/>
                <a:ea typeface="Calibri" pitchFamily="34" charset="0"/>
                <a:cs typeface="Times New Roman" pitchFamily="18" charset="0"/>
              </a:rPr>
              <a:t>    </a:t>
            </a:r>
            <a:r>
              <a:rPr kumimoji="0" lang="ru-RU" sz="1600" b="1" i="1" u="none" strike="noStrike" cap="none" normalizeH="0" baseline="0" dirty="0" smtClean="0">
                <a:ln>
                  <a:noFill/>
                </a:ln>
                <a:effectLst/>
                <a:latin typeface="+mj-lt"/>
                <a:ea typeface="Calibri" pitchFamily="34" charset="0"/>
                <a:cs typeface="Times New Roman" pitchFamily="18" charset="0"/>
              </a:rPr>
              <a:t>  (М. </a:t>
            </a:r>
            <a:r>
              <a:rPr kumimoji="0" lang="ru-RU" sz="1600" b="1" i="1" u="none" strike="noStrike" cap="none" normalizeH="0" baseline="0" dirty="0" err="1" smtClean="0">
                <a:ln>
                  <a:noFill/>
                </a:ln>
                <a:effectLst/>
                <a:latin typeface="+mj-lt"/>
                <a:ea typeface="Calibri" pitchFamily="34" charset="0"/>
                <a:cs typeface="Times New Roman" pitchFamily="18" charset="0"/>
              </a:rPr>
              <a:t>Пляцковский</a:t>
            </a:r>
            <a:r>
              <a:rPr kumimoji="0" lang="ru-RU" sz="1600" b="1" i="1" u="none" strike="noStrike" cap="none" normalizeH="0" baseline="0" dirty="0" smtClean="0">
                <a:ln>
                  <a:noFill/>
                </a:ln>
                <a:effectLst/>
                <a:latin typeface="+mj-lt"/>
                <a:ea typeface="Calibri" pitchFamily="34" charset="0"/>
                <a:cs typeface="Times New Roman" pitchFamily="18" charset="0"/>
              </a:rPr>
              <a:t> </a:t>
            </a:r>
            <a:r>
              <a:rPr lang="ru-RU" sz="1400" b="1" i="1" dirty="0" smtClean="0">
                <a:latin typeface="Calibri" pitchFamily="34" charset="0"/>
                <a:ea typeface="Calibri" pitchFamily="34" charset="0"/>
                <a:cs typeface="Times New Roman" pitchFamily="18" charset="0"/>
              </a:rPr>
              <a:t>)</a:t>
            </a:r>
            <a:endParaRPr kumimoji="0" lang="ru-RU" sz="1600" b="0" i="0" u="none" strike="noStrike" cap="none" normalizeH="0" baseline="0" dirty="0" smtClean="0">
              <a:ln>
                <a:noFill/>
              </a:ln>
              <a:effectLst/>
              <a:latin typeface="Arial" pitchFamily="34" charset="0"/>
              <a:cs typeface="Arial" pitchFamily="34" charset="0"/>
            </a:endParaRPr>
          </a:p>
        </p:txBody>
      </p:sp>
      <p:pic>
        <p:nvPicPr>
          <p:cNvPr id="5" name="Содержимое 3" descr="58240.jpeg"/>
          <p:cNvPicPr>
            <a:picLocks noChangeAspect="1"/>
          </p:cNvPicPr>
          <p:nvPr/>
        </p:nvPicPr>
        <p:blipFill>
          <a:blip r:embed="rId2"/>
          <a:stretch>
            <a:fillRect/>
          </a:stretch>
        </p:blipFill>
        <p:spPr>
          <a:xfrm>
            <a:off x="3071802" y="1500174"/>
            <a:ext cx="1714512" cy="1643074"/>
          </a:xfrm>
          <a:prstGeom prst="rect">
            <a:avLst/>
          </a:prstGeom>
          <a:ln w="38100">
            <a:solidFill>
              <a:srgbClr val="FFC000"/>
            </a:solidFill>
          </a:ln>
        </p:spPr>
      </p:pic>
      <p:sp>
        <p:nvSpPr>
          <p:cNvPr id="1026" name="Rectangle 2"/>
          <p:cNvSpPr>
            <a:spLocks noChangeArrowheads="1"/>
          </p:cNvSpPr>
          <p:nvPr/>
        </p:nvSpPr>
        <p:spPr bwMode="auto">
          <a:xfrm>
            <a:off x="3071802" y="3143248"/>
            <a:ext cx="185738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strike="noStrike" cap="none" normalizeH="0" baseline="0" dirty="0" smtClean="0">
                <a:ln>
                  <a:noFill/>
                </a:ln>
                <a:solidFill>
                  <a:srgbClr val="002060"/>
                </a:solidFill>
                <a:effectLst/>
                <a:latin typeface="+mj-lt"/>
                <a:ea typeface="Calibri" pitchFamily="34" charset="0"/>
                <a:cs typeface="Times New Roman" pitchFamily="18" charset="0"/>
              </a:rPr>
              <a:t>  Президент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strike="noStrike" cap="none" normalizeH="0" baseline="0" dirty="0" smtClean="0">
                <a:ln>
                  <a:noFill/>
                </a:ln>
                <a:solidFill>
                  <a:srgbClr val="002060"/>
                </a:solidFill>
                <a:effectLst/>
                <a:latin typeface="+mj-lt"/>
                <a:ea typeface="Calibri" pitchFamily="34" charset="0"/>
                <a:cs typeface="Times New Roman" pitchFamily="18" charset="0"/>
              </a:rPr>
              <a:t> РФ - Путин В. В.</a:t>
            </a:r>
            <a:endParaRPr kumimoji="0" lang="ru-RU" sz="1400" b="1" i="0" strike="noStrike" cap="none" normalizeH="0" baseline="0" dirty="0" smtClean="0">
              <a:ln>
                <a:noFill/>
              </a:ln>
              <a:solidFill>
                <a:srgbClr val="002060"/>
              </a:solidFill>
              <a:effectLst/>
              <a:latin typeface="+mj-lt"/>
              <a:cs typeface="Arial" pitchFamily="34" charset="0"/>
            </a:endParaRPr>
          </a:p>
        </p:txBody>
      </p:sp>
      <p:pic>
        <p:nvPicPr>
          <p:cNvPr id="7" name="Содержимое 3" descr="93457993_large_600pxStandard_of_the_President_of_the_Russian_Federationsvg.png"/>
          <p:cNvPicPr>
            <a:picLocks noChangeAspect="1"/>
          </p:cNvPicPr>
          <p:nvPr/>
        </p:nvPicPr>
        <p:blipFill>
          <a:blip r:embed="rId3" cstate="email"/>
          <a:stretch>
            <a:fillRect/>
          </a:stretch>
        </p:blipFill>
        <p:spPr>
          <a:xfrm>
            <a:off x="3286116" y="4643446"/>
            <a:ext cx="1500198" cy="1714512"/>
          </a:xfrm>
          <a:prstGeom prst="rect">
            <a:avLst/>
          </a:prstGeom>
          <a:ln w="38100">
            <a:solidFill>
              <a:srgbClr val="00B0F0"/>
            </a:solidFill>
          </a:ln>
        </p:spPr>
      </p:pic>
      <p:pic>
        <p:nvPicPr>
          <p:cNvPr id="8" name="Содержимое 3" descr="flag3.gif"/>
          <p:cNvPicPr>
            <a:picLocks noChangeAspect="1"/>
          </p:cNvPicPr>
          <p:nvPr/>
        </p:nvPicPr>
        <p:blipFill>
          <a:blip r:embed="rId4"/>
          <a:stretch>
            <a:fillRect/>
          </a:stretch>
        </p:blipFill>
        <p:spPr>
          <a:xfrm>
            <a:off x="5429256" y="4643446"/>
            <a:ext cx="1481903" cy="1785950"/>
          </a:xfrm>
          <a:prstGeom prst="rect">
            <a:avLst/>
          </a:prstGeom>
          <a:ln w="38100">
            <a:solidFill>
              <a:srgbClr val="01BCFF"/>
            </a:solidFill>
          </a:ln>
          <a:effectLst>
            <a:softEdge rad="112500"/>
          </a:effectLst>
        </p:spPr>
      </p:pic>
      <p:pic>
        <p:nvPicPr>
          <p:cNvPr id="9" name="Содержимое 5" descr="kartinki.me-162.jpg"/>
          <p:cNvPicPr>
            <a:picLocks noChangeAspect="1"/>
          </p:cNvPicPr>
          <p:nvPr/>
        </p:nvPicPr>
        <p:blipFill>
          <a:blip r:embed="rId5" cstate="email"/>
          <a:stretch>
            <a:fillRect/>
          </a:stretch>
        </p:blipFill>
        <p:spPr>
          <a:xfrm>
            <a:off x="5500694" y="1500174"/>
            <a:ext cx="3000396" cy="1643074"/>
          </a:xfrm>
          <a:prstGeom prst="rect">
            <a:avLst/>
          </a:prstGeom>
          <a:ln w="38100">
            <a:solidFill>
              <a:srgbClr val="0070C0"/>
            </a:solidFill>
          </a:ln>
        </p:spPr>
      </p:pic>
      <p:sp>
        <p:nvSpPr>
          <p:cNvPr id="10" name="Прямоугольник 9"/>
          <p:cNvSpPr/>
          <p:nvPr/>
        </p:nvSpPr>
        <p:spPr>
          <a:xfrm>
            <a:off x="5429256" y="3429001"/>
            <a:ext cx="3143272" cy="307777"/>
          </a:xfrm>
          <a:prstGeom prst="rect">
            <a:avLst/>
          </a:prstGeom>
        </p:spPr>
        <p:txBody>
          <a:bodyPr wrap="square">
            <a:spAutoFit/>
          </a:bodyPr>
          <a:lstStyle/>
          <a:p>
            <a:pPr algn="ctr"/>
            <a:r>
              <a:rPr lang="ru-RU" sz="1400" b="1" dirty="0" smtClean="0">
                <a:solidFill>
                  <a:srgbClr val="002060"/>
                </a:solidFill>
              </a:rPr>
              <a:t>Москва - столица нашей Родины</a:t>
            </a:r>
            <a:endParaRPr lang="ru-RU" sz="1400" b="1" dirty="0">
              <a:solidFill>
                <a:srgbClr val="002060"/>
              </a:solidFill>
            </a:endParaRPr>
          </a:p>
        </p:txBody>
      </p:sp>
      <p:sp>
        <p:nvSpPr>
          <p:cNvPr id="12" name="Прямоугольник 11"/>
          <p:cNvSpPr/>
          <p:nvPr/>
        </p:nvSpPr>
        <p:spPr>
          <a:xfrm>
            <a:off x="3500430" y="3929066"/>
            <a:ext cx="5429288" cy="523220"/>
          </a:xfrm>
          <a:prstGeom prst="rect">
            <a:avLst/>
          </a:prstGeom>
        </p:spPr>
        <p:txBody>
          <a:bodyPr wrap="square">
            <a:spAutoFit/>
          </a:bodyPr>
          <a:lstStyle/>
          <a:p>
            <a:pPr lvl="0" algn="ctr" fontAlgn="base">
              <a:spcBef>
                <a:spcPct val="0"/>
              </a:spcBef>
              <a:spcAft>
                <a:spcPct val="0"/>
              </a:spcAft>
              <a:tabLst>
                <a:tab pos="1452563" algn="l"/>
              </a:tabLst>
            </a:pPr>
            <a:r>
              <a:rPr lang="ru-RU" sz="2800" b="1" i="1" dirty="0" smtClean="0">
                <a:solidFill>
                  <a:srgbClr val="002060"/>
                </a:solidFill>
                <a:ea typeface="Calibri" pitchFamily="34" charset="0"/>
                <a:cs typeface="Times New Roman" pitchFamily="18" charset="0"/>
              </a:rPr>
              <a:t>Символы       России</a:t>
            </a:r>
            <a:endParaRPr lang="ru-RU" sz="2800" b="1" i="1" dirty="0" smtClean="0">
              <a:solidFill>
                <a:srgbClr val="002060"/>
              </a:solidFill>
              <a:cs typeface="Arial" pitchFamily="34" charset="0"/>
            </a:endParaRPr>
          </a:p>
        </p:txBody>
      </p:sp>
      <p:pic>
        <p:nvPicPr>
          <p:cNvPr id="14" name="Рисунок 13" descr="54367649_beryozki_na_prudu.jpg"/>
          <p:cNvPicPr>
            <a:picLocks noChangeAspect="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7286644" y="4714884"/>
            <a:ext cx="1571636" cy="1643074"/>
          </a:xfrm>
          <a:prstGeom prst="rect">
            <a:avLst/>
          </a:prstGeom>
          <a:noFill/>
          <a:ln w="38100">
            <a:solidFill>
              <a:srgbClr val="18AC2A"/>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6200000" scaled="1"/>
          <a:tileRect/>
        </a:gradFill>
        <a:effectLst/>
      </p:bgPr>
    </p:bg>
    <p:spTree>
      <p:nvGrpSpPr>
        <p:cNvPr id="1" name=""/>
        <p:cNvGrpSpPr/>
        <p:nvPr/>
      </p:nvGrpSpPr>
      <p:grpSpPr>
        <a:xfrm>
          <a:off x="0" y="0"/>
          <a:ext cx="0" cy="0"/>
          <a:chOff x="0" y="0"/>
          <a:chExt cx="0" cy="0"/>
        </a:xfrm>
      </p:grpSpPr>
      <p:pic>
        <p:nvPicPr>
          <p:cNvPr id="4" name="Содержимое 3" descr="physical_map_of_russia.jpg"/>
          <p:cNvPicPr>
            <a:picLocks noGrp="1" noChangeAspect="1"/>
          </p:cNvPicPr>
          <p:nvPr>
            <p:ph idx="1"/>
          </p:nvPr>
        </p:nvPicPr>
        <p:blipFill>
          <a:blip r:embed="rId3" cstate="email"/>
          <a:srcRect l="2273" t="4907" r="2273" b="3492"/>
          <a:stretch>
            <a:fillRect/>
          </a:stretch>
        </p:blipFill>
        <p:spPr>
          <a:xfrm>
            <a:off x="4214810" y="1000108"/>
            <a:ext cx="3000396" cy="2428892"/>
          </a:xfrm>
          <a:prstGeom prst="roundRect">
            <a:avLst/>
          </a:prstGeom>
          <a:ln>
            <a:solidFill>
              <a:srgbClr val="002060"/>
            </a:solidFill>
          </a:ln>
        </p:spPr>
      </p:pic>
      <p:sp>
        <p:nvSpPr>
          <p:cNvPr id="3" name="Заголовок 2"/>
          <p:cNvSpPr>
            <a:spLocks noGrp="1"/>
          </p:cNvSpPr>
          <p:nvPr>
            <p:ph type="title"/>
          </p:nvPr>
        </p:nvSpPr>
        <p:spPr>
          <a:xfrm>
            <a:off x="676785" y="357166"/>
            <a:ext cx="8033380" cy="357190"/>
          </a:xfrm>
        </p:spPr>
        <p:txBody>
          <a:bodyPr>
            <a:normAutofit fontScale="90000"/>
          </a:bodyPr>
          <a:lstStyle/>
          <a:p>
            <a:pPr lvl="0" algn="ctr"/>
            <a:r>
              <a:rPr lang="ru-RU" sz="3200" dirty="0" smtClean="0">
                <a:ln>
                  <a:noFill/>
                </a:ln>
                <a:solidFill>
                  <a:schemeClr val="tx1"/>
                </a:solidFill>
                <a:effectLst/>
                <a:latin typeface="Arial" pitchFamily="34" charset="0"/>
                <a:cs typeface="Arial" pitchFamily="34" charset="0"/>
              </a:rPr>
              <a:t/>
            </a:r>
            <a:br>
              <a:rPr lang="ru-RU" sz="3200" dirty="0" smtClean="0">
                <a:ln>
                  <a:noFill/>
                </a:ln>
                <a:solidFill>
                  <a:schemeClr val="tx1"/>
                </a:solidFill>
                <a:effectLst/>
                <a:latin typeface="Arial" pitchFamily="34" charset="0"/>
                <a:cs typeface="Arial" pitchFamily="34" charset="0"/>
              </a:rPr>
            </a:br>
            <a:r>
              <a:rPr lang="ru-RU" sz="3200" dirty="0" smtClean="0">
                <a:ln>
                  <a:noFill/>
                </a:ln>
                <a:solidFill>
                  <a:schemeClr val="tx1"/>
                </a:solidFill>
                <a:effectLst/>
                <a:latin typeface="Arial" pitchFamily="34" charset="0"/>
                <a:cs typeface="Arial" pitchFamily="34" charset="0"/>
              </a:rPr>
              <a:t/>
            </a:r>
            <a:br>
              <a:rPr lang="ru-RU" sz="3200" dirty="0" smtClean="0">
                <a:ln>
                  <a:noFill/>
                </a:ln>
                <a:solidFill>
                  <a:schemeClr val="tx1"/>
                </a:solidFill>
                <a:effectLst/>
                <a:latin typeface="Arial" pitchFamily="34" charset="0"/>
                <a:cs typeface="Arial" pitchFamily="34" charset="0"/>
              </a:rPr>
            </a:br>
            <a:r>
              <a:rPr lang="ru-RU" sz="3200" b="1" i="1" dirty="0" smtClean="0">
                <a:ln>
                  <a:noFill/>
                </a:ln>
                <a:solidFill>
                  <a:srgbClr val="C00000"/>
                </a:solidFill>
                <a:effectLst/>
                <a:latin typeface="Georgia" pitchFamily="18" charset="0"/>
                <a:cs typeface="Arial" pitchFamily="34" charset="0"/>
              </a:rPr>
              <a:t>Р</a:t>
            </a:r>
            <a:r>
              <a:rPr lang="ru-RU" sz="2800" b="1" i="1" dirty="0" smtClean="0">
                <a:solidFill>
                  <a:srgbClr val="C00000"/>
                </a:solidFill>
                <a:latin typeface="Georgia" pitchFamily="18" charset="0"/>
              </a:rPr>
              <a:t>оссия –Родина моя</a:t>
            </a:r>
            <a:endParaRPr lang="ru-RU" sz="2800" b="1" i="1" dirty="0">
              <a:solidFill>
                <a:srgbClr val="C00000"/>
              </a:solidFill>
              <a:latin typeface="Georgia" pitchFamily="18" charset="0"/>
            </a:endParaRPr>
          </a:p>
        </p:txBody>
      </p:sp>
      <p:sp>
        <p:nvSpPr>
          <p:cNvPr id="20482" name="Rectangle 2"/>
          <p:cNvSpPr>
            <a:spLocks noChangeArrowheads="1"/>
          </p:cNvSpPr>
          <p:nvPr/>
        </p:nvSpPr>
        <p:spPr bwMode="auto">
          <a:xfrm>
            <a:off x="714348" y="714356"/>
            <a:ext cx="2428892"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6763" algn="l"/>
              </a:tabLst>
            </a:pP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На карте мира не найдешь</a:t>
            </a:r>
            <a:endParaRPr kumimoji="0" lang="ru-RU" sz="1600" b="1" i="1" u="none" strike="noStrike" cap="none" normalizeH="0" baseline="0" dirty="0" smtClean="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66763" algn="l"/>
              </a:tabLst>
            </a:pP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Тот дом, в котором ты живешь.</a:t>
            </a:r>
            <a:endParaRPr kumimoji="0" lang="ru-RU" sz="1600" b="1" i="1" u="none" strike="noStrike" cap="none" normalizeH="0" baseline="0" dirty="0" smtClean="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66763" algn="l"/>
              </a:tabLst>
            </a:pP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И даже улицы родной</a:t>
            </a:r>
            <a:endParaRPr kumimoji="0" lang="ru-RU" sz="1600" b="1" i="1" u="none" strike="noStrike" cap="none" normalizeH="0" baseline="0" dirty="0" smtClean="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66763" algn="l"/>
              </a:tabLst>
            </a:pPr>
            <a:r>
              <a:rPr lang="ru-RU" sz="1600" b="1" i="1" dirty="0" smtClean="0">
                <a:solidFill>
                  <a:schemeClr val="bg1"/>
                </a:solidFill>
                <a:latin typeface="+mj-lt"/>
                <a:ea typeface="Calibri" pitchFamily="34" charset="0"/>
                <a:cs typeface="Times New Roman" pitchFamily="18" charset="0"/>
              </a:rPr>
              <a:t>Т</a:t>
            </a: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ы не найдешь</a:t>
            </a:r>
            <a:r>
              <a:rPr kumimoji="0" lang="ru-RU" sz="1600" b="1" i="1" u="none" strike="noStrike" cap="none" normalizeH="0" dirty="0" smtClean="0">
                <a:ln>
                  <a:noFill/>
                </a:ln>
                <a:solidFill>
                  <a:schemeClr val="bg1"/>
                </a:solidFill>
                <a:effectLst/>
                <a:latin typeface="+mj-lt"/>
                <a:ea typeface="Calibri" pitchFamily="34" charset="0"/>
                <a:cs typeface="Times New Roman" pitchFamily="18" charset="0"/>
              </a:rPr>
              <a:t> </a:t>
            </a: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на карте той.</a:t>
            </a:r>
            <a:endParaRPr kumimoji="0" lang="ru-RU" sz="1600" b="1" i="1" u="none" strike="noStrike" cap="none" normalizeH="0" baseline="0" dirty="0" smtClean="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66763" algn="l"/>
              </a:tabLst>
            </a:pP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Но мы все - да!</a:t>
            </a:r>
            <a:endParaRPr kumimoji="0" lang="ru-RU" sz="1600" b="1" i="1" u="none" strike="noStrike" cap="none" normalizeH="0" baseline="0" dirty="0" smtClean="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66763" algn="l"/>
              </a:tabLst>
            </a:pP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На ней найдем</a:t>
            </a:r>
            <a:endParaRPr kumimoji="0" lang="ru-RU" sz="1600" b="1" i="1" u="none" strike="noStrike" cap="none" normalizeH="0" baseline="0" dirty="0" smtClean="0">
              <a:ln>
                <a:noFill/>
              </a:ln>
              <a:solidFill>
                <a:schemeClr val="bg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66763" algn="l"/>
              </a:tabLst>
            </a:pPr>
            <a:r>
              <a:rPr kumimoji="0" lang="ru-RU" sz="1600" b="1" i="1" u="none" strike="noStrike" cap="none" normalizeH="0" baseline="0" dirty="0" smtClean="0">
                <a:ln>
                  <a:noFill/>
                </a:ln>
                <a:solidFill>
                  <a:schemeClr val="bg1"/>
                </a:solidFill>
                <a:effectLst/>
                <a:latin typeface="+mj-lt"/>
                <a:ea typeface="Calibri" pitchFamily="34" charset="0"/>
                <a:cs typeface="Times New Roman" pitchFamily="18" charset="0"/>
              </a:rPr>
              <a:t>Свою страну - наш общий дом.</a:t>
            </a:r>
            <a:endParaRPr kumimoji="0" lang="ru-RU" sz="1600" b="1" i="1" u="none" strike="noStrike" cap="none" normalizeH="0" baseline="0" dirty="0" smtClean="0">
              <a:ln>
                <a:noFill/>
              </a:ln>
              <a:solidFill>
                <a:schemeClr val="bg1"/>
              </a:solidFill>
              <a:effectLst/>
              <a:latin typeface="+mj-lt"/>
              <a:cs typeface="Arial" pitchFamily="34" charset="0"/>
            </a:endParaRPr>
          </a:p>
        </p:txBody>
      </p:sp>
      <p:sp>
        <p:nvSpPr>
          <p:cNvPr id="7" name="Прямоугольник 6"/>
          <p:cNvSpPr/>
          <p:nvPr/>
        </p:nvSpPr>
        <p:spPr>
          <a:xfrm>
            <a:off x="6357950" y="3286124"/>
            <a:ext cx="2550079" cy="369332"/>
          </a:xfrm>
          <a:prstGeom prst="rect">
            <a:avLst/>
          </a:prstGeom>
        </p:spPr>
        <p:txBody>
          <a:bodyPr wrap="square">
            <a:spAutoFit/>
          </a:bodyPr>
          <a:lstStyle/>
          <a:p>
            <a:r>
              <a:rPr lang="ru-RU" dirty="0" smtClean="0">
                <a:ea typeface="Calibri" pitchFamily="34" charset="0"/>
                <a:cs typeface="Times New Roman" pitchFamily="18" charset="0"/>
              </a:rPr>
              <a:t> </a:t>
            </a:r>
            <a:endParaRPr lang="ru-RU" dirty="0"/>
          </a:p>
        </p:txBody>
      </p:sp>
      <p:sp>
        <p:nvSpPr>
          <p:cNvPr id="13" name="Прямоугольник 12"/>
          <p:cNvSpPr/>
          <p:nvPr/>
        </p:nvSpPr>
        <p:spPr>
          <a:xfrm>
            <a:off x="285720" y="3571876"/>
            <a:ext cx="8358246" cy="2446824"/>
          </a:xfrm>
          <a:prstGeom prst="rect">
            <a:avLst/>
          </a:prstGeom>
        </p:spPr>
        <p:txBody>
          <a:bodyPr wrap="square">
            <a:spAutoFit/>
          </a:bodyPr>
          <a:lstStyle/>
          <a:p>
            <a:pPr lvl="0" eaLnBrk="0" fontAlgn="base" hangingPunct="0">
              <a:lnSpc>
                <a:spcPct val="150000"/>
              </a:lnSpc>
              <a:spcBef>
                <a:spcPct val="0"/>
              </a:spcBef>
              <a:spcAft>
                <a:spcPct val="0"/>
              </a:spcAft>
            </a:pPr>
            <a:r>
              <a:rPr lang="ru-RU" b="1" i="1" dirty="0" smtClean="0">
                <a:latin typeface="Georgia" pitchFamily="18" charset="0"/>
                <a:ea typeface="Calibri" pitchFamily="34" charset="0"/>
                <a:cs typeface="Times New Roman" pitchFamily="18" charset="0"/>
              </a:rPr>
              <a:t> </a:t>
            </a:r>
            <a:endParaRPr lang="ru-RU" sz="1400" b="1" i="1" dirty="0" smtClean="0">
              <a:latin typeface="Georgia" pitchFamily="18" charset="0"/>
              <a:ea typeface="Calibri" pitchFamily="34" charset="0"/>
              <a:cs typeface="Times New Roman" pitchFamily="18" charset="0"/>
            </a:endParaRPr>
          </a:p>
          <a:p>
            <a:pPr lvl="0" fontAlgn="base">
              <a:lnSpc>
                <a:spcPct val="150000"/>
              </a:lnSpc>
              <a:spcBef>
                <a:spcPct val="0"/>
              </a:spcBef>
              <a:spcAft>
                <a:spcPct val="0"/>
              </a:spcAft>
              <a:buFont typeface="Wingdings" pitchFamily="2" charset="2"/>
              <a:buChar char="v"/>
            </a:pPr>
            <a:r>
              <a:rPr lang="ru-RU" sz="1400" b="1" i="1" dirty="0" smtClean="0">
                <a:solidFill>
                  <a:schemeClr val="bg1"/>
                </a:solidFill>
                <a:latin typeface="+mj-lt"/>
                <a:ea typeface="Calibri" pitchFamily="34" charset="0"/>
                <a:cs typeface="Times New Roman" pitchFamily="18" charset="0"/>
              </a:rPr>
              <a:t>Матушка Россия -наше Отечество, наша Родина. Отечеством  мы  зовем Россию потому, что в ней испокон веку жили отцы и деды наши. Родиной мы зовем ее потому, что в ней мы родились, в ней говорят родным нам языком и все для нас родное; а матерью потому, что она вскормила нас  своим хлебом, вспоила своими водами, выучила своему языку, как мать защищает и бережет  от врагов. </a:t>
            </a:r>
          </a:p>
          <a:p>
            <a:pPr lvl="0" fontAlgn="base">
              <a:lnSpc>
                <a:spcPct val="150000"/>
              </a:lnSpc>
              <a:spcBef>
                <a:spcPct val="0"/>
              </a:spcBef>
              <a:spcAft>
                <a:spcPct val="0"/>
              </a:spcAft>
              <a:buFont typeface="Wingdings" pitchFamily="2" charset="2"/>
              <a:buChar char="v"/>
            </a:pPr>
            <a:r>
              <a:rPr lang="ru-RU" sz="1400" b="1" i="1" dirty="0" smtClean="0">
                <a:solidFill>
                  <a:schemeClr val="bg1"/>
                </a:solidFill>
                <a:latin typeface="+mj-lt"/>
                <a:ea typeface="Calibri" pitchFamily="34" charset="0"/>
                <a:cs typeface="Times New Roman" pitchFamily="18" charset="0"/>
              </a:rPr>
              <a:t>Много есть на свете государств, но одна у человека родная мать- одна у него и Родина.</a:t>
            </a:r>
            <a:endParaRPr lang="ru-RU" sz="1400" b="1" i="1" dirty="0" smtClean="0">
              <a:solidFill>
                <a:schemeClr val="bg1"/>
              </a:solidFill>
              <a:latin typeface="+mj-lt"/>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8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785818"/>
          </a:xfrm>
        </p:spPr>
        <p:txBody>
          <a:bodyPr>
            <a:normAutofit fontScale="90000"/>
          </a:bodyPr>
          <a:lstStyle/>
          <a:p>
            <a:pPr algn="ctr"/>
            <a:r>
              <a:rPr lang="ru-RU" sz="6000" dirty="0" smtClean="0">
                <a:solidFill>
                  <a:srgbClr val="FF0000"/>
                </a:solidFill>
              </a:rPr>
              <a:t>Родина</a:t>
            </a:r>
            <a:endParaRPr lang="ru-RU" sz="6000" dirty="0">
              <a:solidFill>
                <a:srgbClr val="FF0000"/>
              </a:solidFill>
            </a:endParaRPr>
          </a:p>
        </p:txBody>
      </p:sp>
      <p:sp>
        <p:nvSpPr>
          <p:cNvPr id="3" name="Прямоугольник 2"/>
          <p:cNvSpPr/>
          <p:nvPr/>
        </p:nvSpPr>
        <p:spPr>
          <a:xfrm>
            <a:off x="2286000" y="1413064"/>
            <a:ext cx="4572000" cy="4031873"/>
          </a:xfrm>
          <a:prstGeom prst="rect">
            <a:avLst/>
          </a:prstGeom>
        </p:spPr>
        <p:txBody>
          <a:bodyPr>
            <a:spAutoFit/>
          </a:bodyPr>
          <a:lstStyle/>
          <a:p>
            <a:pPr lvl="4">
              <a:lnSpc>
                <a:spcPct val="200000"/>
              </a:lnSpc>
              <a:buFont typeface="Wingdings" pitchFamily="2" charset="2"/>
              <a:buChar char="q"/>
            </a:pPr>
            <a:r>
              <a:rPr lang="ru-RU" sz="3200" b="1" dirty="0" smtClean="0">
                <a:solidFill>
                  <a:srgbClr val="002060"/>
                </a:solidFill>
              </a:rPr>
              <a:t>Род</a:t>
            </a:r>
          </a:p>
          <a:p>
            <a:pPr lvl="4">
              <a:lnSpc>
                <a:spcPct val="200000"/>
              </a:lnSpc>
              <a:buFont typeface="Wingdings" pitchFamily="2" charset="2"/>
              <a:buChar char="q"/>
            </a:pPr>
            <a:r>
              <a:rPr lang="ru-RU" sz="3200" b="1" dirty="0" smtClean="0">
                <a:solidFill>
                  <a:srgbClr val="002060"/>
                </a:solidFill>
              </a:rPr>
              <a:t>Родители</a:t>
            </a:r>
          </a:p>
          <a:p>
            <a:pPr lvl="4">
              <a:lnSpc>
                <a:spcPct val="200000"/>
              </a:lnSpc>
              <a:buFont typeface="Wingdings" pitchFamily="2" charset="2"/>
              <a:buChar char="q"/>
            </a:pPr>
            <a:r>
              <a:rPr lang="ru-RU" sz="3200" b="1" dirty="0" smtClean="0">
                <a:solidFill>
                  <a:srgbClr val="002060"/>
                </a:solidFill>
              </a:rPr>
              <a:t>Родные</a:t>
            </a:r>
          </a:p>
          <a:p>
            <a:pPr lvl="4">
              <a:lnSpc>
                <a:spcPct val="200000"/>
              </a:lnSpc>
              <a:buFont typeface="Wingdings" pitchFamily="2" charset="2"/>
              <a:buChar char="q"/>
            </a:pPr>
            <a:r>
              <a:rPr lang="ru-RU" sz="3200" b="1" dirty="0" smtClean="0">
                <a:solidFill>
                  <a:srgbClr val="002060"/>
                </a:solidFill>
              </a:rPr>
              <a:t>Родиться</a:t>
            </a:r>
          </a:p>
        </p:txBody>
      </p:sp>
      <p:sp>
        <p:nvSpPr>
          <p:cNvPr id="4" name="Прямоугольник 3"/>
          <p:cNvSpPr/>
          <p:nvPr/>
        </p:nvSpPr>
        <p:spPr>
          <a:xfrm>
            <a:off x="2286000" y="1413064"/>
            <a:ext cx="4572000" cy="4031873"/>
          </a:xfrm>
          <a:prstGeom prst="rect">
            <a:avLst/>
          </a:prstGeom>
        </p:spPr>
        <p:txBody>
          <a:bodyPr>
            <a:spAutoFit/>
          </a:bodyPr>
          <a:lstStyle/>
          <a:p>
            <a:pPr lvl="4">
              <a:lnSpc>
                <a:spcPct val="200000"/>
              </a:lnSpc>
              <a:buFont typeface="Wingdings" pitchFamily="2" charset="2"/>
              <a:buChar char="q"/>
            </a:pPr>
            <a:r>
              <a:rPr lang="ru-RU" sz="3200" b="1" dirty="0" smtClean="0">
                <a:solidFill>
                  <a:srgbClr val="002060"/>
                </a:solidFill>
              </a:rPr>
              <a:t>Род</a:t>
            </a:r>
          </a:p>
          <a:p>
            <a:pPr lvl="4">
              <a:lnSpc>
                <a:spcPct val="200000"/>
              </a:lnSpc>
              <a:buFont typeface="Wingdings" pitchFamily="2" charset="2"/>
              <a:buChar char="q"/>
            </a:pPr>
            <a:r>
              <a:rPr lang="ru-RU" sz="3200" b="1" dirty="0" smtClean="0">
                <a:solidFill>
                  <a:srgbClr val="002060"/>
                </a:solidFill>
              </a:rPr>
              <a:t>Родители</a:t>
            </a:r>
          </a:p>
          <a:p>
            <a:pPr lvl="4">
              <a:lnSpc>
                <a:spcPct val="200000"/>
              </a:lnSpc>
              <a:buFont typeface="Wingdings" pitchFamily="2" charset="2"/>
              <a:buChar char="q"/>
            </a:pPr>
            <a:r>
              <a:rPr lang="ru-RU" sz="3200" b="1" dirty="0" smtClean="0">
                <a:solidFill>
                  <a:srgbClr val="002060"/>
                </a:solidFill>
              </a:rPr>
              <a:t>Родные</a:t>
            </a:r>
          </a:p>
          <a:p>
            <a:pPr lvl="4">
              <a:lnSpc>
                <a:spcPct val="200000"/>
              </a:lnSpc>
              <a:buFont typeface="Wingdings" pitchFamily="2" charset="2"/>
              <a:buChar char="q"/>
            </a:pPr>
            <a:r>
              <a:rPr lang="ru-RU" sz="3200" b="1" dirty="0" smtClean="0">
                <a:solidFill>
                  <a:srgbClr val="002060"/>
                </a:solidFill>
              </a:rPr>
              <a:t>Родиться</a:t>
            </a:r>
          </a:p>
        </p:txBody>
      </p:sp>
      <p:sp>
        <p:nvSpPr>
          <p:cNvPr id="5" name="Прямоугольник 4"/>
          <p:cNvSpPr/>
          <p:nvPr/>
        </p:nvSpPr>
        <p:spPr>
          <a:xfrm>
            <a:off x="2286000" y="1413064"/>
            <a:ext cx="4572000" cy="4031873"/>
          </a:xfrm>
          <a:prstGeom prst="rect">
            <a:avLst/>
          </a:prstGeom>
        </p:spPr>
        <p:txBody>
          <a:bodyPr>
            <a:spAutoFit/>
          </a:bodyPr>
          <a:lstStyle/>
          <a:p>
            <a:pPr lvl="4">
              <a:lnSpc>
                <a:spcPct val="200000"/>
              </a:lnSpc>
              <a:buFont typeface="Wingdings" pitchFamily="2" charset="2"/>
              <a:buChar char="q"/>
            </a:pPr>
            <a:r>
              <a:rPr lang="ru-RU" sz="3200" b="1" dirty="0" smtClean="0">
                <a:solidFill>
                  <a:srgbClr val="002060"/>
                </a:solidFill>
              </a:rPr>
              <a:t>Род</a:t>
            </a:r>
          </a:p>
          <a:p>
            <a:pPr lvl="4">
              <a:lnSpc>
                <a:spcPct val="200000"/>
              </a:lnSpc>
              <a:buFont typeface="Wingdings" pitchFamily="2" charset="2"/>
              <a:buChar char="q"/>
            </a:pPr>
            <a:r>
              <a:rPr lang="ru-RU" sz="3200" b="1" dirty="0" smtClean="0">
                <a:solidFill>
                  <a:srgbClr val="002060"/>
                </a:solidFill>
              </a:rPr>
              <a:t>Родители</a:t>
            </a:r>
          </a:p>
          <a:p>
            <a:pPr lvl="4">
              <a:lnSpc>
                <a:spcPct val="200000"/>
              </a:lnSpc>
              <a:buFont typeface="Wingdings" pitchFamily="2" charset="2"/>
              <a:buChar char="q"/>
            </a:pPr>
            <a:r>
              <a:rPr lang="ru-RU" sz="3200" b="1" dirty="0" smtClean="0">
                <a:solidFill>
                  <a:srgbClr val="002060"/>
                </a:solidFill>
              </a:rPr>
              <a:t>Родные</a:t>
            </a:r>
          </a:p>
          <a:p>
            <a:pPr lvl="4">
              <a:lnSpc>
                <a:spcPct val="200000"/>
              </a:lnSpc>
              <a:buFont typeface="Wingdings" pitchFamily="2" charset="2"/>
              <a:buChar char="q"/>
            </a:pPr>
            <a:r>
              <a:rPr lang="ru-RU" sz="3200" b="1" dirty="0" smtClean="0">
                <a:solidFill>
                  <a:srgbClr val="002060"/>
                </a:solidFill>
              </a:rPr>
              <a:t>Родиться</a:t>
            </a:r>
          </a:p>
        </p:txBody>
      </p:sp>
      <p:sp>
        <p:nvSpPr>
          <p:cNvPr id="6" name="Прямоугольник 5"/>
          <p:cNvSpPr/>
          <p:nvPr/>
        </p:nvSpPr>
        <p:spPr>
          <a:xfrm rot="10800000" flipV="1">
            <a:off x="1428728" y="938519"/>
            <a:ext cx="6429420" cy="461665"/>
          </a:xfrm>
          <a:prstGeom prst="rect">
            <a:avLst/>
          </a:prstGeom>
        </p:spPr>
        <p:txBody>
          <a:bodyPr wrap="square">
            <a:spAutoFit/>
          </a:bodyPr>
          <a:lstStyle/>
          <a:p>
            <a:pPr algn="ctr"/>
            <a:r>
              <a:rPr lang="ru-RU" sz="2400" b="1" dirty="0" smtClean="0">
                <a:solidFill>
                  <a:srgbClr val="C00000"/>
                </a:solidFill>
              </a:rPr>
              <a:t>Слова, близкие по смыслу к слову Родина</a:t>
            </a:r>
            <a:endParaRPr lang="ru-RU" sz="2400" b="1"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C9FCB"/>
            </a:gs>
            <a:gs pos="0">
              <a:srgbClr val="FC9FCB"/>
            </a:gs>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42910" y="357166"/>
            <a:ext cx="8501090" cy="877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23925" algn="l"/>
              </a:tabLst>
            </a:pPr>
            <a:endParaRPr kumimoji="0" lang="ru-RU" sz="11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23925" algn="l"/>
              </a:tabLst>
            </a:pPr>
            <a:endParaRPr lang="ru-RU" sz="1100" dirty="0" smtClean="0">
              <a:latin typeface="Georg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23925" algn="l"/>
              </a:tabLst>
            </a:pPr>
            <a:endParaRPr kumimoji="0" lang="ru-RU" sz="1100" b="0" i="0" u="none" strike="noStrike" cap="none" normalizeH="0" baseline="0" dirty="0" smtClean="0">
              <a:ln>
                <a:noFill/>
              </a:ln>
              <a:solidFill>
                <a:schemeClr val="tx1"/>
              </a:solidFill>
              <a:effectLst/>
              <a:latin typeface="Georgia"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9239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500034" y="523220"/>
            <a:ext cx="835824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23925" algn="l"/>
              </a:tabLst>
            </a:pPr>
            <a:r>
              <a:rPr lang="ru-RU" sz="3200" b="1" i="1" dirty="0" smtClean="0">
                <a:solidFill>
                  <a:srgbClr val="002060"/>
                </a:solidFill>
                <a:latin typeface="Georgia" pitchFamily="18" charset="0"/>
                <a:ea typeface="Calibri" pitchFamily="34" charset="0"/>
                <a:cs typeface="Times New Roman" pitchFamily="18" charset="0"/>
              </a:rPr>
              <a:t>«Амгу -м</a:t>
            </a:r>
            <a:r>
              <a:rPr kumimoji="0" lang="ru-RU" sz="3200" b="1" i="1" u="none" strike="noStrike" cap="none" normalizeH="0" baseline="0" dirty="0" smtClean="0">
                <a:ln>
                  <a:noFill/>
                </a:ln>
                <a:solidFill>
                  <a:srgbClr val="002060"/>
                </a:solidFill>
                <a:effectLst/>
                <a:latin typeface="Georgia" pitchFamily="18" charset="0"/>
                <a:ea typeface="Calibri" pitchFamily="34" charset="0"/>
                <a:cs typeface="Times New Roman" pitchFamily="18" charset="0"/>
              </a:rPr>
              <a:t>алая Родина»</a:t>
            </a:r>
            <a:endParaRPr kumimoji="0" lang="ru-RU" sz="3200" b="1" i="1" u="none" strike="noStrike" cap="none" normalizeH="0" baseline="0" dirty="0" smtClean="0">
              <a:ln>
                <a:noFill/>
              </a:ln>
              <a:solidFill>
                <a:srgbClr val="002060"/>
              </a:solidFill>
              <a:effectLst/>
              <a:latin typeface="Arial" pitchFamily="34" charset="0"/>
              <a:cs typeface="Arial" pitchFamily="34" charset="0"/>
            </a:endParaRPr>
          </a:p>
        </p:txBody>
      </p:sp>
      <p:sp>
        <p:nvSpPr>
          <p:cNvPr id="4" name="Прямоугольник 3"/>
          <p:cNvSpPr/>
          <p:nvPr/>
        </p:nvSpPr>
        <p:spPr>
          <a:xfrm>
            <a:off x="2786050" y="1357298"/>
            <a:ext cx="6072230" cy="4524315"/>
          </a:xfrm>
          <a:prstGeom prst="rect">
            <a:avLst/>
          </a:prstGeom>
        </p:spPr>
        <p:txBody>
          <a:bodyPr wrap="square">
            <a:spAutoFit/>
          </a:bodyPr>
          <a:lstStyle/>
          <a:p>
            <a:pPr algn="ctr" eaLnBrk="1" hangingPunct="1">
              <a:lnSpc>
                <a:spcPct val="200000"/>
              </a:lnSpc>
              <a:defRPr/>
            </a:pPr>
            <a:r>
              <a:rPr lang="ru-RU" altLang="ru-RU" b="1" i="1" dirty="0" smtClean="0">
                <a:solidFill>
                  <a:schemeClr val="bg1">
                    <a:lumMod val="95000"/>
                    <a:lumOff val="5000"/>
                  </a:schemeClr>
                </a:solidFill>
                <a:latin typeface="+mj-lt"/>
              </a:rPr>
              <a:t>Есть в этой большой стране дорогие нашему  сердцу места, где мы родились,  учимся, где увидели свет солнца и начали познавать окружающий мир. Это наша малая Родина, которая всегда остаётся в нашей душе. Нет ничего, что может заменить место, где ты родился, сделал первые шаги, </a:t>
            </a:r>
          </a:p>
          <a:p>
            <a:pPr algn="ctr" eaLnBrk="1" hangingPunct="1">
              <a:lnSpc>
                <a:spcPct val="200000"/>
              </a:lnSpc>
              <a:defRPr/>
            </a:pPr>
            <a:r>
              <a:rPr lang="ru-RU" altLang="ru-RU" b="1" i="1" dirty="0" smtClean="0">
                <a:solidFill>
                  <a:schemeClr val="bg1">
                    <a:lumMod val="95000"/>
                    <a:lumOff val="5000"/>
                  </a:schemeClr>
                </a:solidFill>
                <a:latin typeface="+mj-lt"/>
              </a:rPr>
              <a:t>сказал    первое    слово.</a:t>
            </a:r>
            <a:endParaRPr lang="ru-RU" altLang="ru-RU" b="1" i="1" dirty="0">
              <a:solidFill>
                <a:schemeClr val="bg1">
                  <a:lumMod val="95000"/>
                  <a:lumOff val="5000"/>
                </a:schemeClr>
              </a:solidFill>
              <a:latin typeface="+mj-lt"/>
            </a:endParaRPr>
          </a:p>
        </p:txBody>
      </p:sp>
      <p:pic>
        <p:nvPicPr>
          <p:cNvPr id="5" name="Рисунок 4"/>
          <p:cNvPicPr/>
          <p:nvPr/>
        </p:nvPicPr>
        <p:blipFill>
          <a:blip r:embed="rId2">
            <a:lum bright="20000" contrast="40000"/>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14282" y="1142984"/>
            <a:ext cx="2786082" cy="5429288"/>
          </a:xfrm>
          <a:prstGeom prst="rect">
            <a:avLst/>
          </a:prstGeom>
          <a:ln>
            <a:solidFill>
              <a:srgbClr val="FFC000"/>
            </a:solidFill>
          </a:ln>
          <a:effectLst>
            <a:softEdge rad="317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428992" y="285728"/>
            <a:ext cx="5257808" cy="642942"/>
          </a:xfrm>
        </p:spPr>
        <p:txBody>
          <a:bodyPr>
            <a:normAutofit/>
          </a:bodyPr>
          <a:lstStyle/>
          <a:p>
            <a:pPr algn="ctr"/>
            <a:r>
              <a:rPr lang="ru-RU" sz="3200" b="1" i="1" dirty="0" smtClean="0">
                <a:solidFill>
                  <a:schemeClr val="tx1"/>
                </a:solidFill>
              </a:rPr>
              <a:t>Наша   Родина  на  карте</a:t>
            </a:r>
            <a:endParaRPr lang="ru-RU" sz="3200" b="1" i="1" dirty="0">
              <a:solidFill>
                <a:schemeClr val="tx1"/>
              </a:solidFill>
            </a:endParaRPr>
          </a:p>
        </p:txBody>
      </p:sp>
      <p:sp>
        <p:nvSpPr>
          <p:cNvPr id="6" name="Прямоугольник 5"/>
          <p:cNvSpPr/>
          <p:nvPr/>
        </p:nvSpPr>
        <p:spPr>
          <a:xfrm>
            <a:off x="4929190" y="4286257"/>
            <a:ext cx="4000528" cy="2400657"/>
          </a:xfrm>
          <a:prstGeom prst="rect">
            <a:avLst/>
          </a:prstGeom>
        </p:spPr>
        <p:txBody>
          <a:bodyPr wrap="square">
            <a:spAutoFit/>
          </a:bodyPr>
          <a:lstStyle/>
          <a:p>
            <a:pPr lvl="0" algn="ctr" fontAlgn="base">
              <a:lnSpc>
                <a:spcPct val="150000"/>
              </a:lnSpc>
              <a:spcBef>
                <a:spcPct val="0"/>
              </a:spcBef>
              <a:spcAft>
                <a:spcPct val="0"/>
              </a:spcAft>
            </a:pPr>
            <a:r>
              <a:rPr lang="ru-RU" sz="3200" b="1" i="1" dirty="0" smtClean="0">
                <a:solidFill>
                  <a:srgbClr val="C00000"/>
                </a:solidFill>
                <a:latin typeface="Georgia" pitchFamily="18" charset="0"/>
                <a:ea typeface="Calibri" pitchFamily="34" charset="0"/>
                <a:cs typeface="Times New Roman" pitchFamily="18" charset="0"/>
              </a:rPr>
              <a:t>1 - </a:t>
            </a:r>
            <a:r>
              <a:rPr lang="ru-RU" sz="3200" b="1" i="1" dirty="0" smtClean="0">
                <a:solidFill>
                  <a:srgbClr val="002060"/>
                </a:solidFill>
                <a:latin typeface="Monotype Corsiva" pitchFamily="66" charset="0"/>
                <a:ea typeface="Calibri" pitchFamily="34" charset="0"/>
                <a:cs typeface="Times New Roman" pitchFamily="18" charset="0"/>
              </a:rPr>
              <a:t>Тернейский</a:t>
            </a:r>
            <a:r>
              <a:rPr lang="ru-RU" sz="3200" i="1" dirty="0" smtClean="0">
                <a:solidFill>
                  <a:srgbClr val="002060"/>
                </a:solidFill>
                <a:latin typeface="Monotype Corsiva" pitchFamily="66" charset="0"/>
                <a:ea typeface="Calibri" pitchFamily="34" charset="0"/>
                <a:cs typeface="Times New Roman" pitchFamily="18" charset="0"/>
              </a:rPr>
              <a:t> </a:t>
            </a:r>
            <a:r>
              <a:rPr lang="ru-RU" sz="3200" b="1" i="1" dirty="0" smtClean="0">
                <a:solidFill>
                  <a:srgbClr val="002060"/>
                </a:solidFill>
                <a:latin typeface="Monotype Corsiva" pitchFamily="66" charset="0"/>
                <a:ea typeface="Calibri" pitchFamily="34" charset="0"/>
                <a:cs typeface="Times New Roman" pitchFamily="18" charset="0"/>
              </a:rPr>
              <a:t>     район</a:t>
            </a:r>
            <a:endParaRPr lang="ru-RU" sz="3200" dirty="0" smtClean="0">
              <a:solidFill>
                <a:srgbClr val="002060"/>
              </a:solidFill>
              <a:latin typeface="Monotype Corsiva" pitchFamily="66" charset="0"/>
              <a:cs typeface="Arial" pitchFamily="34" charset="0"/>
            </a:endParaRPr>
          </a:p>
          <a:p>
            <a:pPr lvl="0" eaLnBrk="0" fontAlgn="base" hangingPunct="0">
              <a:lnSpc>
                <a:spcPct val="150000"/>
              </a:lnSpc>
              <a:spcBef>
                <a:spcPct val="0"/>
              </a:spcBef>
              <a:spcAft>
                <a:spcPct val="0"/>
              </a:spcAft>
            </a:pPr>
            <a:r>
              <a:rPr lang="ru-RU" sz="3200" b="1" i="1" dirty="0" smtClean="0">
                <a:latin typeface="Georgia" pitchFamily="18" charset="0"/>
                <a:ea typeface="Calibri" pitchFamily="34" charset="0"/>
                <a:cs typeface="Times New Roman" pitchFamily="18" charset="0"/>
              </a:rPr>
              <a:t>       </a:t>
            </a:r>
            <a:r>
              <a:rPr lang="ru-RU" sz="3200" b="1" i="1" dirty="0" smtClean="0">
                <a:solidFill>
                  <a:srgbClr val="C00000"/>
                </a:solidFill>
                <a:latin typeface="Georgia" pitchFamily="18" charset="0"/>
                <a:ea typeface="Calibri" pitchFamily="34" charset="0"/>
                <a:cs typeface="Times New Roman" pitchFamily="18" charset="0"/>
              </a:rPr>
              <a:t>2 -   </a:t>
            </a:r>
            <a:r>
              <a:rPr lang="ru-RU" sz="3600" b="1" i="1" dirty="0" smtClean="0">
                <a:solidFill>
                  <a:srgbClr val="002060"/>
                </a:solidFill>
                <a:latin typeface="Monotype Corsiva" pitchFamily="66" charset="0"/>
                <a:ea typeface="Calibri" pitchFamily="34" charset="0"/>
                <a:cs typeface="Times New Roman" pitchFamily="18" charset="0"/>
              </a:rPr>
              <a:t>с. Амгу </a:t>
            </a:r>
            <a:endParaRPr lang="ru-RU" sz="3600" dirty="0" smtClean="0">
              <a:solidFill>
                <a:srgbClr val="002060"/>
              </a:solidFill>
              <a:latin typeface="Monotype Corsiva" pitchFamily="66" charset="0"/>
              <a:cs typeface="Arial" pitchFamily="34" charset="0"/>
            </a:endParaRPr>
          </a:p>
        </p:txBody>
      </p:sp>
      <p:pic>
        <p:nvPicPr>
          <p:cNvPr id="8" name="Содержимое 7"/>
          <p:cNvPicPr>
            <a:picLocks noGrp="1"/>
          </p:cNvPicPr>
          <p:nvPr>
            <p:ph idx="1"/>
          </p:nvPr>
        </p:nvPicPr>
        <p:blipFill>
          <a:blip r:embed="rId2"/>
          <a:srcRect l="7695" t="11595" r="62110" b="49493"/>
          <a:stretch>
            <a:fillRect/>
          </a:stretch>
        </p:blipFill>
        <p:spPr>
          <a:xfrm>
            <a:off x="5000628" y="1000108"/>
            <a:ext cx="3429024" cy="3000396"/>
          </a:xfrm>
          <a:prstGeom prst="rect">
            <a:avLst/>
          </a:prstGeom>
        </p:spPr>
      </p:pic>
      <p:pic>
        <p:nvPicPr>
          <p:cNvPr id="5" name="Рисунок 4" descr="http://www.bankgorodov.ru/system/img.php?f=/public//photos/coa/498.png&amp;w=254&amp;h=580"/>
          <p:cNvPicPr/>
          <p:nvPr/>
        </p:nvPicPr>
        <p:blipFill>
          <a:blip r:embed="rId3"/>
          <a:srcRect/>
          <a:stretch>
            <a:fillRect/>
          </a:stretch>
        </p:blipFill>
        <p:spPr bwMode="auto">
          <a:xfrm>
            <a:off x="714348" y="928670"/>
            <a:ext cx="2714644" cy="3143272"/>
          </a:xfrm>
          <a:prstGeom prst="rect">
            <a:avLst/>
          </a:prstGeom>
          <a:noFill/>
          <a:ln w="9525">
            <a:noFill/>
            <a:miter lim="800000"/>
            <a:headEnd/>
            <a:tailEnd/>
          </a:ln>
        </p:spPr>
      </p:pic>
      <p:sp>
        <p:nvSpPr>
          <p:cNvPr id="54273" name="Rectangle 1"/>
          <p:cNvSpPr>
            <a:spLocks noChangeArrowheads="1"/>
          </p:cNvSpPr>
          <p:nvPr/>
        </p:nvSpPr>
        <p:spPr bwMode="auto">
          <a:xfrm>
            <a:off x="357158" y="4357694"/>
            <a:ext cx="45720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452563" algn="l"/>
              </a:tabLst>
            </a:pPr>
            <a:r>
              <a:rPr kumimoji="0" lang="ru-RU" sz="3600" b="1" i="1"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Герб  </a:t>
            </a:r>
          </a:p>
          <a:p>
            <a:pPr algn="ctr" fontAlgn="base">
              <a:spcBef>
                <a:spcPct val="0"/>
              </a:spcBef>
              <a:spcAft>
                <a:spcPct val="0"/>
              </a:spcAft>
              <a:tabLst>
                <a:tab pos="1452563" algn="l"/>
              </a:tabLst>
            </a:pPr>
            <a:r>
              <a:rPr kumimoji="0" lang="ru-RU" sz="3600" b="1" i="1" u="none" strike="noStrike" cap="none" normalizeH="0" baseline="0" dirty="0" err="1" smtClean="0">
                <a:ln>
                  <a:noFill/>
                </a:ln>
                <a:solidFill>
                  <a:srgbClr val="002060"/>
                </a:solidFill>
                <a:effectLst/>
                <a:latin typeface="Monotype Corsiva" pitchFamily="66" charset="0"/>
                <a:ea typeface="Calibri" pitchFamily="34" charset="0"/>
                <a:cs typeface="Times New Roman" pitchFamily="18" charset="0"/>
              </a:rPr>
              <a:t>Тернейского</a:t>
            </a:r>
            <a:r>
              <a:rPr kumimoji="0" lang="ru-RU" sz="3600" b="1" i="1" u="none" strike="noStrike" cap="none" normalizeH="0" baseline="0" dirty="0" smtClean="0">
                <a:ln>
                  <a:noFill/>
                </a:ln>
                <a:solidFill>
                  <a:srgbClr val="002060"/>
                </a:solidFill>
                <a:effectLst/>
                <a:latin typeface="Monotype Corsiva" pitchFamily="66" charset="0"/>
                <a:ea typeface="Calibri" pitchFamily="34" charset="0"/>
                <a:cs typeface="Times New Roman" pitchFamily="18" charset="0"/>
              </a:rPr>
              <a:t>   района</a:t>
            </a:r>
            <a:endParaRPr kumimoji="0" lang="ru-RU" sz="3600" b="1" i="1" u="none" strike="noStrike" cap="none" normalizeH="0" baseline="0" dirty="0" smtClean="0">
              <a:ln>
                <a:noFill/>
              </a:ln>
              <a:solidFill>
                <a:srgbClr val="002060"/>
              </a:solidFill>
              <a:effectLst/>
              <a:latin typeface="Monotype Corsiva" pitchFamily="66"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919146"/>
          </a:xfrm>
        </p:spPr>
        <p:txBody>
          <a:bodyPr>
            <a:normAutofit/>
          </a:bodyPr>
          <a:lstStyle/>
          <a:p>
            <a:pPr algn="ctr"/>
            <a:r>
              <a:rPr lang="ru-RU" sz="3600" dirty="0" smtClean="0">
                <a:solidFill>
                  <a:srgbClr val="C00000"/>
                </a:solidFill>
              </a:rPr>
              <a:t>Работа    групп</a:t>
            </a:r>
            <a:endParaRPr lang="ru-RU" sz="3600" dirty="0">
              <a:solidFill>
                <a:srgbClr val="C00000"/>
              </a:solidFill>
            </a:endParaRPr>
          </a:p>
        </p:txBody>
      </p:sp>
      <p:sp>
        <p:nvSpPr>
          <p:cNvPr id="3" name="Загнутый угол 2"/>
          <p:cNvSpPr/>
          <p:nvPr/>
        </p:nvSpPr>
        <p:spPr>
          <a:xfrm>
            <a:off x="785786" y="1785926"/>
            <a:ext cx="1857388" cy="257176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b="1" i="1" dirty="0" smtClean="0"/>
              <a:t>     </a:t>
            </a:r>
            <a:r>
              <a:rPr lang="ru-RU" sz="1600" b="1" i="1" dirty="0" smtClean="0"/>
              <a:t>1 группа </a:t>
            </a:r>
            <a:r>
              <a:rPr lang="ru-RU" sz="1600" b="1" i="1" dirty="0" smtClean="0">
                <a:solidFill>
                  <a:schemeClr val="tx1"/>
                </a:solidFill>
              </a:rPr>
              <a:t>Историки </a:t>
            </a:r>
            <a:endParaRPr lang="ru-RU" sz="1600" b="1" i="1" dirty="0">
              <a:solidFill>
                <a:schemeClr val="tx1"/>
              </a:solidFill>
            </a:endParaRPr>
          </a:p>
        </p:txBody>
      </p:sp>
      <p:sp>
        <p:nvSpPr>
          <p:cNvPr id="4" name="Загнутый угол 3"/>
          <p:cNvSpPr/>
          <p:nvPr/>
        </p:nvSpPr>
        <p:spPr>
          <a:xfrm>
            <a:off x="3786182" y="1571612"/>
            <a:ext cx="2000264" cy="23574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600" b="1" i="1" dirty="0" smtClean="0">
                <a:solidFill>
                  <a:schemeClr val="tx1"/>
                </a:solidFill>
              </a:rPr>
              <a:t>2 группа</a:t>
            </a:r>
          </a:p>
          <a:p>
            <a:pPr algn="ctr"/>
            <a:r>
              <a:rPr lang="ru-RU" sz="1600" b="1" i="1" dirty="0" smtClean="0">
                <a:solidFill>
                  <a:schemeClr val="tx1"/>
                </a:solidFill>
              </a:rPr>
              <a:t>Исследователи</a:t>
            </a:r>
            <a:endParaRPr lang="ru-RU" sz="1600" b="1" i="1" dirty="0">
              <a:solidFill>
                <a:schemeClr val="tx1"/>
              </a:solidFill>
            </a:endParaRPr>
          </a:p>
        </p:txBody>
      </p:sp>
      <p:sp>
        <p:nvSpPr>
          <p:cNvPr id="6" name="TextBox 5"/>
          <p:cNvSpPr txBox="1"/>
          <p:nvPr/>
        </p:nvSpPr>
        <p:spPr>
          <a:xfrm>
            <a:off x="928662" y="2571745"/>
            <a:ext cx="1643074" cy="1015663"/>
          </a:xfrm>
          <a:prstGeom prst="rect">
            <a:avLst/>
          </a:prstGeom>
          <a:noFill/>
        </p:spPr>
        <p:txBody>
          <a:bodyPr wrap="square" rtlCol="0">
            <a:spAutoFit/>
          </a:bodyPr>
          <a:lstStyle/>
          <a:p>
            <a:pPr algn="ctr">
              <a:buFont typeface="Wingdings" pitchFamily="2" charset="2"/>
              <a:buChar char="§"/>
            </a:pPr>
            <a:r>
              <a:rPr lang="ru-RU" sz="2000" b="1" i="1" dirty="0" smtClean="0">
                <a:solidFill>
                  <a:srgbClr val="C00000"/>
                </a:solidFill>
              </a:rPr>
              <a:t>Узнать историю села Амгу </a:t>
            </a:r>
            <a:endParaRPr lang="ru-RU" sz="2000" b="1" i="1" dirty="0">
              <a:solidFill>
                <a:srgbClr val="C00000"/>
              </a:solidFill>
            </a:endParaRPr>
          </a:p>
        </p:txBody>
      </p:sp>
      <p:sp>
        <p:nvSpPr>
          <p:cNvPr id="7" name="TextBox 6"/>
          <p:cNvSpPr txBox="1"/>
          <p:nvPr/>
        </p:nvSpPr>
        <p:spPr>
          <a:xfrm>
            <a:off x="3786182" y="2357430"/>
            <a:ext cx="2000264" cy="954107"/>
          </a:xfrm>
          <a:prstGeom prst="rect">
            <a:avLst/>
          </a:prstGeom>
          <a:noFill/>
        </p:spPr>
        <p:txBody>
          <a:bodyPr wrap="square" rtlCol="0">
            <a:spAutoFit/>
          </a:bodyPr>
          <a:lstStyle/>
          <a:p>
            <a:pPr algn="ctr">
              <a:buFont typeface="Wingdings" pitchFamily="2" charset="2"/>
              <a:buChar char="§"/>
            </a:pPr>
            <a:r>
              <a:rPr lang="ru-RU" sz="2000" b="1" i="1" dirty="0" err="1" smtClean="0">
                <a:solidFill>
                  <a:srgbClr val="C00000"/>
                </a:solidFill>
              </a:rPr>
              <a:t>Достоприме</a:t>
            </a:r>
            <a:endParaRPr lang="ru-RU" sz="2000" b="1" i="1" dirty="0" smtClean="0">
              <a:solidFill>
                <a:srgbClr val="C00000"/>
              </a:solidFill>
            </a:endParaRPr>
          </a:p>
          <a:p>
            <a:pPr algn="ctr"/>
            <a:r>
              <a:rPr lang="ru-RU" b="1" i="1" dirty="0" err="1" smtClean="0">
                <a:solidFill>
                  <a:srgbClr val="C00000"/>
                </a:solidFill>
              </a:rPr>
              <a:t>чательности</a:t>
            </a:r>
            <a:r>
              <a:rPr lang="ru-RU" b="1" i="1" dirty="0" smtClean="0">
                <a:solidFill>
                  <a:srgbClr val="C00000"/>
                </a:solidFill>
              </a:rPr>
              <a:t> </a:t>
            </a:r>
          </a:p>
          <a:p>
            <a:pPr algn="ctr"/>
            <a:r>
              <a:rPr lang="ru-RU" b="1" i="1" dirty="0" smtClean="0">
                <a:solidFill>
                  <a:srgbClr val="C00000"/>
                </a:solidFill>
              </a:rPr>
              <a:t>   малой Родины</a:t>
            </a:r>
            <a:endParaRPr lang="ru-RU" b="1" i="1" dirty="0">
              <a:solidFill>
                <a:srgbClr val="C00000"/>
              </a:solidFill>
            </a:endParaRPr>
          </a:p>
        </p:txBody>
      </p:sp>
      <p:sp>
        <p:nvSpPr>
          <p:cNvPr id="8" name="Загнутый угол 7"/>
          <p:cNvSpPr/>
          <p:nvPr/>
        </p:nvSpPr>
        <p:spPr>
          <a:xfrm>
            <a:off x="6929454" y="1785926"/>
            <a:ext cx="1785950" cy="257176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600" b="1" i="1" dirty="0" smtClean="0">
                <a:solidFill>
                  <a:schemeClr val="tx1"/>
                </a:solidFill>
              </a:rPr>
              <a:t>3 группа</a:t>
            </a:r>
          </a:p>
          <a:p>
            <a:pPr algn="ctr"/>
            <a:r>
              <a:rPr lang="ru-RU" sz="1600" b="1" i="1" dirty="0" smtClean="0">
                <a:solidFill>
                  <a:schemeClr val="tx1"/>
                </a:solidFill>
              </a:rPr>
              <a:t>Исследователи</a:t>
            </a:r>
            <a:endParaRPr lang="ru-RU" b="1" i="1" dirty="0" smtClean="0">
              <a:solidFill>
                <a:schemeClr val="tx1"/>
              </a:solidFill>
            </a:endParaRPr>
          </a:p>
        </p:txBody>
      </p:sp>
      <p:sp>
        <p:nvSpPr>
          <p:cNvPr id="9" name="TextBox 8"/>
          <p:cNvSpPr txBox="1"/>
          <p:nvPr/>
        </p:nvSpPr>
        <p:spPr>
          <a:xfrm>
            <a:off x="7000892" y="2500306"/>
            <a:ext cx="1643074" cy="738664"/>
          </a:xfrm>
          <a:prstGeom prst="rect">
            <a:avLst/>
          </a:prstGeom>
          <a:noFill/>
        </p:spPr>
        <p:txBody>
          <a:bodyPr wrap="square" rtlCol="0">
            <a:spAutoFit/>
          </a:bodyPr>
          <a:lstStyle/>
          <a:p>
            <a:pPr algn="ctr">
              <a:buFont typeface="Wingdings" pitchFamily="2" charset="2"/>
              <a:buChar char="§"/>
            </a:pPr>
            <a:r>
              <a:rPr lang="ru-RU" sz="1200" b="1" i="1" dirty="0" smtClean="0">
                <a:solidFill>
                  <a:srgbClr val="C00000"/>
                </a:solidFill>
              </a:rPr>
              <a:t>  </a:t>
            </a:r>
            <a:r>
              <a:rPr lang="ru-RU" sz="1400" b="1" i="1" dirty="0" smtClean="0">
                <a:solidFill>
                  <a:srgbClr val="C00000"/>
                </a:solidFill>
              </a:rPr>
              <a:t>Термальные</a:t>
            </a:r>
            <a:r>
              <a:rPr lang="ru-RU" sz="1200" b="1" i="1" dirty="0" smtClean="0">
                <a:solidFill>
                  <a:srgbClr val="C00000"/>
                </a:solidFill>
              </a:rPr>
              <a:t> </a:t>
            </a:r>
            <a:r>
              <a:rPr lang="ru-RU" sz="1400" b="1" i="1" dirty="0" smtClean="0">
                <a:solidFill>
                  <a:srgbClr val="C00000"/>
                </a:solidFill>
              </a:rPr>
              <a:t>источники</a:t>
            </a:r>
            <a:r>
              <a:rPr lang="ru-RU" sz="1200" b="1" i="1" dirty="0" smtClean="0">
                <a:solidFill>
                  <a:srgbClr val="C00000"/>
                </a:solidFill>
              </a:rPr>
              <a:t> </a:t>
            </a:r>
            <a:r>
              <a:rPr lang="ru-RU" sz="1400" b="1" i="1" dirty="0" smtClean="0">
                <a:solidFill>
                  <a:srgbClr val="C00000"/>
                </a:solidFill>
              </a:rPr>
              <a:t>родного</a:t>
            </a:r>
            <a:r>
              <a:rPr lang="ru-RU" sz="1200" b="1" i="1" dirty="0" smtClean="0">
                <a:solidFill>
                  <a:srgbClr val="C00000"/>
                </a:solidFill>
              </a:rPr>
              <a:t>     </a:t>
            </a:r>
            <a:r>
              <a:rPr lang="ru-RU" sz="1400" b="1" i="1" dirty="0" smtClean="0">
                <a:solidFill>
                  <a:srgbClr val="C00000"/>
                </a:solidFill>
              </a:rPr>
              <a:t>села</a:t>
            </a:r>
            <a:endParaRPr lang="ru-RU" sz="1400" b="1" i="1" dirty="0">
              <a:solidFill>
                <a:srgbClr val="C00000"/>
              </a:solidFill>
            </a:endParaRPr>
          </a:p>
        </p:txBody>
      </p:sp>
      <p:sp>
        <p:nvSpPr>
          <p:cNvPr id="13" name="TextBox 12"/>
          <p:cNvSpPr txBox="1"/>
          <p:nvPr/>
        </p:nvSpPr>
        <p:spPr>
          <a:xfrm>
            <a:off x="7072330" y="3357562"/>
            <a:ext cx="1571636" cy="523220"/>
          </a:xfrm>
          <a:prstGeom prst="rect">
            <a:avLst/>
          </a:prstGeom>
          <a:noFill/>
        </p:spPr>
        <p:txBody>
          <a:bodyPr wrap="square" rtlCol="0">
            <a:spAutoFit/>
          </a:bodyPr>
          <a:lstStyle/>
          <a:p>
            <a:pPr algn="ctr">
              <a:buFont typeface="Wingdings" pitchFamily="2" charset="2"/>
              <a:buChar char="§"/>
            </a:pPr>
            <a:r>
              <a:rPr lang="ru-RU" sz="1400" b="1" i="1" dirty="0" smtClean="0">
                <a:solidFill>
                  <a:srgbClr val="C00000"/>
                </a:solidFill>
              </a:rPr>
              <a:t> Природа родного края</a:t>
            </a:r>
            <a:endParaRPr lang="ru-RU" sz="1400" b="1" i="1"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0800000" scaled="1"/>
          <a:tileRect/>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488" y="285728"/>
            <a:ext cx="5829312" cy="642942"/>
          </a:xfrm>
        </p:spPr>
        <p:txBody>
          <a:bodyPr>
            <a:normAutofit/>
          </a:bodyPr>
          <a:lstStyle/>
          <a:p>
            <a:pPr algn="ctr"/>
            <a:r>
              <a:rPr lang="ru-RU" sz="2400" b="1" i="1" dirty="0" smtClean="0">
                <a:solidFill>
                  <a:srgbClr val="C00000"/>
                </a:solidFill>
                <a:latin typeface="Georgia" pitchFamily="18" charset="0"/>
              </a:rPr>
              <a:t>Заглянем  в  глубь  истории</a:t>
            </a:r>
            <a:endParaRPr lang="ru-RU" sz="2400" b="1" i="1" dirty="0">
              <a:solidFill>
                <a:srgbClr val="C00000"/>
              </a:solidFill>
              <a:latin typeface="Georgia" pitchFamily="18" charset="0"/>
            </a:endParaRPr>
          </a:p>
        </p:txBody>
      </p:sp>
      <p:pic>
        <p:nvPicPr>
          <p:cNvPr id="5" name="Рисунок 4"/>
          <p:cNvPicPr/>
          <p:nvPr/>
        </p:nvPicPr>
        <p:blipFill>
          <a:blip r:embed="rId2"/>
          <a:srcRect l="43468" t="12231" r="19715" b="70909"/>
          <a:stretch>
            <a:fillRect/>
          </a:stretch>
        </p:blipFill>
        <p:spPr>
          <a:xfrm>
            <a:off x="285720" y="1142984"/>
            <a:ext cx="2786082" cy="4000528"/>
          </a:xfrm>
          <a:prstGeom prst="round2DiagRect">
            <a:avLst/>
          </a:prstGeom>
          <a:ln w="38100">
            <a:solidFill>
              <a:srgbClr val="FF5D5D"/>
            </a:solidFill>
          </a:ln>
        </p:spPr>
      </p:pic>
      <p:sp>
        <p:nvSpPr>
          <p:cNvPr id="8193" name="Rectangle 1"/>
          <p:cNvSpPr>
            <a:spLocks noChangeArrowheads="1"/>
          </p:cNvSpPr>
          <p:nvPr/>
        </p:nvSpPr>
        <p:spPr bwMode="auto">
          <a:xfrm>
            <a:off x="3143240" y="1214422"/>
            <a:ext cx="600076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1"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r>
              <a:rPr kumimoji="0" lang="ru-RU" sz="1400" b="1" i="1" u="none" strike="noStrike" cap="none" normalizeH="0" baseline="0" dirty="0" smtClean="0">
                <a:ln>
                  <a:noFill/>
                </a:ln>
                <a:solidFill>
                  <a:schemeClr val="bg1">
                    <a:lumMod val="95000"/>
                    <a:lumOff val="5000"/>
                  </a:schemeClr>
                </a:solidFill>
                <a:effectLst/>
                <a:latin typeface="+mj-lt"/>
                <a:ea typeface="Calibri" pitchFamily="34" charset="0"/>
                <a:cs typeface="Times New Roman" pitchFamily="18" charset="0"/>
              </a:rPr>
              <a:t>В небольшом поселке, на далекой российской  окраине, у берегов Тихого океана, как говорят, на краю земли, мечтали наши прадеды обрести Святую землю, где все живут счастливо, дружно и богато, - вот тут  и живем сейчас мы</a:t>
            </a:r>
            <a:r>
              <a:rPr kumimoji="0" lang="ru-RU" sz="1400" b="1" i="1" u="none" strike="noStrike" cap="none" normalizeH="0" dirty="0" smtClean="0">
                <a:ln>
                  <a:noFill/>
                </a:ln>
                <a:solidFill>
                  <a:schemeClr val="bg1">
                    <a:lumMod val="95000"/>
                    <a:lumOff val="5000"/>
                  </a:schemeClr>
                </a:solidFill>
                <a:effectLst/>
                <a:latin typeface="+mj-lt"/>
                <a:ea typeface="Calibri" pitchFamily="34" charset="0"/>
                <a:cs typeface="Times New Roman" pitchFamily="18" charset="0"/>
              </a:rPr>
              <a:t> с вами.</a:t>
            </a:r>
            <a:endParaRPr kumimoji="0" lang="ru-RU" sz="1400" b="1" i="0" u="none" strike="noStrike" cap="none" normalizeH="0" baseline="0" dirty="0" smtClean="0">
              <a:ln>
                <a:noFill/>
              </a:ln>
              <a:solidFill>
                <a:schemeClr val="bg1">
                  <a:lumMod val="95000"/>
                  <a:lumOff val="5000"/>
                </a:schemeClr>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bg1">
                    <a:lumMod val="95000"/>
                    <a:lumOff val="5000"/>
                  </a:schemeClr>
                </a:solidFill>
                <a:effectLst/>
                <a:latin typeface="+mj-lt"/>
                <a:ea typeface="Calibri" pitchFamily="34" charset="0"/>
                <a:cs typeface="Times New Roman" pitchFamily="18" charset="0"/>
              </a:rPr>
              <a:t>     С 70 - годов 19 века появились старообрядческие поселения - Ильинка, Кокшаровка, Красный Яр, Амагу и др.   «Нижняя часть долины Амагу (Амгу), где поселились староверы, раньше была морским заливом. Реки Кудя - хе </a:t>
            </a:r>
            <a:r>
              <a:rPr kumimoji="0" lang="ru-RU" sz="1400" b="1" i="1" u="none" strike="noStrike" cap="none" normalizeH="0" dirty="0" smtClean="0">
                <a:ln>
                  <a:noFill/>
                </a:ln>
                <a:solidFill>
                  <a:schemeClr val="bg1">
                    <a:lumMod val="95000"/>
                    <a:lumOff val="5000"/>
                  </a:schemeClr>
                </a:solidFill>
                <a:effectLst/>
                <a:latin typeface="+mj-lt"/>
                <a:ea typeface="Calibri" pitchFamily="34" charset="0"/>
                <a:cs typeface="Times New Roman" pitchFamily="18" charset="0"/>
              </a:rPr>
              <a:t> </a:t>
            </a:r>
            <a:r>
              <a:rPr kumimoji="0" lang="ru-RU" sz="1400" b="1" i="1" u="none" strike="noStrike" cap="none" normalizeH="0" baseline="0" dirty="0" smtClean="0">
                <a:ln>
                  <a:noFill/>
                </a:ln>
                <a:solidFill>
                  <a:schemeClr val="bg1">
                    <a:lumMod val="95000"/>
                    <a:lumOff val="5000"/>
                  </a:schemeClr>
                </a:solidFill>
                <a:effectLst/>
                <a:latin typeface="+mj-lt"/>
                <a:ea typeface="Calibri" pitchFamily="34" charset="0"/>
                <a:cs typeface="Times New Roman" pitchFamily="18" charset="0"/>
              </a:rPr>
              <a:t>и Квандагоу </a:t>
            </a:r>
            <a:r>
              <a:rPr kumimoji="0" lang="ru-RU" sz="1400" b="1" i="1" u="none" strike="noStrike" cap="none" normalizeH="0" dirty="0" smtClean="0">
                <a:ln>
                  <a:noFill/>
                </a:ln>
                <a:solidFill>
                  <a:schemeClr val="bg1">
                    <a:lumMod val="95000"/>
                    <a:lumOff val="5000"/>
                  </a:schemeClr>
                </a:solidFill>
                <a:effectLst/>
                <a:latin typeface="+mj-lt"/>
                <a:ea typeface="Calibri" pitchFamily="34" charset="0"/>
                <a:cs typeface="Times New Roman" pitchFamily="18" charset="0"/>
              </a:rPr>
              <a:t> </a:t>
            </a:r>
            <a:r>
              <a:rPr kumimoji="0" lang="ru-RU" sz="1400" b="1" i="1" u="none" strike="noStrike" cap="none" normalizeH="0" baseline="0" dirty="0" smtClean="0">
                <a:ln>
                  <a:noFill/>
                </a:ln>
                <a:solidFill>
                  <a:schemeClr val="bg1">
                    <a:lumMod val="95000"/>
                    <a:lumOff val="5000"/>
                  </a:schemeClr>
                </a:solidFill>
                <a:effectLst/>
                <a:latin typeface="+mj-lt"/>
                <a:ea typeface="Calibri" pitchFamily="34" charset="0"/>
                <a:cs typeface="Times New Roman" pitchFamily="18" charset="0"/>
              </a:rPr>
              <a:t>некогда впадали в море самостоятельно. Затем произошел обычный процесс заполнения бухты наносами реки и</a:t>
            </a:r>
            <a:r>
              <a:rPr kumimoji="0" lang="ru-RU" sz="1400" b="1" i="1" u="none" strike="noStrike" cap="none" normalizeH="0" dirty="0" smtClean="0">
                <a:ln>
                  <a:noFill/>
                </a:ln>
                <a:solidFill>
                  <a:schemeClr val="bg1">
                    <a:lumMod val="95000"/>
                    <a:lumOff val="5000"/>
                  </a:schemeClr>
                </a:solidFill>
                <a:effectLst/>
                <a:latin typeface="+mj-lt"/>
                <a:ea typeface="Calibri" pitchFamily="34" charset="0"/>
                <a:cs typeface="Times New Roman" pitchFamily="18" charset="0"/>
              </a:rPr>
              <a:t> </a:t>
            </a:r>
            <a:r>
              <a:rPr kumimoji="0" lang="ru-RU" sz="1400" b="1" i="1" u="none" strike="noStrike" cap="none" normalizeH="0" baseline="0" dirty="0" smtClean="0">
                <a:ln>
                  <a:noFill/>
                </a:ln>
                <a:solidFill>
                  <a:schemeClr val="bg1">
                    <a:lumMod val="95000"/>
                    <a:lumOff val="5000"/>
                  </a:schemeClr>
                </a:solidFill>
                <a:effectLst/>
                <a:latin typeface="+mj-lt"/>
                <a:ea typeface="Calibri" pitchFamily="34" charset="0"/>
                <a:cs typeface="Times New Roman" pitchFamily="18" charset="0"/>
              </a:rPr>
              <a:t>отступлением моря.  С левой стороны еще и теперь сохранилось длинное торфяное болото, но и оно уже находится в периоде усыхания. Ныне река Амгу впадает в море близ мыса Белкина и около устья образует небольшую заводь, которая сообщается с морем узкою протокой» (</a:t>
            </a:r>
            <a:r>
              <a:rPr kumimoji="0" lang="ru-RU" sz="1600" b="1" i="1" u="sng" strike="noStrike" cap="none" normalizeH="0" baseline="0" dirty="0" smtClean="0">
                <a:ln>
                  <a:noFill/>
                </a:ln>
                <a:solidFill>
                  <a:schemeClr val="bg1">
                    <a:lumMod val="95000"/>
                    <a:lumOff val="5000"/>
                  </a:schemeClr>
                </a:solidFill>
                <a:effectLst/>
                <a:latin typeface="+mj-lt"/>
                <a:ea typeface="Calibri" pitchFamily="34" charset="0"/>
                <a:cs typeface="Times New Roman" pitchFamily="18" charset="0"/>
              </a:rPr>
              <a:t>вот так описывает  наши места  великий путешественник и исследователь  В. К. Арсеньев в книге «Дерсу Узала»). </a:t>
            </a:r>
            <a:r>
              <a:rPr kumimoji="0" lang="ru-RU" sz="1600" b="1" i="1" u="sng" strike="noStrike" cap="none" normalizeH="0" dirty="0" smtClean="0">
                <a:ln>
                  <a:noFill/>
                </a:ln>
                <a:solidFill>
                  <a:schemeClr val="bg1">
                    <a:lumMod val="95000"/>
                    <a:lumOff val="5000"/>
                  </a:schemeClr>
                </a:solidFill>
                <a:effectLst/>
                <a:latin typeface="+mj-lt"/>
                <a:ea typeface="Calibri" pitchFamily="34" charset="0"/>
                <a:cs typeface="Times New Roman" pitchFamily="18" charset="0"/>
              </a:rPr>
              <a:t>    </a:t>
            </a:r>
            <a:r>
              <a:rPr kumimoji="0" lang="ru-RU" sz="1600" b="1" i="1" u="sng" strike="noStrike" cap="none" normalizeH="0" baseline="0" dirty="0" smtClean="0">
                <a:ln>
                  <a:noFill/>
                </a:ln>
                <a:effectLst/>
                <a:latin typeface="+mj-lt"/>
                <a:ea typeface="Calibri" pitchFamily="34" charset="0"/>
                <a:cs typeface="Times New Roman" pitchFamily="18" charset="0"/>
              </a:rPr>
              <a:t>(отчет  группы</a:t>
            </a:r>
            <a:r>
              <a:rPr kumimoji="0" lang="ru-RU" sz="1600" b="1" i="1" u="sng" strike="noStrike" cap="none" normalizeH="0" dirty="0" smtClean="0">
                <a:ln>
                  <a:noFill/>
                </a:ln>
                <a:effectLst/>
                <a:latin typeface="+mj-lt"/>
                <a:ea typeface="Calibri" pitchFamily="34" charset="0"/>
                <a:cs typeface="Times New Roman" pitchFamily="18" charset="0"/>
              </a:rPr>
              <a:t> </a:t>
            </a:r>
            <a:r>
              <a:rPr kumimoji="0" lang="ru-RU" sz="1600" b="1" i="1" u="sng" strike="noStrike" cap="none" normalizeH="0" baseline="0" dirty="0" smtClean="0">
                <a:ln>
                  <a:noFill/>
                </a:ln>
                <a:effectLst/>
                <a:latin typeface="+mj-lt"/>
                <a:ea typeface="Calibri" pitchFamily="34" charset="0"/>
                <a:cs typeface="Times New Roman" pitchFamily="18" charset="0"/>
              </a:rPr>
              <a:t>историков)</a:t>
            </a:r>
            <a:endParaRPr kumimoji="0" lang="ru-RU" sz="1600" b="1" i="0" u="sng" strike="noStrike" cap="none" normalizeH="0" baseline="0" dirty="0" smtClean="0">
              <a:ln>
                <a:noFill/>
              </a:ln>
              <a:effectLst/>
              <a:latin typeface="+mj-lt"/>
              <a:cs typeface="Arial" pitchFamily="34" charset="0"/>
            </a:endParaRPr>
          </a:p>
        </p:txBody>
      </p:sp>
      <p:sp>
        <p:nvSpPr>
          <p:cNvPr id="6" name="Прямоугольник 5"/>
          <p:cNvSpPr/>
          <p:nvPr/>
        </p:nvSpPr>
        <p:spPr>
          <a:xfrm>
            <a:off x="357159" y="5500703"/>
            <a:ext cx="3143271" cy="369332"/>
          </a:xfrm>
          <a:prstGeom prst="rect">
            <a:avLst/>
          </a:prstGeom>
        </p:spPr>
        <p:txBody>
          <a:bodyPr wrap="square">
            <a:spAutoFit/>
          </a:bodyPr>
          <a:lstStyle/>
          <a:p>
            <a:r>
              <a:rPr lang="ru-RU" b="1" dirty="0" smtClean="0"/>
              <a:t>Судно переселенцев</a:t>
            </a:r>
            <a:endParaRPr lang="ru-RU"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1681</TotalTime>
  <Words>1927</Words>
  <Application>Microsoft Office PowerPoint</Application>
  <PresentationFormat>Экран (4:3)</PresentationFormat>
  <Paragraphs>144</Paragraphs>
  <Slides>24</Slides>
  <Notes>6</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26" baseType="lpstr">
      <vt:lpstr>Бумажная</vt:lpstr>
      <vt:lpstr>Документ</vt:lpstr>
      <vt:lpstr>Муниципальное казенное общеобразовательное учреждение  «Средняя общеобразовательная школа с. Амгу» </vt:lpstr>
      <vt:lpstr>   Цель урока: увидеть, услышать, прочувствовать  красоту родного края, узнать больше о своей малой Родине</vt:lpstr>
      <vt:lpstr>Что мы называем Родиной?</vt:lpstr>
      <vt:lpstr>  Россия –Родина моя</vt:lpstr>
      <vt:lpstr>Родина</vt:lpstr>
      <vt:lpstr>Слайд 6</vt:lpstr>
      <vt:lpstr>Наша   Родина  на  карте</vt:lpstr>
      <vt:lpstr>Работа    групп</vt:lpstr>
      <vt:lpstr>Заглянем  в  глубь  истории</vt:lpstr>
      <vt:lpstr>Слайд 10</vt:lpstr>
      <vt:lpstr>На  территории  села  находится дереводобывающее   предприятие  ОАО «Амгу» </vt:lpstr>
      <vt:lpstr>Красиво наше село , богато своими достопримечательностями</vt:lpstr>
      <vt:lpstr>Арсеньевский    водопад</vt:lpstr>
      <vt:lpstr>Мыс    «Арка» - необыкновенные береговые ворота</vt:lpstr>
      <vt:lpstr>Маяк Белкина</vt:lpstr>
      <vt:lpstr>Водолечебница «Теплый ключ»</vt:lpstr>
      <vt:lpstr>                                               Сайонский   теплый  ключ</vt:lpstr>
      <vt:lpstr>Святой источник  равноапостольной  Елены</vt:lpstr>
      <vt:lpstr>Богат  животный    мир   наших лесов</vt:lpstr>
      <vt:lpstr>  … И  растительный</vt:lpstr>
      <vt:lpstr>Проверь себя</vt:lpstr>
      <vt:lpstr>Творческая работа</vt:lpstr>
      <vt:lpstr>Рефлексия</vt:lpstr>
      <vt:lpstr> Спасибо   за  урок!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Моя малая Родина</dc:title>
  <dc:creator>Булатова Мария</dc:creator>
  <cp:lastModifiedBy>Admin</cp:lastModifiedBy>
  <cp:revision>342</cp:revision>
  <dcterms:created xsi:type="dcterms:W3CDTF">2014-08-26T13:10:39Z</dcterms:created>
  <dcterms:modified xsi:type="dcterms:W3CDTF">2016-12-07T18:03:45Z</dcterms:modified>
</cp:coreProperties>
</file>