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69" r:id="rId11"/>
    <p:sldId id="270" r:id="rId12"/>
    <p:sldId id="275" r:id="rId13"/>
    <p:sldId id="271" r:id="rId14"/>
    <p:sldId id="274" r:id="rId15"/>
    <p:sldId id="28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55649520-BC20-450F-8B5D-26092CB84A4D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D7EB1E0F-0CD9-4204-8855-CA0082C1E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9520-BC20-450F-8B5D-26092CB84A4D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B1E0F-0CD9-4204-8855-CA0082C1E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9520-BC20-450F-8B5D-26092CB84A4D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B1E0F-0CD9-4204-8855-CA0082C1E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9520-BC20-450F-8B5D-26092CB84A4D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B1E0F-0CD9-4204-8855-CA0082C1E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9520-BC20-450F-8B5D-26092CB84A4D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B1E0F-0CD9-4204-8855-CA0082C1E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9520-BC20-450F-8B5D-26092CB84A4D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B1E0F-0CD9-4204-8855-CA0082C1E5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9520-BC20-450F-8B5D-26092CB84A4D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B1E0F-0CD9-4204-8855-CA0082C1E5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9520-BC20-450F-8B5D-26092CB84A4D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B1E0F-0CD9-4204-8855-CA0082C1E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9520-BC20-450F-8B5D-26092CB84A4D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B1E0F-0CD9-4204-8855-CA0082C1E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55649520-BC20-450F-8B5D-26092CB84A4D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D7EB1E0F-0CD9-4204-8855-CA0082C1E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55649520-BC20-450F-8B5D-26092CB84A4D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D7EB1E0F-0CD9-4204-8855-CA0082C1E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5649520-BC20-450F-8B5D-26092CB84A4D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7EB1E0F-0CD9-4204-8855-CA0082C1E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043608" y="836712"/>
            <a:ext cx="7128792" cy="5256584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Фразеологизмы, их роль в речи.</a:t>
            </a:r>
          </a:p>
          <a:p>
            <a:pPr marL="0" indent="0"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Семенова Светлана Алексеевна</a:t>
            </a:r>
          </a:p>
          <a:p>
            <a:pPr marL="0" indent="0"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Преподаватель русского языка и литературы ГБПОУ КК Славянский сельскохозяйственный техникум</a:t>
            </a:r>
          </a:p>
        </p:txBody>
      </p:sp>
      <p:pic>
        <p:nvPicPr>
          <p:cNvPr id="4" name="Picture 6" descr="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3571876"/>
            <a:ext cx="2951163" cy="27130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43301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Правила работы в группах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2976" y="2119257"/>
            <a:ext cx="6929486" cy="3603812"/>
          </a:xfrm>
          <a:blipFill>
            <a:blip r:embed="rId3"/>
            <a:tile tx="0" ty="0" sx="100000" sy="100000" flip="none" algn="tl"/>
          </a:blipFill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2800" dirty="0" smtClean="0"/>
              <a:t>      1.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Критикуй идеи, но не человека.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      2. Поощряй участие каждого в обсуждении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      3. Выслушивай мнение каждого, даже если ты не согласен с ним.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     4. Стремись понять точку зрения других в дискуссии.    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     5.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Сначала вопросы объяви,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потом их разбирай.   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     6. Ищи рациональное в высказываниях других. </a:t>
            </a:r>
          </a:p>
          <a:p>
            <a:pPr marL="0" indent="0" algn="ctr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756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46532528"/>
              </p:ext>
            </p:extLst>
          </p:nvPr>
        </p:nvGraphicFramePr>
        <p:xfrm>
          <a:off x="900113" y="785813"/>
          <a:ext cx="7343776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1888"/>
                <a:gridCol w="3671888"/>
              </a:tblGrid>
              <a:tr h="750094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Признаки свободных словосочетаний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Признаки фразеологизмов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50094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Любое слово можно заменить другими словами.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их составе НЕЛЬЗЯ заменять 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своему 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желанию слова.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50094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Слова сохраняют свою смысловую самостоятельность.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Слова ТЕРЯЮТ свою смысловую самостоятельность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50094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Создаются в процессе речи, не требуют запоминания.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 создаются в процессе речи, а используются готовыми, требуют запоминания.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7004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642919"/>
            <a:ext cx="6965245" cy="500065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Ошибки в употреблении фразеологизмов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43000" y="1214423"/>
          <a:ext cx="6858000" cy="5189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/>
                <a:gridCol w="3429000"/>
              </a:tblGrid>
              <a:tr h="12323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1. 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Искажение смысла 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На выпускном вечере мы спели свою </a:t>
                      </a:r>
                      <a:r>
                        <a:rPr lang="ru-RU" sz="2400" b="0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лебединую песню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.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17780" marR="17780" marT="17780" marB="17780" anchor="ctr"/>
                </a:tc>
              </a:tr>
              <a:tr h="16424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Нарушение состава (включение лишних слов или исключение необходимых)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Идти в </a:t>
                      </a:r>
                      <a:r>
                        <a:rPr lang="ru-RU" sz="2400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одну</a:t>
                      </a:r>
                      <a:r>
                        <a:rPr lang="ru-RU" sz="2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ногу со временем, 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успехи 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желают много лучшего (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</a:rPr>
                        <a:t>пропущ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2400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оставляют</a:t>
                      </a:r>
                      <a:r>
                        <a:rPr lang="ru-RU" sz="2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)</a:t>
                      </a:r>
                      <a:endParaRPr lang="ru-RU" sz="2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17780" marR="17780" marT="17780" marB="17780" anchor="ctr"/>
                </a:tc>
              </a:tr>
              <a:tr h="8221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Смешение двух фразеологизмов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У них всё было </a:t>
                      </a:r>
                      <a:r>
                        <a:rPr lang="ru-RU" sz="2400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шито-крыто белыми нитками</a:t>
                      </a:r>
                      <a:r>
                        <a:rPr lang="ru-RU" sz="2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17780" marR="17780" marT="17780" marB="17780" anchor="ctr"/>
                </a:tc>
              </a:tr>
              <a:tr h="12323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4.Искажение 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лексического состава (замена слов)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Не мудрствуя </a:t>
                      </a:r>
                      <a:r>
                        <a:rPr lang="ru-RU" sz="2400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долго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 (надо "... лукаво")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17780" marR="17780" marT="17780" marB="1778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1538" y="908720"/>
            <a:ext cx="7000924" cy="5020609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lvl="0">
              <a:buNone/>
            </a:pPr>
            <a:r>
              <a:rPr lang="ru-RU" sz="2800" b="1" i="1" dirty="0" smtClean="0"/>
              <a:t>Нейтральные</a:t>
            </a:r>
            <a:r>
              <a:rPr lang="ru-RU" sz="2800" dirty="0" smtClean="0"/>
              <a:t> - употребляются во всех стилях речи (время от времени,          от мала до велика)</a:t>
            </a:r>
          </a:p>
          <a:p>
            <a:pPr lvl="0">
              <a:buNone/>
            </a:pPr>
            <a:r>
              <a:rPr lang="ru-RU" sz="2800" b="1" i="1" dirty="0" smtClean="0"/>
              <a:t>Книжные </a:t>
            </a:r>
            <a:r>
              <a:rPr lang="ru-RU" sz="2800" dirty="0" smtClean="0"/>
              <a:t>- употребляются в книжных стилях (зондировать почву, камень преткновения)</a:t>
            </a:r>
          </a:p>
          <a:p>
            <a:pPr lvl="0">
              <a:buNone/>
            </a:pPr>
            <a:r>
              <a:rPr lang="ru-RU" sz="2800" b="1" i="1" dirty="0" smtClean="0"/>
              <a:t>Разговорные</a:t>
            </a:r>
            <a:r>
              <a:rPr lang="ru-RU" sz="2800" dirty="0" smtClean="0"/>
              <a:t> - в устной форме (глаз радует, сквозь зубы)</a:t>
            </a:r>
          </a:p>
          <a:p>
            <a:pPr lvl="0">
              <a:buNone/>
            </a:pPr>
            <a:r>
              <a:rPr lang="ru-RU" sz="2800" b="1" i="1" dirty="0" smtClean="0"/>
              <a:t>Просторечные </a:t>
            </a:r>
            <a:r>
              <a:rPr lang="ru-RU" sz="2800" dirty="0" smtClean="0"/>
              <a:t>- сниженные, грубые (дурить голову, </a:t>
            </a:r>
            <a:r>
              <a:rPr lang="ru-RU" sz="2800" dirty="0" err="1" smtClean="0"/>
              <a:t>клёвое</a:t>
            </a:r>
            <a:r>
              <a:rPr lang="ru-RU" sz="2800" dirty="0" smtClean="0"/>
              <a:t> дело)</a:t>
            </a:r>
          </a:p>
          <a:p>
            <a:pPr marL="0" indent="0" algn="ctr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7474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642919"/>
            <a:ext cx="6965245" cy="571504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Определить автора крылатого выражения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214422"/>
            <a:ext cx="6912768" cy="5000660"/>
          </a:xfrm>
          <a:blipFill>
            <a:blip r:embed="rId3"/>
            <a:tile tx="0" ty="0" sx="100000" sy="100000" flip="none" algn="tl"/>
          </a:blip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Принцесса на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горошине.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2) Мертвые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души.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3) Рожденный ползать – летать не может. 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) А судьи кто? 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) С чувством, с толком, с расстановкой. </a:t>
            </a:r>
          </a:p>
          <a:p>
            <a:pPr marL="0" indent="0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6) Счастливые часов не наблюдают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7) У сильного всегда бессильный виноват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8) Герой нашего времени. 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9) Любви все возрасты покорны.</a:t>
            </a:r>
          </a:p>
          <a:p>
            <a:pPr marL="0" indent="0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) Мы все учились понемногу,</a:t>
            </a:r>
          </a:p>
          <a:p>
            <a:pPr marL="0" indent="0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     Чему-нибудь и как-нибудь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11) Не хочу учиться, а хочу жениться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12) Нет повести печальнее на свете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320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785794"/>
            <a:ext cx="6929486" cy="5214974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>
              <a:buNone/>
            </a:pPr>
            <a:r>
              <a:rPr lang="ru-RU" dirty="0" smtClean="0"/>
              <a:t>   </a:t>
            </a: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Список литературы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В.Ф.Греков, С.Е.Крючков,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Л.А.Чешко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10-11 класс Русский язык,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Москва «Просвещение», 2010 г.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В. Серов. Энциклопедический словарь крылатых слов и выражений,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Локид-Пресс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2003 г.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И.В.Федосов,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А.Н.Лапицкий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Фразеологический словарь, Москва ЮНВЕС, 2003 г.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714356"/>
            <a:ext cx="7500990" cy="5429288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Задание 1.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Укажите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правильное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продолжение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предложения грамматически 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Говоря о богатстве языка,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 в аудитории началась дискуссия.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 у меня возник интерес к этой проблеме.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 требуются конкретные примеры.</a:t>
            </a:r>
          </a:p>
          <a:p>
            <a:pPr lvl="0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4)  мы имели в виду главным образом его словарный запас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785794"/>
            <a:ext cx="7286676" cy="5214974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Задание 2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Укажите пример с ошибкой в образовании формы слова.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1)  лягте (на пол)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2)  их работа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3)  горячие супы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4) 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шестистами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учениками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714356"/>
            <a:ext cx="7429552" cy="5429288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Задание 3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Какой фразеологический оборот имеет значение «безобидный, незаметный»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1) волк в овечьей шкуре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2) тише воды, ниже травы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3) вольная птица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4) заячья душа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785794"/>
            <a:ext cx="7072362" cy="5286412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Задание 4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каком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ряду фразеологические обороты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все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являются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синонимами?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1) два сапога пара, одного поля ягоды, одним миром мазаны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2) душа уходит в пятки, душа в душу, душа нараспашку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3) выжимать соки, драть шкуру, тянуть жилы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4) прощупывать почву, закидывать удочки, пустить пробный шар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785794"/>
            <a:ext cx="7286676" cy="5214974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Задание 5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Какая пара фразеологизмов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антонимами не является?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1) капля в море, хоть пруд пруди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2) воспрянуть духом, повесить голову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3) за тридевять земель, рукой подать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4) бить баклуши, лодыря гонять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714356"/>
            <a:ext cx="7286676" cy="535785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Задание 6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каком ряду во всех словах пропущена одна и та же буква?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1)  по..кладка, о..бойный, на..строчный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2)  пр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встать, пр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клеить, пр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школьный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3)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орнам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ммировать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4)  бар..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с..язвить,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обез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яна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714356"/>
            <a:ext cx="7286676" cy="5429288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Задание 7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Определить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словосочетании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тип подчинительной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связи.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Заснувший ребенок –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согласование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Выглядеть по-новому –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примыкание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Поделиться с другом –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управление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785794"/>
            <a:ext cx="7215238" cy="5286412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Задание 8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каком варианте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правильно указаны все цифры, на месте которых в предложении должны стоять запятые?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Седой старик (1) в годы войны (2)  которому (3) было (4) только девятнадцать лет (5) рассказывал подробности этого сражения.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1)  2,4,5       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2) 1,5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3) 1,2,4,5              4) 1,3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11310508</TotalTime>
  <Words>709</Words>
  <Application>Microsoft Office PowerPoint</Application>
  <PresentationFormat>Экран (4:3)</PresentationFormat>
  <Paragraphs>104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Кнопка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Правила работы в группах</vt:lpstr>
      <vt:lpstr>Слайд 11</vt:lpstr>
      <vt:lpstr>Ошибки в употреблении фразеологизмов </vt:lpstr>
      <vt:lpstr>Слайд 13</vt:lpstr>
      <vt:lpstr>Определить автора крылатого выражения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44</cp:revision>
  <dcterms:created xsi:type="dcterms:W3CDTF">2012-10-01T10:04:52Z</dcterms:created>
  <dcterms:modified xsi:type="dcterms:W3CDTF">2016-12-06T13:31:50Z</dcterms:modified>
</cp:coreProperties>
</file>