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266" r:id="rId3"/>
    <p:sldId id="259" r:id="rId4"/>
    <p:sldId id="260" r:id="rId5"/>
    <p:sldId id="262" r:id="rId6"/>
    <p:sldId id="263" r:id="rId7"/>
    <p:sldId id="269" r:id="rId8"/>
    <p:sldId id="282" r:id="rId9"/>
    <p:sldId id="267" r:id="rId10"/>
    <p:sldId id="270" r:id="rId11"/>
    <p:sldId id="272" r:id="rId12"/>
    <p:sldId id="283" r:id="rId13"/>
    <p:sldId id="284" r:id="rId14"/>
    <p:sldId id="273" r:id="rId15"/>
    <p:sldId id="275" r:id="rId16"/>
    <p:sldId id="276" r:id="rId17"/>
    <p:sldId id="278" r:id="rId18"/>
    <p:sldId id="279" r:id="rId19"/>
    <p:sldId id="281" r:id="rId20"/>
    <p:sldId id="264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D60093"/>
    <a:srgbClr val="FFFF00"/>
    <a:srgbClr val="CC0066"/>
    <a:srgbClr val="008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5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B918B-1E13-491F-825A-93668974BC3E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2F8DEF-EA59-467B-B419-FC5511A30327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28A8E-AA82-46A2-9561-8B79A845C422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C20F8-EE56-4D20-A58A-939D7C864EBD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540FA-3A44-4AF9-B4F0-C1787CF15CBE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0D49E-02E6-4B67-AA43-450874E9D69F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AFEA2-6732-4B43-B4AE-5BB5809E8EB5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571026-1410-4753-8899-B8C57674D68A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FB0B3C-F8CD-45AD-A69D-9CE990D5DC6F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0A9A3-BE53-4355-97A0-06472586CD76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DABFB-8EF6-4F2F-87C4-CF1F7DA8CEEB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0AD5CF8-1596-4806-95A6-301F24945366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7" Type="http://schemas.openxmlformats.org/officeDocument/2006/relationships/image" Target="../media/image18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gif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620713"/>
            <a:ext cx="8640763" cy="4032423"/>
          </a:xfrm>
        </p:spPr>
        <p:txBody>
          <a:bodyPr/>
          <a:lstStyle/>
          <a:p>
            <a:pPr marL="18288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altLang="ru-RU" i="1" dirty="0" smtClean="0">
                <a:effectLst/>
              </a:rPr>
              <a:t>Обобщение темы </a:t>
            </a:r>
            <a:r>
              <a:rPr lang="ru-RU" altLang="ru-RU" sz="6000" dirty="0" smtClean="0"/>
              <a:t/>
            </a:r>
            <a:br>
              <a:rPr lang="ru-RU" altLang="ru-RU" sz="6000" dirty="0" smtClean="0"/>
            </a:br>
            <a:r>
              <a:rPr lang="ru-RU" altLang="ru-RU" sz="6000" dirty="0" smtClean="0"/>
              <a:t> </a:t>
            </a:r>
            <a:r>
              <a:rPr lang="ru-RU" altLang="ru-RU" sz="6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«Законы сохранения  </a:t>
            </a:r>
            <a:br>
              <a:rPr lang="ru-RU" altLang="ru-RU" sz="6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6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 механике».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77072"/>
            <a:ext cx="3660998" cy="195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35896" y="630932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Маху О.С., учитель физики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512511" cy="1143000"/>
          </a:xfrm>
        </p:spPr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1628800"/>
            <a:ext cx="8686800" cy="2955974"/>
          </a:xfrm>
        </p:spPr>
        <p:txBody>
          <a:bodyPr>
            <a:normAutofit fontScale="92500"/>
          </a:bodyPr>
          <a:lstStyle/>
          <a:p>
            <a:r>
              <a:rPr lang="ru-RU" sz="3200" dirty="0">
                <a:solidFill>
                  <a:srgbClr val="333333"/>
                </a:solidFill>
                <a:latin typeface="Verdana"/>
              </a:rPr>
              <a:t>Движение материальной точки описывается уравнением х = 5 - 8t + 4t2. Приняв ее массу равной 2 кг, найти импульс через 2 с и через 4 с после начала отсчета времени, а также силу, вызвавшую это изменение импульса.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97152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2474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6638" y="197558"/>
            <a:ext cx="3491258" cy="1143000"/>
          </a:xfrm>
        </p:spPr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ешение</a:t>
            </a:r>
            <a:endParaRPr lang="ru-RU" dirty="0"/>
          </a:p>
        </p:txBody>
      </p:sp>
      <p:pic>
        <p:nvPicPr>
          <p:cNvPr id="5122" name="Picture 2" descr="http://5terka.com/images/fiz10-11reshebnik/fiz10-11p4-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32956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5terka.com/images/fiz10-11reshebnik/fiz10-11p4-3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373" y="1409978"/>
            <a:ext cx="204787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5terka.com/images/fiz10-11reshebnik/fiz10-11p4-3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77" y="2223299"/>
            <a:ext cx="55911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73016"/>
            <a:ext cx="75723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011" y="5877272"/>
            <a:ext cx="7086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81" y="4869160"/>
            <a:ext cx="47529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27433" y="476671"/>
            <a:ext cx="33444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х = 5 - 8t + 4t²</a:t>
            </a:r>
          </a:p>
        </p:txBody>
      </p:sp>
    </p:spTree>
    <p:extLst>
      <p:ext uri="{BB962C8B-B14F-4D97-AF65-F5344CB8AC3E}">
        <p14:creationId xmlns:p14="http://schemas.microsoft.com/office/powerpoint/2010/main" val="1203329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512511" cy="1143000"/>
          </a:xfrm>
        </p:spPr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23528" y="2060848"/>
            <a:ext cx="8229600" cy="4525962"/>
          </a:xfrm>
        </p:spPr>
        <p:txBody>
          <a:bodyPr/>
          <a:lstStyle/>
          <a:p>
            <a:r>
              <a:rPr lang="ru-RU" sz="3200" dirty="0"/>
              <a:t>Тело сво­бод­но па­да­ет с вы­со­ты Н. Опре­де­ли­те, на какой вы­со­те ки­не­ти­че­ская энер­гия равна трети по­тен­ци­аль­ной</a:t>
            </a:r>
            <a:r>
              <a:rPr lang="ru-RU" dirty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789040"/>
            <a:ext cx="1631373" cy="294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250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900608" y="204239"/>
            <a:ext cx="6512511" cy="1143000"/>
          </a:xfrm>
        </p:spPr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ешение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457009"/>
            <a:ext cx="222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Е</a:t>
            </a:r>
            <a:r>
              <a:rPr lang="ru-RU" sz="2400" baseline="-25000" dirty="0"/>
              <a:t>П</a:t>
            </a:r>
            <a:r>
              <a:rPr lang="ru-RU" sz="2400" dirty="0"/>
              <a:t> = </a:t>
            </a:r>
            <a:r>
              <a:rPr lang="en-US" sz="2400" dirty="0"/>
              <a:t>m </a:t>
            </a:r>
            <a:r>
              <a:rPr lang="en-US" sz="2400" baseline="30000" dirty="0"/>
              <a:t>.</a:t>
            </a:r>
            <a:r>
              <a:rPr lang="en-US" sz="2400" dirty="0"/>
              <a:t> g </a:t>
            </a:r>
            <a:r>
              <a:rPr lang="en-US" sz="2400" baseline="30000" dirty="0"/>
              <a:t>.</a:t>
            </a:r>
            <a:r>
              <a:rPr lang="en-US" sz="2400" dirty="0"/>
              <a:t> H</a:t>
            </a:r>
            <a:endParaRPr lang="ru-RU" sz="2400" dirty="0"/>
          </a:p>
        </p:txBody>
      </p:sp>
      <p:pic>
        <p:nvPicPr>
          <p:cNvPr id="14346" name="Picture 10" descr="http://static.interneturok.cdnvideo.ru/content/konspekt_image/1806/3f000940367c9d9e3538982e28c0aff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014" y="1347239"/>
            <a:ext cx="2190608" cy="58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9" name="Picture 13" descr="http://static.interneturok.cdnvideo.ru/content/konspekt_image/1807/7a87e85f89df4078c83f6ef67fb20ed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014" y="2059424"/>
            <a:ext cx="261821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1" name="Picture 15" descr="http://static.interneturok.cdnvideo.ru/content/konspekt_image/1808/e5ad66f61977530e8c11974ea5b6ee36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014" y="2686062"/>
            <a:ext cx="1875013" cy="1053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862181" y="3800709"/>
            <a:ext cx="4371710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m</a:t>
            </a:r>
            <a:r>
              <a:rPr kumimoji="0" lang="ru-RU" sz="3200" b="0" i="0" u="none" strike="noStrike" cap="none" normalizeH="0" baseline="3000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.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g</a:t>
            </a:r>
            <a:r>
              <a:rPr kumimoji="0" lang="ru-RU" sz="3200" b="0" i="0" u="none" strike="noStrike" cap="none" normalizeH="0" baseline="3000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.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H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 = 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 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m</a:t>
            </a:r>
            <a:r>
              <a:rPr kumimoji="0" lang="ru-RU" sz="3200" b="0" i="0" u="none" strike="noStrike" cap="none" normalizeH="0" baseline="3000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.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g</a:t>
            </a:r>
            <a:r>
              <a:rPr kumimoji="0" lang="ru-RU" sz="3200" b="0" i="0" u="none" strike="noStrike" cap="none" normalizeH="0" baseline="3000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.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h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 +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m</a:t>
            </a:r>
            <a:r>
              <a:rPr kumimoji="0" lang="ru-RU" sz="3200" b="0" i="0" u="none" strike="noStrike" cap="none" normalizeH="0" baseline="3000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.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g</a:t>
            </a:r>
            <a:r>
              <a:rPr kumimoji="0" lang="ru-RU" sz="3200" b="0" i="0" u="none" strike="noStrike" cap="none" normalizeH="0" baseline="3000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.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h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-30000" dirty="0" smtClean="0">
              <a:ln>
                <a:noFill/>
              </a:ln>
              <a:solidFill>
                <a:srgbClr val="333333"/>
              </a:solidFill>
              <a:effectLst/>
              <a:latin typeface="PT Sans"/>
              <a:cs typeface="Arial" pitchFamily="34" charset="0"/>
            </a:endParaRPr>
          </a:p>
        </p:txBody>
      </p:sp>
      <p:pic>
        <p:nvPicPr>
          <p:cNvPr id="14355" name="Picture 19" descr="http://static.interneturok.cdnvideo.ru/content/konspekt_image/1810/c0a8cc2de30f662fe20a6df06590f420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079" y="3739155"/>
            <a:ext cx="334382" cy="91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2915816" y="5437961"/>
            <a:ext cx="1555234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h = 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ans"/>
                <a:cs typeface="Arial" pitchFamily="34" charset="0"/>
              </a:rPr>
              <a:t>H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600" b="0" i="0" u="none" strike="noStrike" cap="none" normalizeH="0" baseline="-30000" dirty="0" smtClean="0">
              <a:ln>
                <a:noFill/>
              </a:ln>
              <a:solidFill>
                <a:srgbClr val="333333"/>
              </a:solidFill>
              <a:effectLst/>
              <a:latin typeface="PT Sans"/>
              <a:cs typeface="Arial" pitchFamily="34" charset="0"/>
            </a:endParaRPr>
          </a:p>
        </p:txBody>
      </p:sp>
      <p:pic>
        <p:nvPicPr>
          <p:cNvPr id="14357" name="Picture 21" descr="http://static.interneturok.cdnvideo.ru/content/konspekt_image/1811/3fa93c68f825c79f4c4eeef20f6bc78f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23" y="5085184"/>
            <a:ext cx="446096" cy="114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8" name="Picture 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821" y="929848"/>
            <a:ext cx="1926704" cy="348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436096" y="5395135"/>
            <a:ext cx="1873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h= 0,75H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97868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60648"/>
            <a:ext cx="6512511" cy="1143000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251520" y="1628800"/>
            <a:ext cx="8424936" cy="4176464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Verdana"/>
              </a:rPr>
              <a:t>С лодки массой 200 кг, движущейся со скоростью 1 м/с, ныряет мальчик массой 50 кг, двигаясь в горизонтальном направлении. Какой станет скорость лодки после прыжка мальчика, если он прыгает: а) с кормы со скоростью 4 м/с; б) с носа со скоростью 2 м/с; в) с носа со скоростью 6 м/с?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941168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1050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8" y="1196752"/>
            <a:ext cx="8964488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852" y="2579762"/>
            <a:ext cx="4572000" cy="338554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При v=—4 м/с,</a:t>
            </a:r>
          </a:p>
          <a:p>
            <a:endParaRPr lang="ru-RU" sz="2800" dirty="0"/>
          </a:p>
          <a:p>
            <a:endParaRPr lang="ru-RU" sz="2800" dirty="0"/>
          </a:p>
          <a:p>
            <a:r>
              <a:rPr lang="ru-RU" sz="2800" dirty="0">
                <a:solidFill>
                  <a:srgbClr val="FF0000"/>
                </a:solidFill>
              </a:rPr>
              <a:t>При v = 2 м/с,</a:t>
            </a:r>
          </a:p>
          <a:p>
            <a:endParaRPr lang="ru-RU" sz="2800" dirty="0"/>
          </a:p>
          <a:p>
            <a:endParaRPr lang="ru-RU" sz="2800" dirty="0"/>
          </a:p>
          <a:p>
            <a:r>
              <a:rPr lang="ru-RU" sz="2800" dirty="0">
                <a:solidFill>
                  <a:srgbClr val="FF0000"/>
                </a:solidFill>
              </a:rPr>
              <a:t>При v = 6 м/с</a:t>
            </a:r>
            <a:r>
              <a:rPr lang="ru-RU" dirty="0"/>
              <a:t>,</a:t>
            </a:r>
          </a:p>
          <a:p>
            <a:endParaRPr lang="ru-RU" dirty="0"/>
          </a:p>
        </p:txBody>
      </p:sp>
      <p:pic>
        <p:nvPicPr>
          <p:cNvPr id="7172" name="Picture 4" descr="http://5terka.com/images/fiz10-11reshebnik/fiz10-11p4-5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115245"/>
            <a:ext cx="67056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95386"/>
            <a:ext cx="656272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 descr="http://5terka.com/images/fiz10-11reshebnik/fiz10-11p4-5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099" y="5589240"/>
            <a:ext cx="66008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158" y="-99392"/>
            <a:ext cx="3683000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605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6512511" cy="1143000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11560" y="2204864"/>
            <a:ext cx="7992888" cy="3474720"/>
          </a:xfrm>
        </p:spPr>
        <p:txBody>
          <a:bodyPr/>
          <a:lstStyle/>
          <a:p>
            <a:r>
              <a:rPr lang="ru-RU" sz="3600" dirty="0"/>
              <a:t>В воде с глубины 5 м поднимают до поверхности камень объемом 0,6 м3. Плотность камня 2500 кг/м3. Найти работу по подъему камня.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53136"/>
            <a:ext cx="2428875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5162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60" y="116632"/>
            <a:ext cx="6512511" cy="1143000"/>
          </a:xfrm>
        </p:spPr>
        <p:txBody>
          <a:bodyPr/>
          <a:lstStyle/>
          <a:p>
            <a:pPr algn="l"/>
            <a:r>
              <a:rPr lang="ru-RU" dirty="0" smtClean="0"/>
              <a:t>Решение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763905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69024" y="1196752"/>
            <a:ext cx="3030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m=</a:t>
            </a:r>
            <a:r>
              <a:rPr lang="ru-RU" sz="5400" dirty="0">
                <a:latin typeface="Calibri"/>
                <a:ea typeface="Calibri"/>
                <a:cs typeface="Times New Roman"/>
              </a:rPr>
              <a:t>ϸ</a:t>
            </a:r>
            <a:r>
              <a:rPr lang="en-US" sz="4400" dirty="0" smtClean="0"/>
              <a:t>*v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18056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808192" y="1379592"/>
            <a:ext cx="7724247" cy="1761376"/>
          </a:xfrm>
        </p:spPr>
        <p:txBody>
          <a:bodyPr>
            <a:noAutofit/>
          </a:bodyPr>
          <a:lstStyle/>
          <a:p>
            <a:r>
              <a:rPr lang="ru-RU" sz="2800" b="1" dirty="0"/>
              <a:t>Найти КПД наклонной плоскости длиной 1 м и высотой 0,6 м, если коэффициент трения при движении по ней тела равен 0,1.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0" y="3933056"/>
            <a:ext cx="5511949" cy="273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925" y="116632"/>
            <a:ext cx="3627437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8954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02372" y="260648"/>
            <a:ext cx="6512511" cy="1143000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48387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72771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961954"/>
            <a:ext cx="3548063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 descr="C:\Users\oxa777\Desktop\Рисунок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11259"/>
            <a:ext cx="57435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589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86044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6"/>
                </a:solidFill>
                <a:latin typeface="Helvetica Neue"/>
              </a:rPr>
              <a:t>Цели </a:t>
            </a:r>
            <a:r>
              <a:rPr lang="ru-RU" sz="2800" b="1" dirty="0" smtClean="0">
                <a:solidFill>
                  <a:schemeClr val="accent6"/>
                </a:solidFill>
                <a:latin typeface="Helvetica Neue"/>
              </a:rPr>
              <a:t>и задачи урока:</a:t>
            </a:r>
          </a:p>
          <a:p>
            <a:endParaRPr lang="ru-RU" sz="2800" dirty="0">
              <a:solidFill>
                <a:srgbClr val="333333"/>
              </a:solidFill>
              <a:latin typeface="Helvetica Neue"/>
            </a:endParaRPr>
          </a:p>
          <a:p>
            <a:pPr>
              <a:buFont typeface="Arial"/>
              <a:buChar char="•"/>
            </a:pPr>
            <a:r>
              <a:rPr lang="ru-RU" sz="2800" dirty="0" smtClean="0">
                <a:solidFill>
                  <a:srgbClr val="333333"/>
                </a:solidFill>
                <a:latin typeface="Helvetica Neue"/>
              </a:rPr>
              <a:t>создание </a:t>
            </a:r>
            <a:r>
              <a:rPr lang="ru-RU" sz="2800" dirty="0">
                <a:solidFill>
                  <a:srgbClr val="333333"/>
                </a:solidFill>
                <a:latin typeface="Helvetica Neue"/>
              </a:rPr>
              <a:t>условий для глубокого усвоения системы знаний по законам сохранения в механике;</a:t>
            </a:r>
          </a:p>
          <a:p>
            <a:endParaRPr lang="ru-RU" sz="2800" dirty="0">
              <a:solidFill>
                <a:srgbClr val="333333"/>
              </a:solidFill>
              <a:latin typeface="Helvetica Neue"/>
            </a:endParaRPr>
          </a:p>
          <a:p>
            <a:pPr>
              <a:buFont typeface="Arial"/>
              <a:buChar char="•"/>
            </a:pPr>
            <a:r>
              <a:rPr lang="ru-RU" sz="2800" dirty="0" smtClean="0">
                <a:solidFill>
                  <a:srgbClr val="333333"/>
                </a:solidFill>
                <a:latin typeface="Helvetica Neue"/>
              </a:rPr>
              <a:t>повторить </a:t>
            </a:r>
            <a:r>
              <a:rPr lang="ru-RU" sz="2800" dirty="0">
                <a:solidFill>
                  <a:srgbClr val="333333"/>
                </a:solidFill>
                <a:latin typeface="Helvetica Neue"/>
              </a:rPr>
              <a:t>основные теоретические положения по теме “Законы сохранения в механике”;</a:t>
            </a: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333333"/>
                </a:solidFill>
                <a:latin typeface="Helvetica Neue"/>
              </a:rPr>
              <a:t>закрепить навыки решения задач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166" y="4421372"/>
            <a:ext cx="3911156" cy="2234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2165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512511" cy="11430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Задание на дом:</a:t>
            </a:r>
            <a:endParaRPr lang="ru-RU" dirty="0"/>
          </a:p>
        </p:txBody>
      </p:sp>
      <p:sp>
        <p:nvSpPr>
          <p:cNvPr id="18434" name="Объект 1"/>
          <p:cNvSpPr>
            <a:spLocks noGrp="1"/>
          </p:cNvSpPr>
          <p:nvPr>
            <p:ph sz="quarter" idx="13"/>
          </p:nvPr>
        </p:nvSpPr>
        <p:spPr>
          <a:xfrm>
            <a:off x="1259632" y="2348880"/>
            <a:ext cx="6400800" cy="3474720"/>
          </a:xfrm>
        </p:spPr>
        <p:txBody>
          <a:bodyPr>
            <a:normAutofit/>
          </a:bodyPr>
          <a:lstStyle/>
          <a:p>
            <a:r>
              <a:rPr lang="ru-RU" altLang="ru-RU" sz="3200" b="1" dirty="0" smtClean="0"/>
              <a:t>Итоги 5, 6 глав учебника Г.Я. Мякишева «Физика 10».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501008"/>
            <a:ext cx="2796530" cy="2963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763713" y="692150"/>
            <a:ext cx="6337300" cy="9350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</a:rPr>
              <a:t>Импульс  тела</a:t>
            </a:r>
          </a:p>
        </p:txBody>
      </p:sp>
      <p:sp>
        <p:nvSpPr>
          <p:cNvPr id="11267" name="Line 5"/>
          <p:cNvSpPr>
            <a:spLocks noChangeShapeType="1"/>
          </p:cNvSpPr>
          <p:nvPr/>
        </p:nvSpPr>
        <p:spPr bwMode="auto">
          <a:xfrm flipH="1">
            <a:off x="1476375" y="1628775"/>
            <a:ext cx="1008063" cy="7921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11268" name="Line 6"/>
          <p:cNvSpPr>
            <a:spLocks noChangeShapeType="1"/>
          </p:cNvSpPr>
          <p:nvPr/>
        </p:nvSpPr>
        <p:spPr bwMode="auto">
          <a:xfrm>
            <a:off x="4140200" y="1628775"/>
            <a:ext cx="0" cy="793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11269" name="Line 7"/>
          <p:cNvSpPr>
            <a:spLocks noChangeShapeType="1"/>
          </p:cNvSpPr>
          <p:nvPr/>
        </p:nvSpPr>
        <p:spPr bwMode="auto">
          <a:xfrm>
            <a:off x="7164388" y="1628775"/>
            <a:ext cx="792162" cy="793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611188" y="2422525"/>
            <a:ext cx="2089150" cy="107791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400" dirty="0">
                <a:solidFill>
                  <a:srgbClr val="000000"/>
                </a:solidFill>
              </a:rPr>
              <a:t>Модуль</a:t>
            </a:r>
            <a:endParaRPr lang="en-US" altLang="ru-RU" sz="2400" dirty="0">
              <a:solidFill>
                <a:srgbClr val="000000"/>
              </a:solidFill>
            </a:endParaRPr>
          </a:p>
          <a:p>
            <a:pPr algn="ctr"/>
            <a:r>
              <a:rPr lang="en-US" altLang="ru-RU" sz="2400" b="1" dirty="0">
                <a:solidFill>
                  <a:schemeClr val="bg1"/>
                </a:solidFill>
              </a:rPr>
              <a:t>p=mv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2916238" y="2420938"/>
            <a:ext cx="2592387" cy="10795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400" dirty="0">
                <a:solidFill>
                  <a:srgbClr val="000000"/>
                </a:solidFill>
              </a:rPr>
              <a:t>Направление</a:t>
            </a:r>
            <a:endParaRPr lang="en-US" altLang="ru-RU" sz="2400" dirty="0">
              <a:solidFill>
                <a:srgbClr val="000000"/>
              </a:solidFill>
            </a:endParaRPr>
          </a:p>
          <a:p>
            <a:pPr algn="ctr"/>
            <a:r>
              <a:rPr lang="en-US" altLang="ru-RU" sz="2400" b="1" dirty="0">
                <a:solidFill>
                  <a:schemeClr val="bg1"/>
                </a:solidFill>
              </a:rPr>
              <a:t>p      v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6011863" y="2420938"/>
            <a:ext cx="2952750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rgbClr val="000000"/>
                </a:solidFill>
              </a:rPr>
              <a:t>Единица  измерения</a:t>
            </a:r>
          </a:p>
          <a:p>
            <a:pPr algn="ctr"/>
            <a:r>
              <a:rPr lang="ru-RU" altLang="ru-RU" sz="2400" dirty="0" err="1">
                <a:solidFill>
                  <a:schemeClr val="bg1"/>
                </a:solidFill>
              </a:rPr>
              <a:t>кг</a:t>
            </a:r>
            <a:r>
              <a:rPr lang="ru-RU" altLang="ru-RU" sz="2400" dirty="0" err="1">
                <a:solidFill>
                  <a:schemeClr val="bg1"/>
                </a:solidFill>
                <a:cs typeface="Tahoma" pitchFamily="34" charset="0"/>
              </a:rPr>
              <a:t>•м</a:t>
            </a:r>
            <a:r>
              <a:rPr lang="ru-RU" altLang="ru-RU" sz="2400" dirty="0">
                <a:solidFill>
                  <a:schemeClr val="bg1"/>
                </a:solidFill>
                <a:cs typeface="Tahoma" pitchFamily="34" charset="0"/>
              </a:rPr>
              <a:t>/с</a:t>
            </a:r>
          </a:p>
        </p:txBody>
      </p:sp>
      <p:sp>
        <p:nvSpPr>
          <p:cNvPr id="11274" name="Rectangle 12"/>
          <p:cNvSpPr>
            <a:spLocks noChangeArrowheads="1"/>
          </p:cNvSpPr>
          <p:nvPr/>
        </p:nvSpPr>
        <p:spPr bwMode="auto">
          <a:xfrm>
            <a:off x="611188" y="4076700"/>
            <a:ext cx="8355012" cy="143986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chemeClr val="bg1"/>
                </a:solidFill>
              </a:rPr>
              <a:t>Закон  сохранения  импульса</a:t>
            </a:r>
          </a:p>
          <a:p>
            <a:pPr algn="ctr"/>
            <a:endParaRPr lang="en-US" altLang="ru-RU" sz="2400" b="1">
              <a:solidFill>
                <a:srgbClr val="000000"/>
              </a:solidFill>
            </a:endParaRPr>
          </a:p>
          <a:p>
            <a:pPr algn="ctr"/>
            <a:r>
              <a:rPr lang="en-US" altLang="ru-RU" sz="2400" b="1">
                <a:solidFill>
                  <a:schemeClr val="bg1"/>
                </a:solidFill>
              </a:rPr>
              <a:t>m</a:t>
            </a:r>
            <a:r>
              <a:rPr lang="en-US" altLang="ru-RU" sz="2400" b="1" baseline="-25000">
                <a:solidFill>
                  <a:schemeClr val="bg1"/>
                </a:solidFill>
              </a:rPr>
              <a:t>1</a:t>
            </a:r>
            <a:r>
              <a:rPr lang="en-US" altLang="ru-RU" sz="2400" b="1">
                <a:solidFill>
                  <a:schemeClr val="bg1"/>
                </a:solidFill>
              </a:rPr>
              <a:t>v</a:t>
            </a:r>
            <a:r>
              <a:rPr lang="en-US" altLang="ru-RU" sz="2400" b="1" baseline="-25000">
                <a:solidFill>
                  <a:schemeClr val="bg1"/>
                </a:solidFill>
              </a:rPr>
              <a:t>1</a:t>
            </a:r>
            <a:r>
              <a:rPr lang="en-US" altLang="ru-RU" sz="2400" b="1">
                <a:solidFill>
                  <a:schemeClr val="bg1"/>
                </a:solidFill>
              </a:rPr>
              <a:t>+m</a:t>
            </a:r>
            <a:r>
              <a:rPr lang="en-US" altLang="ru-RU" sz="2400" b="1" baseline="-25000">
                <a:solidFill>
                  <a:schemeClr val="bg1"/>
                </a:solidFill>
              </a:rPr>
              <a:t>2</a:t>
            </a:r>
            <a:r>
              <a:rPr lang="en-US" altLang="ru-RU" sz="2400" b="1">
                <a:solidFill>
                  <a:schemeClr val="bg1"/>
                </a:solidFill>
              </a:rPr>
              <a:t>v</a:t>
            </a:r>
            <a:r>
              <a:rPr lang="en-US" altLang="ru-RU" sz="2400" b="1" baseline="-25000">
                <a:solidFill>
                  <a:schemeClr val="bg1"/>
                </a:solidFill>
              </a:rPr>
              <a:t>2</a:t>
            </a:r>
            <a:r>
              <a:rPr lang="en-US" altLang="ru-RU" sz="2400" b="1">
                <a:solidFill>
                  <a:schemeClr val="bg1"/>
                </a:solidFill>
              </a:rPr>
              <a:t>=m</a:t>
            </a:r>
            <a:r>
              <a:rPr lang="en-US" altLang="ru-RU" sz="2400" b="1" baseline="-25000">
                <a:solidFill>
                  <a:schemeClr val="bg1"/>
                </a:solidFill>
              </a:rPr>
              <a:t>1</a:t>
            </a:r>
            <a:r>
              <a:rPr lang="en-US" altLang="ru-RU" sz="2400" b="1">
                <a:solidFill>
                  <a:schemeClr val="bg1"/>
                </a:solidFill>
              </a:rPr>
              <a:t>v</a:t>
            </a:r>
            <a:r>
              <a:rPr lang="en-US" altLang="ru-RU" sz="2400" b="1" baseline="-25000">
                <a:solidFill>
                  <a:schemeClr val="bg1"/>
                </a:solidFill>
              </a:rPr>
              <a:t>1</a:t>
            </a:r>
            <a:r>
              <a:rPr lang="en-US" altLang="ru-RU" sz="2400" b="1">
                <a:solidFill>
                  <a:schemeClr val="bg1"/>
                </a:solidFill>
              </a:rPr>
              <a:t>`+m</a:t>
            </a:r>
            <a:r>
              <a:rPr lang="en-US" altLang="ru-RU" sz="2400" b="1" baseline="-25000">
                <a:solidFill>
                  <a:schemeClr val="bg1"/>
                </a:solidFill>
              </a:rPr>
              <a:t>2</a:t>
            </a:r>
            <a:r>
              <a:rPr lang="en-US" altLang="ru-RU" sz="2400" b="1">
                <a:solidFill>
                  <a:schemeClr val="bg1"/>
                </a:solidFill>
              </a:rPr>
              <a:t>v</a:t>
            </a:r>
            <a:r>
              <a:rPr lang="en-US" altLang="ru-RU" sz="2400" b="1" baseline="-25000">
                <a:solidFill>
                  <a:schemeClr val="bg1"/>
                </a:solidFill>
              </a:rPr>
              <a:t>2</a:t>
            </a:r>
            <a:r>
              <a:rPr lang="en-US" altLang="ru-RU" sz="2400" b="1">
                <a:solidFill>
                  <a:schemeClr val="bg1"/>
                </a:solidFill>
              </a:rPr>
              <a:t>`</a:t>
            </a:r>
            <a:endParaRPr lang="ru-RU" altLang="ru-RU" sz="2400" b="1">
              <a:solidFill>
                <a:schemeClr val="bg1"/>
              </a:solidFill>
            </a:endParaRPr>
          </a:p>
          <a:p>
            <a:pPr algn="ctr"/>
            <a:endParaRPr lang="ru-RU" altLang="ru-RU" sz="2400" b="1">
              <a:solidFill>
                <a:schemeClr val="bg1"/>
              </a:solidFill>
            </a:endParaRPr>
          </a:p>
        </p:txBody>
      </p:sp>
      <p:sp>
        <p:nvSpPr>
          <p:cNvPr id="11275" name="Line 13"/>
          <p:cNvSpPr>
            <a:spLocks noChangeShapeType="1"/>
          </p:cNvSpPr>
          <p:nvPr/>
        </p:nvSpPr>
        <p:spPr bwMode="auto">
          <a:xfrm>
            <a:off x="3708400" y="2997200"/>
            <a:ext cx="287338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6" name="Line 14"/>
          <p:cNvSpPr>
            <a:spLocks noChangeShapeType="1"/>
          </p:cNvSpPr>
          <p:nvPr/>
        </p:nvSpPr>
        <p:spPr bwMode="auto">
          <a:xfrm>
            <a:off x="4356100" y="2997200"/>
            <a:ext cx="35877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 flipV="1">
            <a:off x="4067175" y="3068638"/>
            <a:ext cx="0" cy="2889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8" name="Line 16"/>
          <p:cNvSpPr>
            <a:spLocks noChangeShapeType="1"/>
          </p:cNvSpPr>
          <p:nvPr/>
        </p:nvSpPr>
        <p:spPr bwMode="auto">
          <a:xfrm flipV="1">
            <a:off x="4211638" y="3068638"/>
            <a:ext cx="0" cy="2873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9" name="Line 17"/>
          <p:cNvSpPr>
            <a:spLocks noChangeShapeType="1"/>
          </p:cNvSpPr>
          <p:nvPr/>
        </p:nvSpPr>
        <p:spPr bwMode="auto">
          <a:xfrm>
            <a:off x="3132138" y="4797425"/>
            <a:ext cx="2889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0" name="Line 18"/>
          <p:cNvSpPr>
            <a:spLocks noChangeShapeType="1"/>
          </p:cNvSpPr>
          <p:nvPr/>
        </p:nvSpPr>
        <p:spPr bwMode="auto">
          <a:xfrm>
            <a:off x="4067175" y="4810125"/>
            <a:ext cx="2889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1" name="Line 19"/>
          <p:cNvSpPr>
            <a:spLocks noChangeShapeType="1"/>
          </p:cNvSpPr>
          <p:nvPr/>
        </p:nvSpPr>
        <p:spPr bwMode="auto">
          <a:xfrm>
            <a:off x="5003800" y="4797425"/>
            <a:ext cx="360363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2" name="Line 20"/>
          <p:cNvSpPr>
            <a:spLocks noChangeShapeType="1"/>
          </p:cNvSpPr>
          <p:nvPr/>
        </p:nvSpPr>
        <p:spPr bwMode="auto">
          <a:xfrm>
            <a:off x="6156325" y="4797425"/>
            <a:ext cx="360363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539750" y="188913"/>
            <a:ext cx="8135938" cy="9366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chemeClr val="bg1"/>
                </a:solidFill>
              </a:rPr>
              <a:t>Механическая  работа</a:t>
            </a:r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 flipH="1">
            <a:off x="1044575" y="1135063"/>
            <a:ext cx="287338" cy="5032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79388" y="1638300"/>
            <a:ext cx="1979612" cy="11334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Условия </a:t>
            </a:r>
          </a:p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 совершения</a:t>
            </a:r>
            <a:endParaRPr lang="en-US" altLang="ru-RU" sz="2000" dirty="0">
              <a:solidFill>
                <a:schemeClr val="bg1"/>
              </a:solidFill>
            </a:endParaRPr>
          </a:p>
          <a:p>
            <a:pPr algn="ctr"/>
            <a:endParaRPr lang="ru-RU" altLang="ru-RU" sz="2000" b="1" dirty="0">
              <a:solidFill>
                <a:srgbClr val="000000"/>
              </a:solidFill>
            </a:endParaRPr>
          </a:p>
          <a:p>
            <a:pPr algn="ctr"/>
            <a:r>
              <a:rPr lang="en-US" altLang="ru-RU" sz="2000" b="1" dirty="0">
                <a:solidFill>
                  <a:schemeClr val="bg1"/>
                </a:solidFill>
              </a:rPr>
              <a:t>F</a:t>
            </a:r>
            <a:r>
              <a:rPr lang="en-US" altLang="ru-RU" sz="2000" b="1" dirty="0">
                <a:solidFill>
                  <a:schemeClr val="bg1"/>
                </a:solidFill>
                <a:cs typeface="Tahoma" pitchFamily="34" charset="0"/>
              </a:rPr>
              <a:t>≠0,s≠0,</a:t>
            </a:r>
            <a:r>
              <a:rPr lang="el-GR" altLang="ru-RU" sz="2000" b="1" i="1" dirty="0">
                <a:solidFill>
                  <a:schemeClr val="bg1"/>
                </a:solidFill>
                <a:cs typeface="Tahoma" pitchFamily="34" charset="0"/>
              </a:rPr>
              <a:t>α</a:t>
            </a:r>
            <a:r>
              <a:rPr lang="el-GR" altLang="ru-RU" sz="2000" b="1" dirty="0">
                <a:solidFill>
                  <a:schemeClr val="bg1"/>
                </a:solidFill>
                <a:cs typeface="Tahoma" pitchFamily="34" charset="0"/>
              </a:rPr>
              <a:t>≠</a:t>
            </a:r>
            <a:r>
              <a:rPr lang="ru-RU" altLang="ru-RU" sz="2000" b="1" dirty="0">
                <a:solidFill>
                  <a:schemeClr val="bg1"/>
                </a:solidFill>
                <a:cs typeface="Tahoma" pitchFamily="34" charset="0"/>
              </a:rPr>
              <a:t>9</a:t>
            </a:r>
            <a:r>
              <a:rPr lang="en-US" altLang="ru-RU" sz="2000" b="1" dirty="0">
                <a:solidFill>
                  <a:schemeClr val="bg1"/>
                </a:solidFill>
                <a:cs typeface="Tahoma" pitchFamily="34" charset="0"/>
              </a:rPr>
              <a:t>0</a:t>
            </a:r>
            <a:r>
              <a:rPr lang="ru-RU" altLang="ru-RU" sz="2000" b="1" baseline="30000" dirty="0">
                <a:solidFill>
                  <a:schemeClr val="bg1"/>
                </a:solidFill>
                <a:cs typeface="Tahoma" pitchFamily="34" charset="0"/>
              </a:rPr>
              <a:t>0</a:t>
            </a:r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13317" name="Line 7"/>
          <p:cNvSpPr>
            <a:spLocks noChangeShapeType="1"/>
          </p:cNvSpPr>
          <p:nvPr/>
        </p:nvSpPr>
        <p:spPr bwMode="auto">
          <a:xfrm>
            <a:off x="3276600" y="1125538"/>
            <a:ext cx="0" cy="5032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2484438" y="1628775"/>
            <a:ext cx="2016125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Формула</a:t>
            </a:r>
            <a:endParaRPr lang="en-US" altLang="ru-RU" sz="2000" dirty="0">
              <a:solidFill>
                <a:schemeClr val="bg1"/>
              </a:solidFill>
            </a:endParaRPr>
          </a:p>
          <a:p>
            <a:pPr algn="ctr"/>
            <a:endParaRPr lang="ru-RU" altLang="ru-RU" sz="2000" b="1" dirty="0">
              <a:solidFill>
                <a:srgbClr val="000000"/>
              </a:solidFill>
            </a:endParaRPr>
          </a:p>
          <a:p>
            <a:pPr algn="ctr"/>
            <a:r>
              <a:rPr lang="en-US" altLang="ru-RU" sz="2400" b="1" dirty="0">
                <a:solidFill>
                  <a:schemeClr val="bg1"/>
                </a:solidFill>
              </a:rPr>
              <a:t>A=</a:t>
            </a:r>
            <a:r>
              <a:rPr lang="en-US" altLang="ru-RU" sz="2400" b="1" dirty="0" err="1">
                <a:solidFill>
                  <a:schemeClr val="bg1"/>
                </a:solidFill>
              </a:rPr>
              <a:t>F</a:t>
            </a:r>
            <a:r>
              <a:rPr lang="en-US" altLang="ru-RU" sz="2400" b="1" dirty="0" err="1">
                <a:solidFill>
                  <a:schemeClr val="bg1"/>
                </a:solidFill>
                <a:cs typeface="Tahoma" pitchFamily="34" charset="0"/>
              </a:rPr>
              <a:t>·s·cos</a:t>
            </a:r>
            <a:r>
              <a:rPr lang="el-GR" altLang="ru-RU" sz="2400" b="1" i="1" dirty="0">
                <a:solidFill>
                  <a:schemeClr val="bg1"/>
                </a:solidFill>
                <a:cs typeface="Tahoma" pitchFamily="34" charset="0"/>
              </a:rPr>
              <a:t>α</a:t>
            </a:r>
            <a:endParaRPr lang="ru-RU" altLang="ru-RU" sz="2400" i="1" dirty="0">
              <a:solidFill>
                <a:schemeClr val="bg1"/>
              </a:solidFill>
            </a:endParaRPr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5435600" y="1125538"/>
            <a:ext cx="0" cy="5032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4859338" y="1619250"/>
            <a:ext cx="1655762" cy="11525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Единица  </a:t>
            </a:r>
          </a:p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измерения</a:t>
            </a:r>
            <a:endParaRPr lang="en-US" altLang="ru-RU" sz="2000" dirty="0">
              <a:solidFill>
                <a:schemeClr val="bg1"/>
              </a:solidFill>
            </a:endParaRPr>
          </a:p>
          <a:p>
            <a:pPr algn="ctr"/>
            <a:r>
              <a:rPr lang="ru-RU" altLang="ru-RU" sz="2000" b="1" dirty="0">
                <a:solidFill>
                  <a:schemeClr val="bg1"/>
                </a:solidFill>
              </a:rPr>
              <a:t>Дж</a:t>
            </a:r>
          </a:p>
        </p:txBody>
      </p:sp>
      <p:sp>
        <p:nvSpPr>
          <p:cNvPr id="13321" name="Line 11"/>
          <p:cNvSpPr>
            <a:spLocks noChangeShapeType="1"/>
          </p:cNvSpPr>
          <p:nvPr/>
        </p:nvSpPr>
        <p:spPr bwMode="auto">
          <a:xfrm>
            <a:off x="7812088" y="1125538"/>
            <a:ext cx="504825" cy="5032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2" name="Rectangle 12"/>
          <p:cNvSpPr>
            <a:spLocks noChangeArrowheads="1"/>
          </p:cNvSpPr>
          <p:nvPr/>
        </p:nvSpPr>
        <p:spPr bwMode="auto">
          <a:xfrm>
            <a:off x="6895306" y="1638300"/>
            <a:ext cx="2266950" cy="31686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Графическая</a:t>
            </a:r>
          </a:p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интерпретация</a:t>
            </a:r>
            <a:endParaRPr lang="en-US" altLang="ru-RU" sz="2000" dirty="0">
              <a:solidFill>
                <a:schemeClr val="bg1"/>
              </a:solidFill>
            </a:endParaRPr>
          </a:p>
          <a:p>
            <a:pPr algn="ctr"/>
            <a:endParaRPr lang="ru-RU" altLang="ru-RU" sz="2000" b="1" dirty="0">
              <a:solidFill>
                <a:srgbClr val="000000"/>
              </a:solidFill>
            </a:endParaRPr>
          </a:p>
          <a:p>
            <a:pPr algn="ctr"/>
            <a:endParaRPr lang="ru-RU" altLang="ru-RU" dirty="0"/>
          </a:p>
          <a:p>
            <a:pPr algn="ctr"/>
            <a:endParaRPr lang="ru-RU" altLang="ru-RU" dirty="0"/>
          </a:p>
          <a:p>
            <a:pPr algn="ctr"/>
            <a:endParaRPr lang="ru-RU" altLang="ru-RU" dirty="0"/>
          </a:p>
          <a:p>
            <a:pPr algn="ctr"/>
            <a:endParaRPr lang="ru-RU" altLang="ru-RU" dirty="0"/>
          </a:p>
          <a:p>
            <a:pPr algn="ctr"/>
            <a:endParaRPr lang="ru-RU" altLang="ru-RU" dirty="0"/>
          </a:p>
          <a:p>
            <a:pPr algn="ctr"/>
            <a:endParaRPr lang="ru-RU" altLang="ru-RU" dirty="0"/>
          </a:p>
          <a:p>
            <a:pPr algn="ctr"/>
            <a:endParaRPr lang="ru-RU" altLang="ru-RU" dirty="0"/>
          </a:p>
        </p:txBody>
      </p:sp>
      <p:sp>
        <p:nvSpPr>
          <p:cNvPr id="13323" name="Text Box 13"/>
          <p:cNvSpPr txBox="1">
            <a:spLocks noChangeArrowheads="1"/>
          </p:cNvSpPr>
          <p:nvPr/>
        </p:nvSpPr>
        <p:spPr bwMode="auto">
          <a:xfrm>
            <a:off x="7107238" y="21224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13324" name="Rectangle 14"/>
          <p:cNvSpPr>
            <a:spLocks noChangeArrowheads="1"/>
          </p:cNvSpPr>
          <p:nvPr/>
        </p:nvSpPr>
        <p:spPr bwMode="auto">
          <a:xfrm>
            <a:off x="107504" y="3357563"/>
            <a:ext cx="1440309" cy="143986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</a:rPr>
              <a:t>Мощность</a:t>
            </a:r>
          </a:p>
        </p:txBody>
      </p:sp>
      <p:sp>
        <p:nvSpPr>
          <p:cNvPr id="13325" name="Rectangle 15"/>
          <p:cNvSpPr>
            <a:spLocks noChangeArrowheads="1"/>
          </p:cNvSpPr>
          <p:nvPr/>
        </p:nvSpPr>
        <p:spPr bwMode="auto">
          <a:xfrm>
            <a:off x="1619250" y="3357563"/>
            <a:ext cx="2520950" cy="143986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</a:rPr>
              <a:t>Теорема о </a:t>
            </a:r>
            <a:r>
              <a:rPr lang="ru-RU" altLang="ru-RU" sz="2000" b="1" dirty="0" err="1">
                <a:solidFill>
                  <a:schemeClr val="bg1"/>
                </a:solidFill>
              </a:rPr>
              <a:t>кинети</a:t>
            </a:r>
            <a:r>
              <a:rPr lang="ru-RU" altLang="ru-RU" sz="2000" b="1" dirty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ru-RU" altLang="ru-RU" sz="2000" b="1" dirty="0">
                <a:solidFill>
                  <a:schemeClr val="bg1"/>
                </a:solidFill>
              </a:rPr>
              <a:t>ческой энергии</a:t>
            </a:r>
          </a:p>
          <a:p>
            <a:pPr algn="ctr"/>
            <a:endParaRPr lang="en-US" altLang="ru-RU" sz="2000" b="1" dirty="0">
              <a:solidFill>
                <a:srgbClr val="000000"/>
              </a:solidFill>
            </a:endParaRPr>
          </a:p>
          <a:p>
            <a:pPr algn="ctr"/>
            <a:r>
              <a:rPr lang="en-US" altLang="ru-RU" sz="2400" b="1" dirty="0">
                <a:solidFill>
                  <a:schemeClr val="bg1"/>
                </a:solidFill>
              </a:rPr>
              <a:t>A=</a:t>
            </a:r>
            <a:r>
              <a:rPr lang="el-GR" altLang="ru-RU" sz="2400" b="1" dirty="0">
                <a:solidFill>
                  <a:schemeClr val="bg1"/>
                </a:solidFill>
                <a:cs typeface="Tahoma" pitchFamily="34" charset="0"/>
              </a:rPr>
              <a:t>Δ</a:t>
            </a:r>
            <a:r>
              <a:rPr lang="en-US" altLang="ru-RU" sz="2400" b="1" dirty="0" err="1">
                <a:solidFill>
                  <a:schemeClr val="bg1"/>
                </a:solidFill>
                <a:cs typeface="Tahoma" pitchFamily="34" charset="0"/>
              </a:rPr>
              <a:t>E</a:t>
            </a:r>
            <a:r>
              <a:rPr lang="en-US" altLang="ru-RU" sz="2400" b="1" baseline="-25000" dirty="0" err="1">
                <a:solidFill>
                  <a:schemeClr val="bg1"/>
                </a:solidFill>
                <a:cs typeface="Tahoma" pitchFamily="34" charset="0"/>
              </a:rPr>
              <a:t>k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13326" name="Rectangle 16"/>
          <p:cNvSpPr>
            <a:spLocks noChangeArrowheads="1"/>
          </p:cNvSpPr>
          <p:nvPr/>
        </p:nvSpPr>
        <p:spPr bwMode="auto">
          <a:xfrm>
            <a:off x="4211638" y="3357563"/>
            <a:ext cx="2592387" cy="143986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</a:rPr>
              <a:t>Теорема о потен-</a:t>
            </a:r>
          </a:p>
          <a:p>
            <a:pPr algn="ctr"/>
            <a:r>
              <a:rPr lang="ru-RU" altLang="ru-RU" sz="2000" b="1" dirty="0" err="1">
                <a:solidFill>
                  <a:schemeClr val="bg1"/>
                </a:solidFill>
              </a:rPr>
              <a:t>циальной</a:t>
            </a:r>
            <a:r>
              <a:rPr lang="ru-RU" altLang="ru-RU" sz="2000" b="1" dirty="0">
                <a:solidFill>
                  <a:schemeClr val="bg1"/>
                </a:solidFill>
              </a:rPr>
              <a:t>  энергии</a:t>
            </a:r>
          </a:p>
          <a:p>
            <a:pPr algn="ctr"/>
            <a:endParaRPr lang="ru-RU" altLang="ru-RU" sz="2000" b="1" dirty="0">
              <a:solidFill>
                <a:srgbClr val="000000"/>
              </a:solidFill>
            </a:endParaRPr>
          </a:p>
          <a:p>
            <a:pPr algn="ctr"/>
            <a:r>
              <a:rPr lang="en-US" altLang="ru-RU" sz="2400" b="1" dirty="0">
                <a:solidFill>
                  <a:schemeClr val="bg1"/>
                </a:solidFill>
              </a:rPr>
              <a:t>A=-</a:t>
            </a:r>
            <a:r>
              <a:rPr lang="el-GR" altLang="ru-RU" sz="2400" b="1" dirty="0">
                <a:solidFill>
                  <a:schemeClr val="bg1"/>
                </a:solidFill>
                <a:cs typeface="Tahoma" pitchFamily="34" charset="0"/>
              </a:rPr>
              <a:t>Δ</a:t>
            </a:r>
            <a:r>
              <a:rPr lang="en-US" altLang="ru-RU" sz="2400" b="1" dirty="0" err="1">
                <a:solidFill>
                  <a:schemeClr val="bg1"/>
                </a:solidFill>
                <a:cs typeface="Tahoma" pitchFamily="34" charset="0"/>
              </a:rPr>
              <a:t>E</a:t>
            </a:r>
            <a:r>
              <a:rPr lang="en-US" altLang="ru-RU" sz="2400" b="1" baseline="-25000" dirty="0" err="1">
                <a:solidFill>
                  <a:schemeClr val="bg1"/>
                </a:solidFill>
                <a:cs typeface="Tahoma" pitchFamily="34" charset="0"/>
              </a:rPr>
              <a:t>p</a:t>
            </a:r>
            <a:endParaRPr lang="el-GR" altLang="ru-RU" sz="2400" b="1" dirty="0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3327" name="Line 17"/>
          <p:cNvSpPr>
            <a:spLocks noChangeShapeType="1"/>
          </p:cNvSpPr>
          <p:nvPr/>
        </p:nvSpPr>
        <p:spPr bwMode="auto">
          <a:xfrm>
            <a:off x="250825" y="4797425"/>
            <a:ext cx="0" cy="5762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8" name="Rectangle 18"/>
          <p:cNvSpPr>
            <a:spLocks noChangeArrowheads="1"/>
          </p:cNvSpPr>
          <p:nvPr/>
        </p:nvSpPr>
        <p:spPr bwMode="auto">
          <a:xfrm>
            <a:off x="0" y="5373688"/>
            <a:ext cx="1476375" cy="100806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rgbClr val="000000"/>
                </a:solidFill>
              </a:rPr>
              <a:t>Формула</a:t>
            </a:r>
          </a:p>
          <a:p>
            <a:pPr algn="ctr"/>
            <a:endParaRPr lang="en-US" altLang="ru-RU" sz="2000" b="1" dirty="0">
              <a:solidFill>
                <a:srgbClr val="000000"/>
              </a:solidFill>
            </a:endParaRPr>
          </a:p>
          <a:p>
            <a:pPr algn="ctr"/>
            <a:r>
              <a:rPr lang="en-US" altLang="ru-RU" sz="2400" b="1" dirty="0">
                <a:solidFill>
                  <a:schemeClr val="bg1"/>
                </a:solidFill>
              </a:rPr>
              <a:t>N=A/t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13329" name="Line 19"/>
          <p:cNvSpPr>
            <a:spLocks noChangeShapeType="1"/>
          </p:cNvSpPr>
          <p:nvPr/>
        </p:nvSpPr>
        <p:spPr bwMode="auto">
          <a:xfrm>
            <a:off x="900113" y="4797425"/>
            <a:ext cx="935037" cy="5762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0" name="Rectangle 20"/>
          <p:cNvSpPr>
            <a:spLocks noChangeArrowheads="1"/>
          </p:cNvSpPr>
          <p:nvPr/>
        </p:nvSpPr>
        <p:spPr bwMode="auto">
          <a:xfrm>
            <a:off x="1619250" y="5372100"/>
            <a:ext cx="1439863" cy="10096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rgbClr val="000000"/>
                </a:solidFill>
              </a:rPr>
              <a:t>Единица </a:t>
            </a:r>
          </a:p>
          <a:p>
            <a:pPr algn="ctr"/>
            <a:r>
              <a:rPr lang="ru-RU" altLang="ru-RU" sz="2000" dirty="0">
                <a:solidFill>
                  <a:srgbClr val="000000"/>
                </a:solidFill>
              </a:rPr>
              <a:t>измерения</a:t>
            </a:r>
          </a:p>
          <a:p>
            <a:pPr algn="ctr"/>
            <a:r>
              <a:rPr lang="ru-RU" altLang="ru-RU" sz="2400" b="1" dirty="0">
                <a:solidFill>
                  <a:schemeClr val="bg1"/>
                </a:solidFill>
              </a:rPr>
              <a:t>Вт</a:t>
            </a:r>
          </a:p>
        </p:txBody>
      </p:sp>
      <p:sp>
        <p:nvSpPr>
          <p:cNvPr id="13331" name="Line 21"/>
          <p:cNvSpPr>
            <a:spLocks noChangeShapeType="1"/>
          </p:cNvSpPr>
          <p:nvPr/>
        </p:nvSpPr>
        <p:spPr bwMode="auto">
          <a:xfrm>
            <a:off x="1331913" y="4797425"/>
            <a:ext cx="3095625" cy="5762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2" name="Rectangle 22"/>
          <p:cNvSpPr>
            <a:spLocks noChangeArrowheads="1"/>
          </p:cNvSpPr>
          <p:nvPr/>
        </p:nvSpPr>
        <p:spPr bwMode="auto">
          <a:xfrm>
            <a:off x="3348038" y="5373688"/>
            <a:ext cx="4032250" cy="100806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rgbClr val="000000"/>
                </a:solidFill>
              </a:rPr>
              <a:t>Формула  при  </a:t>
            </a:r>
            <a:r>
              <a:rPr lang="en-US" altLang="ru-RU" sz="2000" dirty="0">
                <a:solidFill>
                  <a:srgbClr val="000000"/>
                </a:solidFill>
              </a:rPr>
              <a:t>v=</a:t>
            </a:r>
            <a:r>
              <a:rPr lang="en-US" altLang="ru-RU" sz="2000" dirty="0" err="1">
                <a:solidFill>
                  <a:srgbClr val="000000"/>
                </a:solidFill>
              </a:rPr>
              <a:t>const</a:t>
            </a:r>
            <a:endParaRPr lang="en-US" altLang="ru-RU" sz="2000" dirty="0">
              <a:solidFill>
                <a:srgbClr val="000000"/>
              </a:solidFill>
            </a:endParaRPr>
          </a:p>
          <a:p>
            <a:pPr algn="ctr"/>
            <a:endParaRPr lang="en-US" altLang="ru-RU" sz="2000" b="1" dirty="0">
              <a:solidFill>
                <a:srgbClr val="000000"/>
              </a:solidFill>
            </a:endParaRPr>
          </a:p>
          <a:p>
            <a:pPr algn="ctr"/>
            <a:r>
              <a:rPr lang="en-US" altLang="ru-RU" sz="2400" b="1" dirty="0">
                <a:solidFill>
                  <a:schemeClr val="bg1"/>
                </a:solidFill>
              </a:rPr>
              <a:t>N=</a:t>
            </a:r>
            <a:r>
              <a:rPr lang="en-US" altLang="ru-RU" sz="2400" b="1" dirty="0" err="1">
                <a:solidFill>
                  <a:schemeClr val="bg1"/>
                </a:solidFill>
              </a:rPr>
              <a:t>F</a:t>
            </a:r>
            <a:r>
              <a:rPr lang="en-US" altLang="ru-RU" sz="2400" b="1" dirty="0" err="1">
                <a:solidFill>
                  <a:schemeClr val="bg1"/>
                </a:solidFill>
                <a:cs typeface="Tahoma" pitchFamily="34" charset="0"/>
              </a:rPr>
              <a:t>·v·cos</a:t>
            </a:r>
            <a:r>
              <a:rPr lang="el-GR" altLang="ru-RU" sz="2400" b="1" i="1" dirty="0">
                <a:solidFill>
                  <a:schemeClr val="bg1"/>
                </a:solidFill>
                <a:cs typeface="Tahoma" pitchFamily="34" charset="0"/>
              </a:rPr>
              <a:t>α</a:t>
            </a:r>
          </a:p>
        </p:txBody>
      </p:sp>
      <p:sp>
        <p:nvSpPr>
          <p:cNvPr id="13333" name="Line 23"/>
          <p:cNvSpPr>
            <a:spLocks noChangeShapeType="1"/>
          </p:cNvSpPr>
          <p:nvPr/>
        </p:nvSpPr>
        <p:spPr bwMode="auto">
          <a:xfrm flipV="1">
            <a:off x="7092950" y="2708275"/>
            <a:ext cx="0" cy="19446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4" name="Line 24"/>
          <p:cNvSpPr>
            <a:spLocks noChangeShapeType="1"/>
          </p:cNvSpPr>
          <p:nvPr/>
        </p:nvSpPr>
        <p:spPr bwMode="auto">
          <a:xfrm>
            <a:off x="7092950" y="4652963"/>
            <a:ext cx="187166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5" name="Text Box 25"/>
          <p:cNvSpPr txBox="1">
            <a:spLocks noChangeArrowheads="1"/>
          </p:cNvSpPr>
          <p:nvPr/>
        </p:nvSpPr>
        <p:spPr bwMode="auto">
          <a:xfrm>
            <a:off x="7216775" y="2579688"/>
            <a:ext cx="409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ru-RU" b="1">
                <a:solidFill>
                  <a:srgbClr val="000000"/>
                </a:solidFill>
              </a:rPr>
              <a:t>F</a:t>
            </a:r>
            <a:r>
              <a:rPr lang="en-US" altLang="ru-RU" b="1" baseline="-25000">
                <a:solidFill>
                  <a:srgbClr val="000000"/>
                </a:solidFill>
              </a:rPr>
              <a:t>x</a:t>
            </a:r>
            <a:endParaRPr lang="ru-RU" altLang="ru-RU" b="1">
              <a:solidFill>
                <a:srgbClr val="000000"/>
              </a:solidFill>
            </a:endParaRPr>
          </a:p>
        </p:txBody>
      </p:sp>
      <p:sp>
        <p:nvSpPr>
          <p:cNvPr id="13336" name="Text Box 26"/>
          <p:cNvSpPr txBox="1">
            <a:spLocks noChangeArrowheads="1"/>
          </p:cNvSpPr>
          <p:nvPr/>
        </p:nvSpPr>
        <p:spPr bwMode="auto">
          <a:xfrm>
            <a:off x="8748713" y="4221163"/>
            <a:ext cx="395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b="1">
                <a:solidFill>
                  <a:srgbClr val="000000"/>
                </a:solidFill>
              </a:rPr>
              <a:t>x</a:t>
            </a:r>
            <a:endParaRPr lang="ru-RU" altLang="ru-RU" b="1">
              <a:solidFill>
                <a:srgbClr val="000000"/>
              </a:solidFill>
            </a:endParaRPr>
          </a:p>
        </p:txBody>
      </p:sp>
      <p:sp>
        <p:nvSpPr>
          <p:cNvPr id="13337" name="Line 27"/>
          <p:cNvSpPr>
            <a:spLocks noChangeShapeType="1"/>
          </p:cNvSpPr>
          <p:nvPr/>
        </p:nvSpPr>
        <p:spPr bwMode="auto">
          <a:xfrm>
            <a:off x="7092950" y="3716338"/>
            <a:ext cx="1727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8" name="Line 28"/>
          <p:cNvSpPr>
            <a:spLocks noChangeShapeType="1"/>
          </p:cNvSpPr>
          <p:nvPr/>
        </p:nvSpPr>
        <p:spPr bwMode="auto">
          <a:xfrm>
            <a:off x="8459788" y="3716338"/>
            <a:ext cx="0" cy="93662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9" name="Rectangle 29"/>
          <p:cNvSpPr>
            <a:spLocks noChangeArrowheads="1"/>
          </p:cNvSpPr>
          <p:nvPr/>
        </p:nvSpPr>
        <p:spPr bwMode="auto">
          <a:xfrm>
            <a:off x="7164388" y="3716338"/>
            <a:ext cx="1223962" cy="865187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altLang="ru-RU"/>
              <a:t>      </a:t>
            </a:r>
            <a:r>
              <a:rPr lang="ru-RU" altLang="ru-RU" b="1">
                <a:solidFill>
                  <a:schemeClr val="bg1"/>
                </a:solidFill>
              </a:rPr>
              <a:t>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539750" y="260350"/>
            <a:ext cx="8135938" cy="5762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b="1">
                <a:solidFill>
                  <a:schemeClr val="bg1"/>
                </a:solidFill>
              </a:rPr>
              <a:t>Общий  закон  сохранения  и превращения  энергии</a:t>
            </a:r>
          </a:p>
        </p:txBody>
      </p:sp>
      <p:sp>
        <p:nvSpPr>
          <p:cNvPr id="15363" name="Line 5"/>
          <p:cNvSpPr>
            <a:spLocks noChangeShapeType="1"/>
          </p:cNvSpPr>
          <p:nvPr/>
        </p:nvSpPr>
        <p:spPr bwMode="auto">
          <a:xfrm>
            <a:off x="4500563" y="836613"/>
            <a:ext cx="0" cy="288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3851275" y="1125538"/>
            <a:ext cx="12969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b="1" dirty="0">
                <a:solidFill>
                  <a:schemeClr val="bg1"/>
                </a:solidFill>
              </a:rPr>
              <a:t>Энергия</a:t>
            </a:r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 flipH="1">
            <a:off x="3419475" y="1412875"/>
            <a:ext cx="431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683419" y="1196975"/>
            <a:ext cx="2808287" cy="6477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</a:rPr>
              <a:t>Внутренняя</a:t>
            </a:r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>
            <a:off x="5148263" y="1412875"/>
            <a:ext cx="6477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5795963" y="1196975"/>
            <a:ext cx="2663825" cy="6477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Единицы</a:t>
            </a:r>
            <a:r>
              <a:rPr lang="ru-RU" altLang="ru-RU" sz="2000" b="1" dirty="0">
                <a:solidFill>
                  <a:srgbClr val="000000"/>
                </a:solidFill>
              </a:rPr>
              <a:t>   </a:t>
            </a:r>
            <a:r>
              <a:rPr lang="ru-RU" altLang="ru-RU" sz="2000" b="1" dirty="0">
                <a:solidFill>
                  <a:schemeClr val="bg1"/>
                </a:solidFill>
              </a:rPr>
              <a:t>Дж</a:t>
            </a:r>
            <a:r>
              <a:rPr lang="ru-RU" altLang="ru-RU" sz="2000" b="1" dirty="0">
                <a:solidFill>
                  <a:srgbClr val="C00000"/>
                </a:solidFill>
              </a:rPr>
              <a:t> </a:t>
            </a:r>
            <a:r>
              <a:rPr lang="ru-RU" altLang="ru-RU" sz="2000" b="1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>
            <a:off x="4427538" y="1773238"/>
            <a:ext cx="0" cy="431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0" name="Rectangle 12"/>
          <p:cNvSpPr>
            <a:spLocks noChangeArrowheads="1"/>
          </p:cNvSpPr>
          <p:nvPr/>
        </p:nvSpPr>
        <p:spPr bwMode="auto">
          <a:xfrm>
            <a:off x="3635375" y="2205038"/>
            <a:ext cx="2305050" cy="6477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</a:rPr>
              <a:t>Механическая</a:t>
            </a:r>
          </a:p>
        </p:txBody>
      </p:sp>
      <p:sp>
        <p:nvSpPr>
          <p:cNvPr id="15371" name="Line 13"/>
          <p:cNvSpPr>
            <a:spLocks noChangeShapeType="1"/>
          </p:cNvSpPr>
          <p:nvPr/>
        </p:nvSpPr>
        <p:spPr bwMode="auto">
          <a:xfrm flipH="1">
            <a:off x="3348038" y="2492375"/>
            <a:ext cx="28733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2" name="Rectangle 14"/>
          <p:cNvSpPr>
            <a:spLocks noChangeArrowheads="1"/>
          </p:cNvSpPr>
          <p:nvPr/>
        </p:nvSpPr>
        <p:spPr bwMode="auto">
          <a:xfrm>
            <a:off x="179388" y="2205038"/>
            <a:ext cx="3168650" cy="7191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</a:rPr>
              <a:t>Потенциальная</a:t>
            </a:r>
          </a:p>
        </p:txBody>
      </p:sp>
      <p:sp>
        <p:nvSpPr>
          <p:cNvPr id="15373" name="Line 15"/>
          <p:cNvSpPr>
            <a:spLocks noChangeShapeType="1"/>
          </p:cNvSpPr>
          <p:nvPr/>
        </p:nvSpPr>
        <p:spPr bwMode="auto">
          <a:xfrm>
            <a:off x="5940425" y="2492375"/>
            <a:ext cx="431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4" name="Rectangle 16"/>
          <p:cNvSpPr>
            <a:spLocks noChangeArrowheads="1"/>
          </p:cNvSpPr>
          <p:nvPr/>
        </p:nvSpPr>
        <p:spPr bwMode="auto">
          <a:xfrm>
            <a:off x="6372225" y="2205038"/>
            <a:ext cx="2592388" cy="7191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</a:rPr>
              <a:t>Кинетическая</a:t>
            </a:r>
          </a:p>
        </p:txBody>
      </p:sp>
      <p:sp>
        <p:nvSpPr>
          <p:cNvPr id="15375" name="Line 17"/>
          <p:cNvSpPr>
            <a:spLocks noChangeShapeType="1"/>
          </p:cNvSpPr>
          <p:nvPr/>
        </p:nvSpPr>
        <p:spPr bwMode="auto">
          <a:xfrm>
            <a:off x="900113" y="2924175"/>
            <a:ext cx="0" cy="5048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76" name="Rectangle 18"/>
          <p:cNvSpPr>
            <a:spLocks noChangeArrowheads="1"/>
          </p:cNvSpPr>
          <p:nvPr/>
        </p:nvSpPr>
        <p:spPr bwMode="auto">
          <a:xfrm>
            <a:off x="179388" y="3429000"/>
            <a:ext cx="1692275" cy="7921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77" name="Text Box 19"/>
          <p:cNvSpPr txBox="1">
            <a:spLocks noChangeArrowheads="1"/>
          </p:cNvSpPr>
          <p:nvPr/>
        </p:nvSpPr>
        <p:spPr bwMode="auto">
          <a:xfrm>
            <a:off x="411163" y="3633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15378" name="Text Box 20"/>
          <p:cNvSpPr txBox="1">
            <a:spLocks noChangeArrowheads="1"/>
          </p:cNvSpPr>
          <p:nvPr/>
        </p:nvSpPr>
        <p:spPr bwMode="auto">
          <a:xfrm>
            <a:off x="179388" y="3500438"/>
            <a:ext cx="1655762" cy="7016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>
                <a:solidFill>
                  <a:schemeClr val="bg1"/>
                </a:solidFill>
              </a:rPr>
              <a:t>Поднятого  тела</a:t>
            </a:r>
          </a:p>
        </p:txBody>
      </p:sp>
      <p:sp>
        <p:nvSpPr>
          <p:cNvPr id="15379" name="Line 21"/>
          <p:cNvSpPr>
            <a:spLocks noChangeShapeType="1"/>
          </p:cNvSpPr>
          <p:nvPr/>
        </p:nvSpPr>
        <p:spPr bwMode="auto">
          <a:xfrm>
            <a:off x="2916238" y="2924175"/>
            <a:ext cx="0" cy="5048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0" name="Rectangle 22"/>
          <p:cNvSpPr>
            <a:spLocks noChangeArrowheads="1"/>
          </p:cNvSpPr>
          <p:nvPr/>
        </p:nvSpPr>
        <p:spPr bwMode="auto">
          <a:xfrm>
            <a:off x="1979613" y="3429000"/>
            <a:ext cx="3600450" cy="84296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Деформированного  тела</a:t>
            </a:r>
          </a:p>
        </p:txBody>
      </p:sp>
      <p:sp>
        <p:nvSpPr>
          <p:cNvPr id="15381" name="Line 23"/>
          <p:cNvSpPr>
            <a:spLocks noChangeShapeType="1"/>
          </p:cNvSpPr>
          <p:nvPr/>
        </p:nvSpPr>
        <p:spPr bwMode="auto">
          <a:xfrm>
            <a:off x="755650" y="4221163"/>
            <a:ext cx="0" cy="431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2" name="Rectangle 24"/>
          <p:cNvSpPr>
            <a:spLocks noChangeArrowheads="1"/>
          </p:cNvSpPr>
          <p:nvPr/>
        </p:nvSpPr>
        <p:spPr bwMode="auto">
          <a:xfrm>
            <a:off x="72231" y="4677168"/>
            <a:ext cx="1655763" cy="7207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Формула</a:t>
            </a:r>
          </a:p>
          <a:p>
            <a:pPr algn="ctr"/>
            <a:r>
              <a:rPr lang="en-US" altLang="ru-RU" sz="2400" b="1">
                <a:solidFill>
                  <a:schemeClr val="bg1"/>
                </a:solidFill>
              </a:rPr>
              <a:t>E</a:t>
            </a:r>
            <a:r>
              <a:rPr lang="en-US" altLang="ru-RU" sz="2400" b="1" baseline="-25000">
                <a:solidFill>
                  <a:schemeClr val="bg1"/>
                </a:solidFill>
              </a:rPr>
              <a:t>p</a:t>
            </a:r>
            <a:r>
              <a:rPr lang="en-US" altLang="ru-RU" sz="2400" b="1">
                <a:solidFill>
                  <a:schemeClr val="bg1"/>
                </a:solidFill>
              </a:rPr>
              <a:t>=mgh</a:t>
            </a:r>
            <a:endParaRPr lang="ru-RU" altLang="ru-RU" sz="2400" b="1">
              <a:solidFill>
                <a:schemeClr val="bg1"/>
              </a:solidFill>
            </a:endParaRPr>
          </a:p>
        </p:txBody>
      </p:sp>
      <p:sp>
        <p:nvSpPr>
          <p:cNvPr id="15383" name="Line 25"/>
          <p:cNvSpPr>
            <a:spLocks noChangeShapeType="1"/>
          </p:cNvSpPr>
          <p:nvPr/>
        </p:nvSpPr>
        <p:spPr bwMode="auto">
          <a:xfrm>
            <a:off x="3851275" y="4292600"/>
            <a:ext cx="0" cy="3603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4" name="Rectangle 26"/>
          <p:cNvSpPr>
            <a:spLocks noChangeArrowheads="1"/>
          </p:cNvSpPr>
          <p:nvPr/>
        </p:nvSpPr>
        <p:spPr bwMode="auto">
          <a:xfrm>
            <a:off x="2555875" y="4652963"/>
            <a:ext cx="2663825" cy="7207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Формула</a:t>
            </a:r>
          </a:p>
          <a:p>
            <a:pPr algn="ctr"/>
            <a:r>
              <a:rPr lang="en-US" altLang="ru-RU" sz="2400" b="1">
                <a:solidFill>
                  <a:schemeClr val="bg1"/>
                </a:solidFill>
              </a:rPr>
              <a:t>E</a:t>
            </a:r>
            <a:r>
              <a:rPr lang="en-US" altLang="ru-RU" sz="2400" b="1" baseline="-25000">
                <a:solidFill>
                  <a:schemeClr val="bg1"/>
                </a:solidFill>
              </a:rPr>
              <a:t>p</a:t>
            </a:r>
            <a:r>
              <a:rPr lang="en-US" altLang="ru-RU" sz="2400" b="1">
                <a:solidFill>
                  <a:schemeClr val="bg1"/>
                </a:solidFill>
              </a:rPr>
              <a:t>=kx</a:t>
            </a:r>
            <a:r>
              <a:rPr lang="en-US" altLang="ru-RU" sz="2400" b="1" baseline="30000">
                <a:solidFill>
                  <a:schemeClr val="bg1"/>
                </a:solidFill>
              </a:rPr>
              <a:t>2</a:t>
            </a:r>
            <a:r>
              <a:rPr lang="en-US" altLang="ru-RU" sz="2400" b="1">
                <a:solidFill>
                  <a:schemeClr val="bg1"/>
                </a:solidFill>
              </a:rPr>
              <a:t>/2</a:t>
            </a:r>
            <a:endParaRPr lang="ru-RU" altLang="ru-RU" sz="2400" b="1">
              <a:solidFill>
                <a:schemeClr val="bg1"/>
              </a:solidFill>
            </a:endParaRPr>
          </a:p>
        </p:txBody>
      </p:sp>
      <p:sp>
        <p:nvSpPr>
          <p:cNvPr id="15385" name="Line 27"/>
          <p:cNvSpPr>
            <a:spLocks noChangeShapeType="1"/>
          </p:cNvSpPr>
          <p:nvPr/>
        </p:nvSpPr>
        <p:spPr bwMode="auto">
          <a:xfrm>
            <a:off x="7740650" y="2924175"/>
            <a:ext cx="0" cy="16573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6" name="Rectangle 28"/>
          <p:cNvSpPr>
            <a:spLocks noChangeArrowheads="1"/>
          </p:cNvSpPr>
          <p:nvPr/>
        </p:nvSpPr>
        <p:spPr bwMode="auto">
          <a:xfrm>
            <a:off x="6732588" y="4581525"/>
            <a:ext cx="2232025" cy="7191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>
                <a:solidFill>
                  <a:srgbClr val="000000"/>
                </a:solidFill>
              </a:rPr>
              <a:t>Формула</a:t>
            </a:r>
            <a:endParaRPr lang="en-US" altLang="ru-RU" dirty="0">
              <a:solidFill>
                <a:srgbClr val="000000"/>
              </a:solidFill>
            </a:endParaRPr>
          </a:p>
          <a:p>
            <a:pPr algn="ctr"/>
            <a:r>
              <a:rPr lang="en-US" altLang="ru-RU" sz="2400" b="1" dirty="0" err="1">
                <a:solidFill>
                  <a:schemeClr val="bg1"/>
                </a:solidFill>
              </a:rPr>
              <a:t>E</a:t>
            </a:r>
            <a:r>
              <a:rPr lang="en-US" altLang="ru-RU" sz="2400" b="1" baseline="-25000" dirty="0" err="1">
                <a:solidFill>
                  <a:schemeClr val="bg1"/>
                </a:solidFill>
              </a:rPr>
              <a:t>k</a:t>
            </a:r>
            <a:r>
              <a:rPr lang="en-US" altLang="ru-RU" sz="2400" b="1" dirty="0">
                <a:solidFill>
                  <a:schemeClr val="bg1"/>
                </a:solidFill>
              </a:rPr>
              <a:t>=mv</a:t>
            </a:r>
            <a:r>
              <a:rPr lang="en-US" altLang="ru-RU" sz="2400" b="1" baseline="30000" dirty="0">
                <a:solidFill>
                  <a:schemeClr val="bg1"/>
                </a:solidFill>
              </a:rPr>
              <a:t>2</a:t>
            </a:r>
            <a:r>
              <a:rPr lang="en-US" altLang="ru-RU" sz="2400" b="1" dirty="0">
                <a:solidFill>
                  <a:schemeClr val="bg1"/>
                </a:solidFill>
              </a:rPr>
              <a:t>/2</a:t>
            </a:r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15387" name="Rectangle 29"/>
          <p:cNvSpPr>
            <a:spLocks noChangeArrowheads="1"/>
          </p:cNvSpPr>
          <p:nvPr/>
        </p:nvSpPr>
        <p:spPr bwMode="auto">
          <a:xfrm>
            <a:off x="250825" y="5727700"/>
            <a:ext cx="8424863" cy="101441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b="1">
                <a:solidFill>
                  <a:schemeClr val="bg1"/>
                </a:solidFill>
              </a:rPr>
              <a:t>Закон  сохранения  энергии</a:t>
            </a:r>
            <a:endParaRPr lang="en-US" altLang="ru-RU" sz="2000" b="1">
              <a:solidFill>
                <a:schemeClr val="bg1"/>
              </a:solidFill>
            </a:endParaRPr>
          </a:p>
          <a:p>
            <a:pPr algn="ctr"/>
            <a:endParaRPr lang="en-US" altLang="ru-RU" sz="2000" b="1">
              <a:solidFill>
                <a:srgbClr val="000000"/>
              </a:solidFill>
            </a:endParaRPr>
          </a:p>
          <a:p>
            <a:pPr algn="ctr"/>
            <a:r>
              <a:rPr lang="en-US" altLang="ru-RU" sz="2400" b="1">
                <a:solidFill>
                  <a:schemeClr val="bg1"/>
                </a:solidFill>
              </a:rPr>
              <a:t>E</a:t>
            </a:r>
            <a:r>
              <a:rPr lang="en-US" altLang="ru-RU" sz="2400" b="1" baseline="-25000">
                <a:solidFill>
                  <a:schemeClr val="bg1"/>
                </a:solidFill>
              </a:rPr>
              <a:t>k1</a:t>
            </a:r>
            <a:r>
              <a:rPr lang="en-US" altLang="ru-RU" sz="2400" b="1">
                <a:solidFill>
                  <a:schemeClr val="bg1"/>
                </a:solidFill>
              </a:rPr>
              <a:t>+E</a:t>
            </a:r>
            <a:r>
              <a:rPr lang="en-US" altLang="ru-RU" sz="2400" b="1" baseline="-25000">
                <a:solidFill>
                  <a:schemeClr val="bg1"/>
                </a:solidFill>
              </a:rPr>
              <a:t>p1</a:t>
            </a:r>
            <a:r>
              <a:rPr lang="en-US" altLang="ru-RU" sz="2400" b="1">
                <a:solidFill>
                  <a:schemeClr val="bg1"/>
                </a:solidFill>
              </a:rPr>
              <a:t>=E</a:t>
            </a:r>
            <a:r>
              <a:rPr lang="en-US" altLang="ru-RU" sz="2400" b="1" baseline="-25000">
                <a:solidFill>
                  <a:schemeClr val="bg1"/>
                </a:solidFill>
              </a:rPr>
              <a:t>k2</a:t>
            </a:r>
            <a:r>
              <a:rPr lang="en-US" altLang="ru-RU" sz="2400" b="1">
                <a:solidFill>
                  <a:schemeClr val="bg1"/>
                </a:solidFill>
              </a:rPr>
              <a:t>+E</a:t>
            </a:r>
            <a:r>
              <a:rPr lang="en-US" altLang="ru-RU" sz="2400" b="1" baseline="-25000">
                <a:solidFill>
                  <a:schemeClr val="bg1"/>
                </a:solidFill>
              </a:rPr>
              <a:t>p2</a:t>
            </a:r>
            <a:endParaRPr lang="ru-RU" altLang="ru-RU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40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Решение задач.</a:t>
            </a:r>
            <a:br>
              <a:rPr lang="ru-RU" dirty="0" smtClean="0"/>
            </a:br>
            <a:r>
              <a:rPr lang="ru-RU" dirty="0" smtClean="0"/>
              <a:t>Задача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420888"/>
            <a:ext cx="8713787" cy="5688012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/>
              <a:t>1. Арт. установка на горизонтальной поверхности выстреливает под углом 60</a:t>
            </a:r>
            <a:r>
              <a:rPr lang="ru-RU" sz="2400" b="1" baseline="30000" dirty="0" smtClean="0"/>
              <a:t>0</a:t>
            </a:r>
            <a:r>
              <a:rPr lang="ru-RU" sz="2400" b="1" dirty="0" smtClean="0"/>
              <a:t> к горизонту. Масса снаряда 100кг,  его скорость при вылете из дула 300м/с. С какой скоростью  начнет откатываться установка, если она не закреплена, а ее масса  10</a:t>
            </a:r>
            <a:r>
              <a:rPr lang="ru-RU" sz="2400" b="1" baseline="30000" dirty="0" smtClean="0"/>
              <a:t>4</a:t>
            </a:r>
            <a:r>
              <a:rPr lang="ru-RU" sz="2400" b="1" dirty="0" smtClean="0"/>
              <a:t>кг? </a:t>
            </a:r>
          </a:p>
          <a:p>
            <a:pPr>
              <a:defRPr/>
            </a:pPr>
            <a:endParaRPr lang="ru-RU" sz="1800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 marL="109537" indent="0">
              <a:buFont typeface="Wingdings 3" pitchFamily="18" charset="2"/>
              <a:buNone/>
              <a:defRPr/>
            </a:pPr>
            <a:endParaRPr lang="ru-RU" dirty="0"/>
          </a:p>
          <a:p>
            <a:pPr marL="109537" indent="0">
              <a:buFont typeface="Wingdings 3" pitchFamily="18" charset="2"/>
              <a:buNone/>
              <a:defRPr/>
            </a:pPr>
            <a:endParaRPr lang="ru-RU" dirty="0" smtClean="0"/>
          </a:p>
          <a:p>
            <a:pPr marL="109537" indent="0">
              <a:buFont typeface="Wingdings 3" pitchFamily="18" charset="2"/>
              <a:buNone/>
              <a:defRPr/>
            </a:pP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509120"/>
            <a:ext cx="24574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2291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6760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ru-RU" dirty="0"/>
              <a:t>Дано: </a:t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1340768"/>
            <a:ext cx="8301608" cy="4176464"/>
          </a:xfrm>
        </p:spPr>
        <p:txBody>
          <a:bodyPr>
            <a:noAutofit/>
          </a:bodyPr>
          <a:lstStyle/>
          <a:p>
            <a:r>
              <a:rPr lang="ru-RU" sz="3600" dirty="0" smtClean="0"/>
              <a:t>Угол а=</a:t>
            </a:r>
            <a:r>
              <a:rPr lang="en-US" sz="3600" dirty="0" smtClean="0"/>
              <a:t>6</a:t>
            </a:r>
            <a:r>
              <a:rPr lang="ru-RU" sz="3600" dirty="0" smtClean="0"/>
              <a:t>0 </a:t>
            </a:r>
            <a:r>
              <a:rPr lang="ru-RU" sz="3600" dirty="0"/>
              <a:t>градусов </a:t>
            </a:r>
          </a:p>
          <a:p>
            <a:r>
              <a:rPr lang="en-US" sz="3600" dirty="0"/>
              <a:t>m₁ </a:t>
            </a:r>
            <a:r>
              <a:rPr lang="ru-RU" sz="3600" dirty="0" smtClean="0"/>
              <a:t>=</a:t>
            </a:r>
            <a:r>
              <a:rPr lang="ru-RU" sz="3600" dirty="0"/>
              <a:t> 10</a:t>
            </a:r>
            <a:r>
              <a:rPr lang="ru-RU" sz="3600" baseline="30000" dirty="0"/>
              <a:t>4</a:t>
            </a:r>
            <a:r>
              <a:rPr lang="ru-RU" sz="3600" dirty="0"/>
              <a:t>кг </a:t>
            </a:r>
            <a:r>
              <a:rPr lang="ru-RU" sz="3600" dirty="0" smtClean="0"/>
              <a:t> </a:t>
            </a:r>
            <a:endParaRPr lang="ru-RU" sz="3600" dirty="0"/>
          </a:p>
          <a:p>
            <a:r>
              <a:rPr lang="ru-RU" sz="3600" dirty="0" smtClean="0">
                <a:latin typeface="ProximaNova"/>
              </a:rPr>
              <a:t>V</a:t>
            </a:r>
            <a:r>
              <a:rPr lang="ru-RU" sz="3600" dirty="0">
                <a:latin typeface="ProximaNova"/>
              </a:rPr>
              <a:t>₂ </a:t>
            </a:r>
            <a:r>
              <a:rPr lang="ru-RU" sz="3600" dirty="0" smtClean="0"/>
              <a:t>=</a:t>
            </a:r>
            <a:r>
              <a:rPr lang="en-US" sz="3600" dirty="0" smtClean="0"/>
              <a:t>3</a:t>
            </a:r>
            <a:r>
              <a:rPr lang="ru-RU" sz="3600" dirty="0" smtClean="0"/>
              <a:t>00м/c </a:t>
            </a:r>
            <a:endParaRPr lang="ru-RU" sz="3600" dirty="0"/>
          </a:p>
          <a:p>
            <a:r>
              <a:rPr lang="ru-RU" sz="3600" dirty="0">
                <a:solidFill>
                  <a:prstClr val="black"/>
                </a:solidFill>
                <a:latin typeface="ProximaNova"/>
              </a:rPr>
              <a:t>m₂ </a:t>
            </a:r>
            <a:r>
              <a:rPr lang="ru-RU" sz="3600" dirty="0" smtClean="0"/>
              <a:t>=</a:t>
            </a:r>
            <a:r>
              <a:rPr lang="en-US" sz="3600" dirty="0" smtClean="0"/>
              <a:t>1</a:t>
            </a:r>
            <a:r>
              <a:rPr lang="ru-RU" sz="3600" dirty="0" smtClean="0"/>
              <a:t>00кг </a:t>
            </a:r>
          </a:p>
          <a:p>
            <a:endParaRPr lang="ru-RU" sz="3600" dirty="0"/>
          </a:p>
          <a:p>
            <a:pPr marL="109537" indent="0">
              <a:buNone/>
            </a:pPr>
            <a:r>
              <a:rPr lang="ru-RU" sz="3600" dirty="0" smtClean="0">
                <a:solidFill>
                  <a:srgbClr val="FF3300"/>
                </a:solidFill>
              </a:rPr>
              <a:t>Найти</a:t>
            </a:r>
            <a:endParaRPr lang="ru-RU" sz="3600" dirty="0">
              <a:solidFill>
                <a:srgbClr val="FF3300"/>
              </a:solidFill>
            </a:endParaRPr>
          </a:p>
          <a:p>
            <a:r>
              <a:rPr lang="ru-RU" sz="3600" dirty="0" smtClean="0"/>
              <a:t>V</a:t>
            </a:r>
            <a:r>
              <a:rPr lang="ru-RU" sz="3600" dirty="0" smtClean="0">
                <a:solidFill>
                  <a:prstClr val="black"/>
                </a:solidFill>
                <a:latin typeface="ProximaNova"/>
              </a:rPr>
              <a:t>₁ </a:t>
            </a:r>
            <a:r>
              <a:rPr lang="ru-RU" sz="3600" dirty="0" smtClean="0"/>
              <a:t>=?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06368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1143000"/>
          </a:xfrm>
        </p:spPr>
        <p:txBody>
          <a:bodyPr/>
          <a:lstStyle/>
          <a:p>
            <a:pPr algn="l"/>
            <a:r>
              <a:rPr lang="ru-RU" dirty="0"/>
              <a:t>Р</a:t>
            </a:r>
            <a:r>
              <a:rPr lang="ru-RU" dirty="0" smtClean="0"/>
              <a:t>ешение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1481138"/>
            <a:ext cx="9684568" cy="504420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 smtClean="0">
                <a:solidFill>
                  <a:srgbClr val="7030A0"/>
                </a:solidFill>
                <a:latin typeface="ProximaNova"/>
              </a:rPr>
              <a:t>Импульс </a:t>
            </a:r>
            <a:r>
              <a:rPr lang="ru-RU" sz="3200" dirty="0">
                <a:solidFill>
                  <a:srgbClr val="7030A0"/>
                </a:solidFill>
                <a:latin typeface="ProximaNova"/>
              </a:rPr>
              <a:t>снаряда </a:t>
            </a:r>
            <a:r>
              <a:rPr lang="ru-RU" sz="3200" dirty="0" smtClean="0">
                <a:solidFill>
                  <a:srgbClr val="7030A0"/>
                </a:solidFill>
                <a:latin typeface="ProximaNova"/>
              </a:rPr>
              <a:t>равен</a:t>
            </a:r>
          </a:p>
          <a:p>
            <a:pPr marL="45720" indent="0">
              <a:buNone/>
            </a:pPr>
            <a:r>
              <a:rPr lang="ru-RU" sz="3200" dirty="0" smtClean="0">
                <a:latin typeface="ProximaNova"/>
              </a:rPr>
              <a:t> </a:t>
            </a:r>
            <a:r>
              <a:rPr lang="ru-RU" sz="3200" b="1" dirty="0">
                <a:latin typeface="ProximaNova"/>
              </a:rPr>
              <a:t>P = m₂ </a:t>
            </a:r>
            <a:r>
              <a:rPr lang="ru-RU" sz="3200" b="1" dirty="0" smtClean="0">
                <a:latin typeface="ProximaNova"/>
              </a:rPr>
              <a:t>V</a:t>
            </a:r>
            <a:r>
              <a:rPr lang="ru-RU" sz="3200" b="1" dirty="0">
                <a:latin typeface="ProximaNova"/>
              </a:rPr>
              <a:t>₂</a:t>
            </a:r>
            <a:r>
              <a:rPr lang="ru-RU" sz="3200" b="1" dirty="0" smtClean="0">
                <a:latin typeface="ProximaNova"/>
              </a:rPr>
              <a:t> </a:t>
            </a:r>
            <a:r>
              <a:rPr lang="ru-RU" sz="3200" b="1" dirty="0">
                <a:latin typeface="ProximaNova"/>
              </a:rPr>
              <a:t>= 100*300 = 30000 кг*м/с</a:t>
            </a:r>
            <a:r>
              <a:rPr lang="ru-RU" sz="3200" b="1" dirty="0" smtClean="0">
                <a:latin typeface="ProximaNova"/>
              </a:rPr>
              <a:t>.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>
                <a:solidFill>
                  <a:srgbClr val="7030A0"/>
                </a:solidFill>
                <a:latin typeface="ProximaNova"/>
              </a:rPr>
              <a:t>Горизонтальная </a:t>
            </a:r>
            <a:r>
              <a:rPr lang="ru-RU" sz="3200" dirty="0">
                <a:solidFill>
                  <a:srgbClr val="7030A0"/>
                </a:solidFill>
                <a:latin typeface="ProximaNova"/>
              </a:rPr>
              <a:t>составляющая равна </a:t>
            </a:r>
            <a:endParaRPr lang="ru-RU" sz="3200" dirty="0" smtClean="0">
              <a:solidFill>
                <a:srgbClr val="7030A0"/>
              </a:solidFill>
              <a:latin typeface="ProximaNova"/>
            </a:endParaRPr>
          </a:p>
          <a:p>
            <a:pPr marL="45720" indent="0">
              <a:buNone/>
            </a:pPr>
            <a:r>
              <a:rPr lang="ru-RU" sz="3200" b="1" dirty="0" err="1" smtClean="0">
                <a:latin typeface="ProximaNova"/>
              </a:rPr>
              <a:t>Рг</a:t>
            </a:r>
            <a:r>
              <a:rPr lang="ru-RU" sz="3200" b="1" dirty="0" smtClean="0">
                <a:latin typeface="ProximaNova"/>
              </a:rPr>
              <a:t> </a:t>
            </a:r>
            <a:r>
              <a:rPr lang="ru-RU" sz="3200" b="1" dirty="0">
                <a:latin typeface="ProximaNova"/>
              </a:rPr>
              <a:t>= Р*</a:t>
            </a:r>
            <a:r>
              <a:rPr lang="ru-RU" sz="3200" b="1" dirty="0" err="1">
                <a:latin typeface="ProximaNova"/>
              </a:rPr>
              <a:t>cos</a:t>
            </a:r>
            <a:r>
              <a:rPr lang="ru-RU" sz="3200" b="1" dirty="0">
                <a:latin typeface="ProximaNova"/>
              </a:rPr>
              <a:t> α = 30000*</a:t>
            </a:r>
            <a:r>
              <a:rPr lang="ru-RU" sz="3200" b="1" dirty="0" err="1">
                <a:latin typeface="ProximaNova"/>
              </a:rPr>
              <a:t>cos</a:t>
            </a:r>
            <a:r>
              <a:rPr lang="ru-RU" sz="3200" b="1" dirty="0">
                <a:latin typeface="ProximaNova"/>
              </a:rPr>
              <a:t> 60 = 30000*0.5 = </a:t>
            </a:r>
            <a:endParaRPr lang="ru-RU" sz="3200" b="1" dirty="0" smtClean="0">
              <a:latin typeface="ProximaNova"/>
            </a:endParaRPr>
          </a:p>
          <a:p>
            <a:pPr marL="45720" indent="0">
              <a:buNone/>
            </a:pPr>
            <a:r>
              <a:rPr lang="ru-RU" sz="3200" b="1" dirty="0" smtClean="0">
                <a:latin typeface="ProximaNova"/>
              </a:rPr>
              <a:t>15000 кг*м/с </a:t>
            </a:r>
            <a:r>
              <a:rPr lang="ru-RU" sz="3200" dirty="0">
                <a:latin typeface="ProximaNova"/>
              </a:rPr>
              <a:t> -  </a:t>
            </a:r>
            <a:r>
              <a:rPr lang="ru-RU" sz="3200" dirty="0">
                <a:solidFill>
                  <a:srgbClr val="7030A0"/>
                </a:solidFill>
                <a:latin typeface="ProximaNova"/>
              </a:rPr>
              <a:t>она действует на пушку.</a:t>
            </a:r>
            <a:r>
              <a:rPr lang="ru-RU" sz="3200" dirty="0">
                <a:solidFill>
                  <a:srgbClr val="7030A0"/>
                </a:solidFill>
              </a:rPr>
              <a:t/>
            </a:r>
            <a:br>
              <a:rPr lang="ru-RU" sz="3200" dirty="0">
                <a:solidFill>
                  <a:srgbClr val="7030A0"/>
                </a:solidFill>
              </a:rPr>
            </a:br>
            <a:r>
              <a:rPr lang="ru-RU" sz="3200" dirty="0">
                <a:solidFill>
                  <a:srgbClr val="7030A0"/>
                </a:solidFill>
                <a:latin typeface="ProximaNova"/>
              </a:rPr>
              <a:t>Тогда скорость </a:t>
            </a:r>
            <a:r>
              <a:rPr lang="ru-RU" sz="3200" dirty="0" err="1">
                <a:solidFill>
                  <a:srgbClr val="7030A0"/>
                </a:solidFill>
                <a:latin typeface="ProximaNova"/>
              </a:rPr>
              <a:t>откатывания</a:t>
            </a:r>
            <a:r>
              <a:rPr lang="ru-RU" sz="3200" dirty="0">
                <a:solidFill>
                  <a:srgbClr val="7030A0"/>
                </a:solidFill>
                <a:latin typeface="ProximaNova"/>
              </a:rPr>
              <a:t> пушки равна </a:t>
            </a:r>
            <a:endParaRPr lang="ru-RU" sz="3200" dirty="0" smtClean="0">
              <a:solidFill>
                <a:srgbClr val="7030A0"/>
              </a:solidFill>
              <a:latin typeface="ProximaNova"/>
            </a:endParaRPr>
          </a:p>
          <a:p>
            <a:r>
              <a:rPr lang="ru-RU" sz="3200" b="1" dirty="0" smtClean="0">
                <a:latin typeface="ProximaNova"/>
              </a:rPr>
              <a:t>V</a:t>
            </a:r>
            <a:r>
              <a:rPr lang="ru-RU" sz="3200" b="1" dirty="0">
                <a:latin typeface="ProximaNova"/>
              </a:rPr>
              <a:t>₁ </a:t>
            </a:r>
            <a:r>
              <a:rPr lang="ru-RU" sz="3200" b="1" dirty="0" smtClean="0">
                <a:latin typeface="ProximaNova"/>
              </a:rPr>
              <a:t>= </a:t>
            </a:r>
            <a:r>
              <a:rPr lang="ru-RU" sz="3200" b="1" dirty="0" err="1">
                <a:latin typeface="ProximaNova"/>
              </a:rPr>
              <a:t>Pг</a:t>
            </a:r>
            <a:r>
              <a:rPr lang="ru-RU" sz="3200" b="1" dirty="0">
                <a:latin typeface="ProximaNova"/>
              </a:rPr>
              <a:t> / </a:t>
            </a:r>
            <a:r>
              <a:rPr lang="ru-RU" sz="3200" b="1" dirty="0" smtClean="0">
                <a:latin typeface="ProximaNova"/>
              </a:rPr>
              <a:t>m</a:t>
            </a:r>
            <a:r>
              <a:rPr lang="ru-RU" sz="3200" b="1" dirty="0">
                <a:latin typeface="ProximaNova"/>
              </a:rPr>
              <a:t>₁</a:t>
            </a:r>
            <a:r>
              <a:rPr lang="ru-RU" sz="3200" b="1" dirty="0" smtClean="0">
                <a:latin typeface="ProximaNova"/>
              </a:rPr>
              <a:t> = </a:t>
            </a:r>
            <a:r>
              <a:rPr lang="ru-RU" sz="3200" b="1" dirty="0">
                <a:latin typeface="ProximaNova"/>
              </a:rPr>
              <a:t>15000 / 10000 = 1.5 м/с..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644201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633</TotalTime>
  <Words>475</Words>
  <Application>Microsoft Office PowerPoint</Application>
  <PresentationFormat>Экран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Обобщение темы   «Законы сохранения   в  механике».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 задач. Задача 1</vt:lpstr>
      <vt:lpstr>Презентация PowerPoint</vt:lpstr>
      <vt:lpstr>Дано:  </vt:lpstr>
      <vt:lpstr>Решение</vt:lpstr>
      <vt:lpstr>Задача 2</vt:lpstr>
      <vt:lpstr>Решение</vt:lpstr>
      <vt:lpstr>Задача 3</vt:lpstr>
      <vt:lpstr>Решение</vt:lpstr>
      <vt:lpstr>Задача 4</vt:lpstr>
      <vt:lpstr>Решение</vt:lpstr>
      <vt:lpstr>Задача 5</vt:lpstr>
      <vt:lpstr>Решение</vt:lpstr>
      <vt:lpstr>Презентация PowerPoint</vt:lpstr>
      <vt:lpstr>Решение</vt:lpstr>
      <vt:lpstr>Задание на дом:</vt:lpstr>
    </vt:vector>
  </TitlesOfParts>
  <Company>квартира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Обобщающее повторение  темы  «Законы  сохранения  в  механике».</dc:title>
  <dc:creator>Куклина Наталья Михайловна</dc:creator>
  <cp:lastModifiedBy>oxa777</cp:lastModifiedBy>
  <cp:revision>53</cp:revision>
  <dcterms:created xsi:type="dcterms:W3CDTF">2009-12-24T05:35:51Z</dcterms:created>
  <dcterms:modified xsi:type="dcterms:W3CDTF">2016-12-04T20:19:04Z</dcterms:modified>
</cp:coreProperties>
</file>