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5" r:id="rId4"/>
    <p:sldId id="289" r:id="rId5"/>
    <p:sldId id="288" r:id="rId6"/>
    <p:sldId id="293" r:id="rId7"/>
    <p:sldId id="294" r:id="rId8"/>
    <p:sldId id="299" r:id="rId9"/>
    <p:sldId id="298" r:id="rId10"/>
    <p:sldId id="297" r:id="rId11"/>
    <p:sldId id="295" r:id="rId12"/>
    <p:sldId id="290" r:id="rId13"/>
    <p:sldId id="268" r:id="rId14"/>
    <p:sldId id="279" r:id="rId15"/>
    <p:sldId id="271" r:id="rId16"/>
    <p:sldId id="306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61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75B0-E372-478F-B9FF-5DD59BC9673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090E-7CBF-4C5A-B1A1-140CF5C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04664"/>
            <a:ext cx="6241965" cy="15081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solidFill>
                  <a:srgbClr val="0070C0"/>
                </a:solidFill>
              </a:rPr>
              <a:t>«Раз </a:t>
            </a:r>
            <a:r>
              <a:rPr lang="ru-RU" sz="2000" dirty="0" smtClean="0">
                <a:solidFill>
                  <a:srgbClr val="0070C0"/>
                </a:solidFill>
              </a:rPr>
              <a:t>– два – три – четыре – </a:t>
            </a:r>
            <a:r>
              <a:rPr lang="ru-RU" sz="2000" smtClean="0">
                <a:solidFill>
                  <a:srgbClr val="0070C0"/>
                </a:solidFill>
              </a:rPr>
              <a:t>пять – математика опять»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Электронное дидактическое пособие для детей средней группы (4 года)</a:t>
            </a:r>
          </a:p>
          <a:p>
            <a:pPr algn="ctr"/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img1.liveinternet.ru/images/attach/c/8/99/383/99383569_5111852_152__oblo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6773879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87154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Игровое упражнение «Не ошибись»</a:t>
            </a:r>
          </a:p>
          <a:p>
            <a:r>
              <a:rPr lang="ru-RU" sz="2400" dirty="0" smtClean="0"/>
              <a:t>Цель: Закрепить названия геометрических фигур.</a:t>
            </a:r>
          </a:p>
          <a:p>
            <a:r>
              <a:rPr lang="ru-RU" sz="2400" dirty="0" smtClean="0"/>
              <a:t>На картинке в разном порядке вначале исчезают, а затем возникают геометрические фигуры (воздушные змеи). Это шалит озорной ветерок.  При возникновении воздушного змея дети выполняют соответствующие движения: круг - прыгают, </a:t>
            </a:r>
          </a:p>
          <a:p>
            <a:r>
              <a:rPr lang="ru-RU" sz="2400" dirty="0" smtClean="0"/>
              <a:t>Квадрат - приседают и т.д. 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http://1366x768.net/large/201111/1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" y="0"/>
            <a:ext cx="9148490" cy="6858000"/>
          </a:xfrm>
          <a:prstGeom prst="rect">
            <a:avLst/>
          </a:prstGeom>
          <a:noFill/>
        </p:spPr>
      </p:pic>
      <p:pic>
        <p:nvPicPr>
          <p:cNvPr id="29730" name="Picture 34" descr="http://galerey-room.ru/images/0_51475_3f0c725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14686"/>
            <a:ext cx="2162264" cy="3148612"/>
          </a:xfrm>
          <a:prstGeom prst="rect">
            <a:avLst/>
          </a:prstGeom>
          <a:noFill/>
        </p:spPr>
      </p:pic>
      <p:pic>
        <p:nvPicPr>
          <p:cNvPr id="29704" name="Picture 8" descr="http://krasivie-kartinki.ru/images/multik_33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0036"/>
            <a:ext cx="3473646" cy="2597964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 rot="18294908">
            <a:off x="3252630" y="1252375"/>
            <a:ext cx="1285884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9440765">
            <a:off x="1446143" y="637746"/>
            <a:ext cx="1305078" cy="1093742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 rot="961770">
            <a:off x="7233344" y="732494"/>
            <a:ext cx="1357322" cy="1357322"/>
          </a:xfrm>
          <a:prstGeom prst="smileyFac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сортировка 25"/>
          <p:cNvSpPr/>
          <p:nvPr/>
        </p:nvSpPr>
        <p:spPr>
          <a:xfrm rot="711899">
            <a:off x="5409128" y="660272"/>
            <a:ext cx="1071570" cy="2000264"/>
          </a:xfrm>
          <a:prstGeom prst="flowChartSo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4687527">
            <a:off x="172307" y="1833758"/>
            <a:ext cx="1446320" cy="9420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1033153" y="3004457"/>
            <a:ext cx="290945" cy="1848592"/>
          </a:xfrm>
          <a:custGeom>
            <a:avLst/>
            <a:gdLst>
              <a:gd name="connsiteX0" fmla="*/ 0 w 290945"/>
              <a:gd name="connsiteY0" fmla="*/ 0 h 1848592"/>
              <a:gd name="connsiteX1" fmla="*/ 166255 w 290945"/>
              <a:gd name="connsiteY1" fmla="*/ 391886 h 1848592"/>
              <a:gd name="connsiteX2" fmla="*/ 95003 w 290945"/>
              <a:gd name="connsiteY2" fmla="*/ 748146 h 1848592"/>
              <a:gd name="connsiteX3" fmla="*/ 285008 w 290945"/>
              <a:gd name="connsiteY3" fmla="*/ 1009403 h 1848592"/>
              <a:gd name="connsiteX4" fmla="*/ 95003 w 290945"/>
              <a:gd name="connsiteY4" fmla="*/ 1401288 h 1848592"/>
              <a:gd name="connsiteX5" fmla="*/ 261257 w 290945"/>
              <a:gd name="connsiteY5" fmla="*/ 1781299 h 1848592"/>
              <a:gd name="connsiteX6" fmla="*/ 273133 w 290945"/>
              <a:gd name="connsiteY6" fmla="*/ 1805049 h 184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45" h="1848592">
                <a:moveTo>
                  <a:pt x="0" y="0"/>
                </a:moveTo>
                <a:cubicBezTo>
                  <a:pt x="75210" y="133597"/>
                  <a:pt x="150421" y="267195"/>
                  <a:pt x="166255" y="391886"/>
                </a:cubicBezTo>
                <a:cubicBezTo>
                  <a:pt x="182089" y="516577"/>
                  <a:pt x="75211" y="645227"/>
                  <a:pt x="95003" y="748146"/>
                </a:cubicBezTo>
                <a:cubicBezTo>
                  <a:pt x="114795" y="851065"/>
                  <a:pt x="285008" y="900546"/>
                  <a:pt x="285008" y="1009403"/>
                </a:cubicBezTo>
                <a:cubicBezTo>
                  <a:pt x="285008" y="1118260"/>
                  <a:pt x="98961" y="1272639"/>
                  <a:pt x="95003" y="1401288"/>
                </a:cubicBezTo>
                <a:cubicBezTo>
                  <a:pt x="91045" y="1529937"/>
                  <a:pt x="231569" y="1714006"/>
                  <a:pt x="261257" y="1781299"/>
                </a:cubicBezTo>
                <a:cubicBezTo>
                  <a:pt x="290945" y="1848592"/>
                  <a:pt x="282039" y="1826820"/>
                  <a:pt x="273133" y="180504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6" name="Picture 10" descr="http://img0.liveinternet.ru/images/attach/c/2/71/973/71973736_multik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786190"/>
            <a:ext cx="1785950" cy="2678925"/>
          </a:xfrm>
          <a:prstGeom prst="rect">
            <a:avLst/>
          </a:prstGeom>
          <a:noFill/>
        </p:spPr>
      </p:pic>
      <p:sp>
        <p:nvSpPr>
          <p:cNvPr id="48" name="Полилиния 47"/>
          <p:cNvSpPr/>
          <p:nvPr/>
        </p:nvSpPr>
        <p:spPr>
          <a:xfrm>
            <a:off x="5132119" y="2707574"/>
            <a:ext cx="971798" cy="2683823"/>
          </a:xfrm>
          <a:custGeom>
            <a:avLst/>
            <a:gdLst>
              <a:gd name="connsiteX0" fmla="*/ 615538 w 971798"/>
              <a:gd name="connsiteY0" fmla="*/ 0 h 2683823"/>
              <a:gd name="connsiteX1" fmla="*/ 69273 w 971798"/>
              <a:gd name="connsiteY1" fmla="*/ 391886 h 2683823"/>
              <a:gd name="connsiteX2" fmla="*/ 199902 w 971798"/>
              <a:gd name="connsiteY2" fmla="*/ 819397 h 2683823"/>
              <a:gd name="connsiteX3" fmla="*/ 663039 w 971798"/>
              <a:gd name="connsiteY3" fmla="*/ 1187532 h 2683823"/>
              <a:gd name="connsiteX4" fmla="*/ 544286 w 971798"/>
              <a:gd name="connsiteY4" fmla="*/ 1876301 h 2683823"/>
              <a:gd name="connsiteX5" fmla="*/ 342406 w 971798"/>
              <a:gd name="connsiteY5" fmla="*/ 2232561 h 2683823"/>
              <a:gd name="connsiteX6" fmla="*/ 556162 w 971798"/>
              <a:gd name="connsiteY6" fmla="*/ 2600696 h 2683823"/>
              <a:gd name="connsiteX7" fmla="*/ 971798 w 971798"/>
              <a:gd name="connsiteY7" fmla="*/ 2683823 h 2683823"/>
              <a:gd name="connsiteX8" fmla="*/ 971798 w 971798"/>
              <a:gd name="connsiteY8" fmla="*/ 2683823 h 2683823"/>
              <a:gd name="connsiteX9" fmla="*/ 853045 w 971798"/>
              <a:gd name="connsiteY9" fmla="*/ 2683823 h 26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1798" h="2683823">
                <a:moveTo>
                  <a:pt x="615538" y="0"/>
                </a:moveTo>
                <a:cubicBezTo>
                  <a:pt x="377042" y="127660"/>
                  <a:pt x="138546" y="255320"/>
                  <a:pt x="69273" y="391886"/>
                </a:cubicBezTo>
                <a:cubicBezTo>
                  <a:pt x="0" y="528452"/>
                  <a:pt x="100941" y="686789"/>
                  <a:pt x="199902" y="819397"/>
                </a:cubicBezTo>
                <a:cubicBezTo>
                  <a:pt x="298863" y="952005"/>
                  <a:pt x="605642" y="1011381"/>
                  <a:pt x="663039" y="1187532"/>
                </a:cubicBezTo>
                <a:cubicBezTo>
                  <a:pt x="720436" y="1363683"/>
                  <a:pt x="597725" y="1702130"/>
                  <a:pt x="544286" y="1876301"/>
                </a:cubicBezTo>
                <a:cubicBezTo>
                  <a:pt x="490847" y="2050473"/>
                  <a:pt x="340427" y="2111829"/>
                  <a:pt x="342406" y="2232561"/>
                </a:cubicBezTo>
                <a:cubicBezTo>
                  <a:pt x="344385" y="2353293"/>
                  <a:pt x="451264" y="2525486"/>
                  <a:pt x="556162" y="2600696"/>
                </a:cubicBezTo>
                <a:cubicBezTo>
                  <a:pt x="661060" y="2675906"/>
                  <a:pt x="971798" y="2683823"/>
                  <a:pt x="971798" y="2683823"/>
                </a:cubicBezTo>
                <a:lnTo>
                  <a:pt x="971798" y="2683823"/>
                </a:lnTo>
                <a:lnTo>
                  <a:pt x="853045" y="2683823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2363190" y="1733797"/>
            <a:ext cx="1296390" cy="3111335"/>
          </a:xfrm>
          <a:custGeom>
            <a:avLst/>
            <a:gdLst>
              <a:gd name="connsiteX0" fmla="*/ 0 w 1296390"/>
              <a:gd name="connsiteY0" fmla="*/ 0 h 3111335"/>
              <a:gd name="connsiteX1" fmla="*/ 463137 w 1296390"/>
              <a:gd name="connsiteY1" fmla="*/ 665019 h 3111335"/>
              <a:gd name="connsiteX2" fmla="*/ 973776 w 1296390"/>
              <a:gd name="connsiteY2" fmla="*/ 1021278 h 3111335"/>
              <a:gd name="connsiteX3" fmla="*/ 1033153 w 1296390"/>
              <a:gd name="connsiteY3" fmla="*/ 1816925 h 3111335"/>
              <a:gd name="connsiteX4" fmla="*/ 1246909 w 1296390"/>
              <a:gd name="connsiteY4" fmla="*/ 2422567 h 3111335"/>
              <a:gd name="connsiteX5" fmla="*/ 736270 w 1296390"/>
              <a:gd name="connsiteY5" fmla="*/ 2968832 h 3111335"/>
              <a:gd name="connsiteX6" fmla="*/ 641267 w 1296390"/>
              <a:gd name="connsiteY6" fmla="*/ 3063834 h 3111335"/>
              <a:gd name="connsiteX7" fmla="*/ 570015 w 1296390"/>
              <a:gd name="connsiteY7" fmla="*/ 3111335 h 31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390" h="3111335">
                <a:moveTo>
                  <a:pt x="0" y="0"/>
                </a:moveTo>
                <a:cubicBezTo>
                  <a:pt x="150420" y="247403"/>
                  <a:pt x="300841" y="494806"/>
                  <a:pt x="463137" y="665019"/>
                </a:cubicBezTo>
                <a:cubicBezTo>
                  <a:pt x="625433" y="835232"/>
                  <a:pt x="878773" y="829294"/>
                  <a:pt x="973776" y="1021278"/>
                </a:cubicBezTo>
                <a:cubicBezTo>
                  <a:pt x="1068779" y="1213262"/>
                  <a:pt x="987631" y="1583377"/>
                  <a:pt x="1033153" y="1816925"/>
                </a:cubicBezTo>
                <a:cubicBezTo>
                  <a:pt x="1078675" y="2050473"/>
                  <a:pt x="1296390" y="2230583"/>
                  <a:pt x="1246909" y="2422567"/>
                </a:cubicBezTo>
                <a:cubicBezTo>
                  <a:pt x="1197429" y="2614552"/>
                  <a:pt x="837210" y="2861954"/>
                  <a:pt x="736270" y="2968832"/>
                </a:cubicBezTo>
                <a:cubicBezTo>
                  <a:pt x="635330" y="3075710"/>
                  <a:pt x="668976" y="3040084"/>
                  <a:pt x="641267" y="3063834"/>
                </a:cubicBezTo>
                <a:cubicBezTo>
                  <a:pt x="613558" y="3087584"/>
                  <a:pt x="591786" y="3099459"/>
                  <a:pt x="570015" y="31113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6917376" y="2042556"/>
            <a:ext cx="706582" cy="3364675"/>
          </a:xfrm>
          <a:custGeom>
            <a:avLst/>
            <a:gdLst>
              <a:gd name="connsiteX0" fmla="*/ 706582 w 706582"/>
              <a:gd name="connsiteY0" fmla="*/ 0 h 3364675"/>
              <a:gd name="connsiteX1" fmla="*/ 77190 w 706582"/>
              <a:gd name="connsiteY1" fmla="*/ 617517 h 3364675"/>
              <a:gd name="connsiteX2" fmla="*/ 243445 w 706582"/>
              <a:gd name="connsiteY2" fmla="*/ 914400 h 3364675"/>
              <a:gd name="connsiteX3" fmla="*/ 89066 w 706582"/>
              <a:gd name="connsiteY3" fmla="*/ 1448789 h 3364675"/>
              <a:gd name="connsiteX4" fmla="*/ 77190 w 706582"/>
              <a:gd name="connsiteY4" fmla="*/ 2363189 h 3364675"/>
              <a:gd name="connsiteX5" fmla="*/ 100941 w 706582"/>
              <a:gd name="connsiteY5" fmla="*/ 3194462 h 3364675"/>
              <a:gd name="connsiteX6" fmla="*/ 338447 w 706582"/>
              <a:gd name="connsiteY6" fmla="*/ 3336966 h 3364675"/>
              <a:gd name="connsiteX7" fmla="*/ 362198 w 706582"/>
              <a:gd name="connsiteY7" fmla="*/ 3360717 h 336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582" h="3364675">
                <a:moveTo>
                  <a:pt x="706582" y="0"/>
                </a:moveTo>
                <a:cubicBezTo>
                  <a:pt x="430481" y="232558"/>
                  <a:pt x="154380" y="465117"/>
                  <a:pt x="77190" y="617517"/>
                </a:cubicBezTo>
                <a:cubicBezTo>
                  <a:pt x="0" y="769917"/>
                  <a:pt x="241466" y="775855"/>
                  <a:pt x="243445" y="914400"/>
                </a:cubicBezTo>
                <a:cubicBezTo>
                  <a:pt x="245424" y="1052945"/>
                  <a:pt x="116775" y="1207324"/>
                  <a:pt x="89066" y="1448789"/>
                </a:cubicBezTo>
                <a:cubicBezTo>
                  <a:pt x="61357" y="1690254"/>
                  <a:pt x="75211" y="2072244"/>
                  <a:pt x="77190" y="2363189"/>
                </a:cubicBezTo>
                <a:cubicBezTo>
                  <a:pt x="79169" y="2654134"/>
                  <a:pt x="57398" y="3032166"/>
                  <a:pt x="100941" y="3194462"/>
                </a:cubicBezTo>
                <a:cubicBezTo>
                  <a:pt x="144484" y="3356758"/>
                  <a:pt x="294904" y="3309257"/>
                  <a:pt x="338447" y="3336966"/>
                </a:cubicBezTo>
                <a:cubicBezTo>
                  <a:pt x="381990" y="3364675"/>
                  <a:pt x="372094" y="3362696"/>
                  <a:pt x="362198" y="3360717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/>
          <p:nvPr/>
        </p:nvSpPr>
        <p:spPr>
          <a:xfrm>
            <a:off x="3929058" y="2786058"/>
            <a:ext cx="214314" cy="285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>
            <a:off x="4000496" y="2786058"/>
            <a:ext cx="45719" cy="35719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3726873" y="2766951"/>
            <a:ext cx="837210" cy="2650176"/>
          </a:xfrm>
          <a:custGeom>
            <a:avLst/>
            <a:gdLst>
              <a:gd name="connsiteX0" fmla="*/ 298862 w 837210"/>
              <a:gd name="connsiteY0" fmla="*/ 0 h 2650176"/>
              <a:gd name="connsiteX1" fmla="*/ 37605 w 837210"/>
              <a:gd name="connsiteY1" fmla="*/ 546265 h 2650176"/>
              <a:gd name="connsiteX2" fmla="*/ 73231 w 837210"/>
              <a:gd name="connsiteY2" fmla="*/ 1045028 h 2650176"/>
              <a:gd name="connsiteX3" fmla="*/ 227610 w 837210"/>
              <a:gd name="connsiteY3" fmla="*/ 1365662 h 2650176"/>
              <a:gd name="connsiteX4" fmla="*/ 275111 w 837210"/>
              <a:gd name="connsiteY4" fmla="*/ 1959428 h 2650176"/>
              <a:gd name="connsiteX5" fmla="*/ 548244 w 837210"/>
              <a:gd name="connsiteY5" fmla="*/ 2066306 h 2650176"/>
              <a:gd name="connsiteX6" fmla="*/ 560119 w 837210"/>
              <a:gd name="connsiteY6" fmla="*/ 2565070 h 2650176"/>
              <a:gd name="connsiteX7" fmla="*/ 821376 w 837210"/>
              <a:gd name="connsiteY7" fmla="*/ 2576945 h 2650176"/>
              <a:gd name="connsiteX8" fmla="*/ 655122 w 837210"/>
              <a:gd name="connsiteY8" fmla="*/ 2541319 h 26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210" h="2650176">
                <a:moveTo>
                  <a:pt x="298862" y="0"/>
                </a:moveTo>
                <a:cubicBezTo>
                  <a:pt x="187036" y="186047"/>
                  <a:pt x="75210" y="372094"/>
                  <a:pt x="37605" y="546265"/>
                </a:cubicBezTo>
                <a:cubicBezTo>
                  <a:pt x="0" y="720436"/>
                  <a:pt x="41563" y="908462"/>
                  <a:pt x="73231" y="1045028"/>
                </a:cubicBezTo>
                <a:cubicBezTo>
                  <a:pt x="104899" y="1181594"/>
                  <a:pt x="193963" y="1213262"/>
                  <a:pt x="227610" y="1365662"/>
                </a:cubicBezTo>
                <a:cubicBezTo>
                  <a:pt x="261257" y="1518062"/>
                  <a:pt x="221672" y="1842654"/>
                  <a:pt x="275111" y="1959428"/>
                </a:cubicBezTo>
                <a:cubicBezTo>
                  <a:pt x="328550" y="2076202"/>
                  <a:pt x="500743" y="1965366"/>
                  <a:pt x="548244" y="2066306"/>
                </a:cubicBezTo>
                <a:cubicBezTo>
                  <a:pt x="595745" y="2167246"/>
                  <a:pt x="514597" y="2479964"/>
                  <a:pt x="560119" y="2565070"/>
                </a:cubicBezTo>
                <a:cubicBezTo>
                  <a:pt x="605641" y="2650176"/>
                  <a:pt x="805542" y="2580903"/>
                  <a:pt x="821376" y="2576945"/>
                </a:cubicBezTo>
                <a:cubicBezTo>
                  <a:pt x="837210" y="2572987"/>
                  <a:pt x="746166" y="2557153"/>
                  <a:pt x="655122" y="254131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fixiki.ru/bitrix/templates/.default/markup/images/fix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357694"/>
            <a:ext cx="1714513" cy="183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магнитный диск 13"/>
          <p:cNvSpPr/>
          <p:nvPr/>
        </p:nvSpPr>
        <p:spPr>
          <a:xfrm>
            <a:off x="428596" y="571480"/>
            <a:ext cx="1428760" cy="214314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2143108" y="571480"/>
            <a:ext cx="1428760" cy="214314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5572132" y="571480"/>
            <a:ext cx="1428760" cy="2143140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3857620" y="571480"/>
            <a:ext cx="1428760" cy="214314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429520" y="571480"/>
            <a:ext cx="1428760" cy="2143140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dutsadok.com.ua/clipart/pticy/pt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256"/>
            <a:ext cx="1418994" cy="1251822"/>
          </a:xfrm>
          <a:prstGeom prst="rect">
            <a:avLst/>
          </a:prstGeom>
          <a:noFill/>
        </p:spPr>
      </p:pic>
      <p:pic>
        <p:nvPicPr>
          <p:cNvPr id="24582" name="Picture 6" descr="http://4vector.com/i/free-vector-flower-clip-art_114878_Flower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86256"/>
            <a:ext cx="928694" cy="1265822"/>
          </a:xfrm>
          <a:prstGeom prst="rect">
            <a:avLst/>
          </a:prstGeom>
          <a:noFill/>
        </p:spPr>
      </p:pic>
      <p:pic>
        <p:nvPicPr>
          <p:cNvPr id="24584" name="Picture 8" descr="http://www.deti7i.ru/wp-content/uploads/2015/06/%D1%81%D0%BE%D0%BB%D0%BD%D1%8B%D1%88%D0%BA%D0%B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1368543" cy="1285860"/>
          </a:xfrm>
          <a:prstGeom prst="rect">
            <a:avLst/>
          </a:prstGeom>
          <a:noFill/>
        </p:spPr>
      </p:pic>
      <p:pic>
        <p:nvPicPr>
          <p:cNvPr id="24592" name="Picture 16" descr="http://www.releaselog.net/uploads/6d8121759a69355a5588612c3747c2b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86256"/>
            <a:ext cx="1219200" cy="1219201"/>
          </a:xfrm>
          <a:prstGeom prst="rect">
            <a:avLst/>
          </a:prstGeom>
          <a:noFill/>
        </p:spPr>
      </p:pic>
      <p:pic>
        <p:nvPicPr>
          <p:cNvPr id="24602" name="Picture 26" descr="http://1.bp.blogspot.com/-WKZpHuBapiw/UyBhGXtK8-I/AAAAAAAAbzA/Jm-T_Eg5tUM/s1600/%D0%B1%D0%B0%D0%B1%D0%BE%D1%87%D0%BA%D0%B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357694"/>
            <a:ext cx="1243749" cy="129387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00314" y="3714752"/>
            <a:ext cx="4143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…Сколько цилиндров и чем они отличаются друг от друга. (Цветом)</a:t>
            </a:r>
          </a:p>
          <a:p>
            <a:r>
              <a:rPr lang="ru-RU" dirty="0" smtClean="0"/>
              <a:t>Надо назвать цвет каждого цилиндра и посчитать их по порядку.</a:t>
            </a:r>
          </a:p>
          <a:p>
            <a:r>
              <a:rPr lang="ru-RU" dirty="0" smtClean="0"/>
              <a:t>Выясняется, который по счету цилиндр желтого цвета? И.т.д.</a:t>
            </a:r>
          </a:p>
          <a:p>
            <a:r>
              <a:rPr lang="ru-RU" dirty="0" smtClean="0"/>
              <a:t>Детям предлагается выполнить игровое задание «Украсим цилиндр картинкой»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fixiki.ru/bitrix/templates/.default/markup/images/fi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6651" y="5214950"/>
            <a:ext cx="1657349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9 -0.09274 L 0.55938 -0.42831 " pathEditMode="relative" ptsTypes="AA">
                                      <p:cBhvr>
                                        <p:cTn id="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-0.09112 L -0.15521 -0.41628 " pathEditMode="relative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9.47271E-6 L 0.03941 -0.43015 " pathEditMode="relative" ptsTypes="AA">
                                      <p:cBhvr>
                                        <p:cTn id="14" dur="2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-0.08788 L 0.24896 -0.4549 " pathEditMode="relative" ptsTypes="AA">
                                      <p:cBhvr>
                                        <p:cTn id="18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6457E-6 L -0.5434 -0.41952 " pathEditMode="relative" ptsTypes="AA">
                                      <p:cBhvr>
                                        <p:cTn id="2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sewtech.ru/images/sr/Rotart-CilindrM-RO-TU44-IN-svetlo-krasnii239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05159" y="-347431"/>
            <a:ext cx="3448037" cy="3714223"/>
          </a:xfrm>
          <a:prstGeom prst="rect">
            <a:avLst/>
          </a:prstGeom>
          <a:noFill/>
        </p:spPr>
      </p:pic>
      <p:pic>
        <p:nvPicPr>
          <p:cNvPr id="20486" name="Picture 6" descr="http://www.ourcity.ru/images/art/img_big_127470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sp>
        <p:nvSpPr>
          <p:cNvPr id="6" name="Блок-схема: магнитный диск 5"/>
          <p:cNvSpPr/>
          <p:nvPr/>
        </p:nvSpPr>
        <p:spPr>
          <a:xfrm>
            <a:off x="1357290" y="357166"/>
            <a:ext cx="1643074" cy="2428892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…</a:t>
            </a:r>
            <a:r>
              <a:rPr lang="ru-RU" sz="2000" b="1" dirty="0" smtClean="0">
                <a:solidFill>
                  <a:srgbClr val="FF0000"/>
                </a:solidFill>
              </a:rPr>
              <a:t>Что можно делать с шаром,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цилиндром? Чем похожи шар и цилиндр?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(Их можно катать.)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Чем отличается цилиндр от шара?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(Цилиндр можно поставить.)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fixiki.ru/bitrix/templates/.default/markup/images/fi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9" y="4786322"/>
            <a:ext cx="1571636" cy="161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32655E-6 L -0.56701 7.3265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24583 L 0.02344 0.57099 " pathEditMode="relative" ptsTypes="AA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-0.00208 L 0.5099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928670"/>
            <a:ext cx="10073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Упражнять в умении ориентироваться на листе бумаги. </a:t>
            </a:r>
          </a:p>
          <a:p>
            <a:r>
              <a:rPr lang="ru-RU" sz="2000" dirty="0" smtClean="0"/>
              <a:t>Этот материал вводиться при условии прочного усвоения </a:t>
            </a:r>
          </a:p>
          <a:p>
            <a:r>
              <a:rPr lang="ru-RU" sz="2000" dirty="0" smtClean="0"/>
              <a:t>детьми основного материала, предусмотренного программой.</a:t>
            </a:r>
          </a:p>
          <a:p>
            <a:r>
              <a:rPr lang="ru-RU" sz="2000" dirty="0" smtClean="0"/>
              <a:t>Воспитатель  сообщает детям, что фея спрятала цифры под фигурками</a:t>
            </a:r>
          </a:p>
          <a:p>
            <a:r>
              <a:rPr lang="ru-RU" sz="2000" dirty="0" smtClean="0"/>
              <a:t>А чтобы увидеть цифры, надо назвать место, где находятся эти фигуры.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nachalo4ka.ru/wp-content/uploads/2014/10/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786322"/>
            <a:ext cx="844525" cy="1400175"/>
          </a:xfrm>
          <a:prstGeom prst="rect">
            <a:avLst/>
          </a:prstGeom>
          <a:noFill/>
        </p:spPr>
      </p:pic>
      <p:pic>
        <p:nvPicPr>
          <p:cNvPr id="9224" name="Picture 8" descr="http://nachalo4ka.ru/wp-content/uploads/2014/10/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571744"/>
            <a:ext cx="1100923" cy="1557343"/>
          </a:xfrm>
          <a:prstGeom prst="rect">
            <a:avLst/>
          </a:prstGeom>
          <a:noFill/>
        </p:spPr>
      </p:pic>
      <p:pic>
        <p:nvPicPr>
          <p:cNvPr id="9222" name="Picture 6" descr="http://nachalo4ka.ru/wp-content/uploads/2014/10/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285860"/>
            <a:ext cx="915963" cy="1028698"/>
          </a:xfrm>
          <a:prstGeom prst="rect">
            <a:avLst/>
          </a:prstGeom>
          <a:noFill/>
        </p:spPr>
      </p:pic>
      <p:pic>
        <p:nvPicPr>
          <p:cNvPr id="9220" name="Picture 4" descr="http://nachalo4ka.ru/wp-content/uploads/2014/10/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785794"/>
            <a:ext cx="1344591" cy="1373188"/>
          </a:xfrm>
          <a:prstGeom prst="rect">
            <a:avLst/>
          </a:prstGeom>
          <a:noFill/>
        </p:spPr>
      </p:pic>
      <p:pic>
        <p:nvPicPr>
          <p:cNvPr id="9218" name="Picture 2" descr="http://nachalo4ka.ru/wp-content/uploads/2014/10/5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500570"/>
            <a:ext cx="1214446" cy="1357323"/>
          </a:xfrm>
          <a:prstGeom prst="rect">
            <a:avLst/>
          </a:prstGeom>
          <a:noFill/>
        </p:spPr>
      </p:pic>
      <p:sp>
        <p:nvSpPr>
          <p:cNvPr id="2" name="5-конечная звезда 1"/>
          <p:cNvSpPr/>
          <p:nvPr/>
        </p:nvSpPr>
        <p:spPr>
          <a:xfrm>
            <a:off x="428596" y="571480"/>
            <a:ext cx="2428892" cy="221457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2428868"/>
            <a:ext cx="1928826" cy="1928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86512" y="642918"/>
            <a:ext cx="1557342" cy="16430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14348" y="4429132"/>
            <a:ext cx="2000264" cy="1714512"/>
          </a:xfrm>
          <a:prstGeom prst="triangle">
            <a:avLst>
              <a:gd name="adj" fmla="val 5055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6357950" y="4357694"/>
            <a:ext cx="1785950" cy="1714512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fixiki.ru/bitrix/templates/.default/markup/images/fi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7" y="4643446"/>
            <a:ext cx="1493832" cy="183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0100" y="1928802"/>
            <a:ext cx="79239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Описание работы с алгоритмом использования электронного дидактического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пособия.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Название пособия: Интерактивная игра для детей средней группы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Раз-два-три-четыре-пять-математика</a:t>
            </a:r>
            <a:r>
              <a:rPr lang="ru-RU" dirty="0" smtClean="0">
                <a:solidFill>
                  <a:srgbClr val="FF0000"/>
                </a:solidFill>
              </a:rPr>
              <a:t> опять»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Возрастная группа: воспитанники средней группы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Пособие является методическим руководством к интерактивной игре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392906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1296" y="975360"/>
          <a:ext cx="5921407" cy="4907280"/>
        </p:xfrm>
        <a:graphic>
          <a:graphicData uri="http://schemas.openxmlformats.org/drawingml/2006/table">
            <a:tbl>
              <a:tblPr/>
              <a:tblGrid>
                <a:gridCol w="681169"/>
                <a:gridCol w="3266023"/>
                <a:gridCol w="1974215"/>
              </a:tblGrid>
              <a:tr h="478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№ слайда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Содержание,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методические приемы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Анимационные эффекты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Детям предлагается с помощью «волшебного экрана» поиграть в игру.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 экране появляется название игры  «Веселая математика для малышей».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Продолжать учить считать в пределах 5, знакомить с порядковым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числом 5, отвечать на вопросы «Сколько?», «Который по счету?».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вариант. Воспитатель  спрашивает детей : «Какая по счету бабочка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взлетела и села на цветок?».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вариант – с целью развития памяти. Вопрос к детям: «Вспомните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какая бабочка взлетела первой, второй и т.д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Появляется картинка «Бабочки». Воспитатель задает соответствующие вопросы по картинке, затем по щелчку «мыши» бабочка взлетает и садится на цветок, дети определяют местоположение бабочки (третья по счету и т.д.)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452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Пособие содержит 9 слайдов.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5" y="857232"/>
          <a:ext cx="6500856" cy="5286412"/>
        </p:xfrm>
        <a:graphic>
          <a:graphicData uri="http://schemas.openxmlformats.org/drawingml/2006/table">
            <a:tbl>
              <a:tblPr/>
              <a:tblGrid>
                <a:gridCol w="747826"/>
                <a:gridCol w="3585625"/>
                <a:gridCol w="2167405"/>
              </a:tblGrid>
              <a:tr h="360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Чем отличаются ленты? Одинаковые ли они по цвету? Что можно сказать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 длине лент? (Предлагает сравнить ленты по длине и уточняет правила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Сравнения: ленты надо положить друг под другом, подравняв их с левой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стороны). Какая по длине красная лента по сравнению с желтой? Какая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 длине желтая лента по сравнению с красной? (Желтая лента длиннее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красной ленты). Аналогичные вопросы по ширине лент. (Сравниваем ленты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 ширине, расположив их так, чтобы верхние или нижние края лент были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 одной линии).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Появляется картинка «красная и желтая ленты». После щелчка мыши ленты накладываются друг на друга для того, чтобы ребенок сравнил ширину и длину лент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Игровое упражнение «На лесной полянке»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Дети называют место, где находится смешарик, используя слова и предлоги: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за, сзади, справа, слева, впереди, на, в, наверху.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Появляется картинка «Лесная полянка». После каждого щелчка «мыши»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смешарики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передвигаются в определенном направлении.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928670"/>
          <a:ext cx="5643602" cy="5357850"/>
        </p:xfrm>
        <a:graphic>
          <a:graphicData uri="http://schemas.openxmlformats.org/drawingml/2006/table">
            <a:tbl>
              <a:tblPr/>
              <a:tblGrid>
                <a:gridCol w="649212"/>
                <a:gridCol w="3112796"/>
                <a:gridCol w="1881594"/>
              </a:tblGrid>
              <a:tr h="257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Воспитатель уточняет: «Пять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смешариков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четыре пенька – сравните, что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больше. (Что меньше). (Пять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смешариков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больше, чем четыре пенька). (Четыре пенька меньше, чем пять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смешариков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). Как сделать так, чтобы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смешариков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 пеньков стало поровну?»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Дети обсуждают два способа уравнивания предметов: путем добавления или убавления одного предмета.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Появляется картинка. После щелчка «мыши»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исчезает пенек (создается неравенство предметов). После следующего щелчка «мыши» исчезает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смешарик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а при последующем нажатии на «мышь» возникают 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смешарик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пенек (два варианта решения игровой задачи)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Игровое упражнение «Не ошибись»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Цель: Закрепить названия геометрических фигур.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 картинке в разном порядке вначале исчезают, а затем возникают геометрические фигуры (воздушные змеи). Это шалит озорной ветерок.  При возникновении воздушного змея дети выполняют соответствующие движения: круг - прыгают,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Квадрат - приседают и т.д.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Появляется картинка «зайчики с воздушными змеями». После щелчка мыши исчезают все геометрические фигуры, при последующих  нажатиях на «мышь» возникают поочередно. Это задание с целью закрепления порядкового счета и закрепления названия геометрических фигур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77621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Продолжать учить считать в пределах 5, знакомить с порядковым</a:t>
            </a:r>
          </a:p>
          <a:p>
            <a:r>
              <a:rPr lang="ru-RU" sz="2400" dirty="0" smtClean="0"/>
              <a:t> числом </a:t>
            </a:r>
            <a:r>
              <a:rPr lang="ru-RU" dirty="0" smtClean="0"/>
              <a:t>5, </a:t>
            </a:r>
            <a:r>
              <a:rPr lang="ru-RU" sz="2400" dirty="0" smtClean="0"/>
              <a:t>отвечать на вопросы «Сколько?», «Который по счету?».</a:t>
            </a:r>
          </a:p>
          <a:p>
            <a:r>
              <a:rPr lang="ru-RU" sz="2400" dirty="0" smtClean="0"/>
              <a:t>1 вариант. Воспитатель  спрашивает детей : «Какая по счету бабочка </a:t>
            </a:r>
          </a:p>
          <a:p>
            <a:r>
              <a:rPr lang="ru-RU" sz="2400" dirty="0" smtClean="0"/>
              <a:t>взлетела и села на цветок?».</a:t>
            </a:r>
          </a:p>
          <a:p>
            <a:r>
              <a:rPr lang="ru-RU" sz="2400" dirty="0" smtClean="0"/>
              <a:t>2 вариант – с целью развития памяти. Вопрос к детям: «Вспомните</a:t>
            </a:r>
          </a:p>
          <a:p>
            <a:r>
              <a:rPr lang="ru-RU" sz="2400" dirty="0" smtClean="0"/>
              <a:t>какая бабочка взлетела первой, второй и т.д.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75780" y="1378458"/>
          <a:ext cx="5592440" cy="4101084"/>
        </p:xfrm>
        <a:graphic>
          <a:graphicData uri="http://schemas.openxmlformats.org/drawingml/2006/table">
            <a:tbl>
              <a:tblPr/>
              <a:tblGrid>
                <a:gridCol w="643326"/>
                <a:gridCol w="3084578"/>
                <a:gridCol w="1864536"/>
              </a:tblGrid>
              <a:tr h="1806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Сколько цилиндров и чем они отличаются друг от друга. (Цветом)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Надо назвать цвет каждого цилиндра и посчитать их по порядку.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Выясняется, который по счету цилиндр желтого цвета? И.т.д.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Детям предлагается выполнить игровое задание «Украсим цилиндр картинкой»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Появляется картинка пять цилиндров. По щелчку  «мыши» на цилиндр  прикрепляется картинка; закрепить порядковый счет.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Что можно делать с шаром, цилиндром? Чем похожи шар и цилиндр? (их можно катать) Чем отличается цилиндр от шара? (цилиндр можно поставить)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Появляется картинка два цилиндра и шар. По щелчку «мыши» шар 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катиться,по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следующему щелчку катится цилиндр, по следующему щелчку второй цилиндр переставляется слева направо.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2202180"/>
          <a:ext cx="6077585" cy="2453640"/>
        </p:xfrm>
        <a:graphic>
          <a:graphicData uri="http://schemas.openxmlformats.org/drawingml/2006/table">
            <a:tbl>
              <a:tblPr/>
              <a:tblGrid>
                <a:gridCol w="699135"/>
                <a:gridCol w="3352165"/>
                <a:gridCol w="2026285"/>
              </a:tblGrid>
              <a:tr h="817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Упражнять в умении ориентироваться на листе бумаги.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Этот материал вводиться при условии прочного усвоения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детьми основного материала, предусмотренного программой.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Воспитатель  сообщает детям, что фея спрятала цифры под фигурками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 чтобы увидеть цифры, надо назвать место, где находятся эти фигуры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Появляется картинка разноцветные геометрические фигуры. После щелчка «мышью»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 вылетают – появляется картинка «цифра».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go4.imgsmail.ru/imgpreview?key=20d7591b5651f2ed&amp;mb=imgdb_preview_1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714489"/>
            <a:ext cx="1214447" cy="1143008"/>
          </a:xfrm>
          <a:prstGeom prst="rect">
            <a:avLst/>
          </a:prstGeom>
          <a:noFill/>
        </p:spPr>
      </p:pic>
      <p:pic>
        <p:nvPicPr>
          <p:cNvPr id="6152" name="Picture 8" descr="http://go4.imgsmail.ru/imgpreview?key=20d7591b5651f2ed&amp;mb=imgdb_preview_1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1285884" cy="1143009"/>
          </a:xfrm>
          <a:prstGeom prst="rect">
            <a:avLst/>
          </a:prstGeom>
          <a:noFill/>
        </p:spPr>
      </p:pic>
      <p:pic>
        <p:nvPicPr>
          <p:cNvPr id="6154" name="Picture 10" descr="http://go4.imgsmail.ru/imgpreview?key=20d7591b5651f2ed&amp;mb=imgdb_preview_1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339" y="1643050"/>
            <a:ext cx="1357322" cy="1285884"/>
          </a:xfrm>
          <a:prstGeom prst="rect">
            <a:avLst/>
          </a:prstGeom>
          <a:noFill/>
        </p:spPr>
      </p:pic>
      <p:pic>
        <p:nvPicPr>
          <p:cNvPr id="6148" name="Picture 4" descr="http://go4.imgsmail.ru/imgpreview?key=20d7591b5651f2ed&amp;mb=imgdb_preview_1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1416029" cy="1143009"/>
          </a:xfrm>
          <a:prstGeom prst="rect">
            <a:avLst/>
          </a:prstGeom>
          <a:noFill/>
        </p:spPr>
      </p:pic>
      <p:pic>
        <p:nvPicPr>
          <p:cNvPr id="14" name="Picture 4" descr="http://go4.imgsmail.ru/imgpreview?key=20d7591b5651f2ed&amp;mb=imgdb_preview_1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1416029" cy="11430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106" name="Picture 10" descr="http://img-fotki.yandex.ru/get/5906/valenta-mog.1ef/0_7e0be_f04953d2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14818"/>
            <a:ext cx="1357322" cy="1194150"/>
          </a:xfrm>
          <a:prstGeom prst="rect">
            <a:avLst/>
          </a:prstGeom>
          <a:noFill/>
        </p:spPr>
      </p:pic>
      <p:pic>
        <p:nvPicPr>
          <p:cNvPr id="4108" name="Picture 12" descr="http://img-fotki.yandex.ru/get/4513/valenta-mog.136/0_6dd8c_5741cd0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143380"/>
            <a:ext cx="1643074" cy="1504918"/>
          </a:xfrm>
          <a:prstGeom prst="rect">
            <a:avLst/>
          </a:prstGeom>
          <a:noFill/>
        </p:spPr>
      </p:pic>
      <p:pic>
        <p:nvPicPr>
          <p:cNvPr id="4110" name="Picture 14" descr="http://effects1.ru/png/kartinka/babochka/babochka-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42"/>
            <a:ext cx="1500198" cy="1666884"/>
          </a:xfrm>
          <a:prstGeom prst="rect">
            <a:avLst/>
          </a:prstGeom>
          <a:noFill/>
        </p:spPr>
      </p:pic>
      <p:pic>
        <p:nvPicPr>
          <p:cNvPr id="4112" name="Picture 16" descr="http://www.playcast.ru/uploads/2015/08/31/1488907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000504"/>
            <a:ext cx="1558905" cy="1571636"/>
          </a:xfrm>
          <a:prstGeom prst="rect">
            <a:avLst/>
          </a:prstGeom>
          <a:noFill/>
        </p:spPr>
      </p:pic>
      <p:pic>
        <p:nvPicPr>
          <p:cNvPr id="4114" name="Picture 18" descr="http://img-fotki.yandex.ru/get/5705/valenta-mog.138/0_6dde2_7ef5f3a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4071942"/>
            <a:ext cx="1773219" cy="1500174"/>
          </a:xfrm>
          <a:prstGeom prst="rect">
            <a:avLst/>
          </a:prstGeom>
          <a:noFill/>
        </p:spPr>
      </p:pic>
      <p:pic>
        <p:nvPicPr>
          <p:cNvPr id="13314" name="Picture 2" descr="http://fixiki.ru/bitrix/templates/.default/markup/images/fix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5381603"/>
            <a:ext cx="1142976" cy="14763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1829 L -0.00226 -0.3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643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Чем отличаются ленты? Одинаковые ли они по цвету? Что можно сказать </a:t>
            </a:r>
          </a:p>
          <a:p>
            <a:r>
              <a:rPr lang="ru-RU" sz="2400" dirty="0" smtClean="0"/>
              <a:t>о длине лент? (Предлагает сравнить ленты по длине и уточняет правила</a:t>
            </a:r>
          </a:p>
          <a:p>
            <a:r>
              <a:rPr lang="ru-RU" sz="2400" dirty="0" smtClean="0"/>
              <a:t>Сравнения: ленты надо положить друг под другом, подравняв их с левой </a:t>
            </a:r>
          </a:p>
          <a:p>
            <a:r>
              <a:rPr lang="ru-RU" sz="2400" dirty="0" smtClean="0"/>
              <a:t>стороны). Какая по длине красная лента по сравнению с желтой? Какая </a:t>
            </a:r>
          </a:p>
          <a:p>
            <a:r>
              <a:rPr lang="ru-RU" sz="2400" dirty="0" smtClean="0"/>
              <a:t>По длине желтая лента по сравнению с красной? (Желтая лента длиннее </a:t>
            </a:r>
          </a:p>
          <a:p>
            <a:r>
              <a:rPr lang="ru-RU" sz="2400" dirty="0" smtClean="0"/>
              <a:t>красной ленты). Аналогичные вопросы по ширине лент. (Сравниваем ленты </a:t>
            </a:r>
          </a:p>
          <a:p>
            <a:r>
              <a:rPr lang="ru-RU" sz="2400" dirty="0" smtClean="0"/>
              <a:t>по ширине, расположив их так, чтобы верхние или нижние края лент были </a:t>
            </a:r>
          </a:p>
          <a:p>
            <a:r>
              <a:rPr lang="ru-RU" sz="2400" dirty="0" smtClean="0"/>
              <a:t>на одной линии).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428596" y="2071678"/>
            <a:ext cx="8358246" cy="13573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28596" y="4357694"/>
            <a:ext cx="8072494" cy="121444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fixiki.ru/bitrix/templates/.default/markup/images/fi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85918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58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Игровое упражнение «На лесной полянке»</a:t>
            </a:r>
          </a:p>
          <a:p>
            <a:r>
              <a:rPr lang="ru-RU" sz="2400" dirty="0" smtClean="0"/>
              <a:t>Дети называют место, где находится </a:t>
            </a:r>
            <a:r>
              <a:rPr lang="ru-RU" sz="2400" dirty="0" err="1" smtClean="0"/>
              <a:t>смешарик</a:t>
            </a:r>
            <a:r>
              <a:rPr lang="ru-RU" sz="2400" dirty="0" smtClean="0"/>
              <a:t>, используя слова и предлоги:</a:t>
            </a:r>
          </a:p>
          <a:p>
            <a:r>
              <a:rPr lang="ru-RU" sz="2400" dirty="0" smtClean="0"/>
              <a:t>за, сзади, справа, слева, впереди, на, в, наверху.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http://www.playcast.ru/uploads/2015/05/12/13568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6" name="Picture 16" descr="http://donnapizza.nethouse.ru/static/img/0000/0004/9191/49191763.qxg2e6cgqh.W6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643446"/>
            <a:ext cx="1701781" cy="1643074"/>
          </a:xfrm>
          <a:prstGeom prst="rect">
            <a:avLst/>
          </a:prstGeom>
          <a:noFill/>
        </p:spPr>
      </p:pic>
      <p:pic>
        <p:nvPicPr>
          <p:cNvPr id="20502" name="Picture 22" descr="https://img-fotki.yandex.ru/get/4205/39663434.8b3/0_ab449_57bc5eff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1785950" cy="1643050"/>
          </a:xfrm>
          <a:prstGeom prst="rect">
            <a:avLst/>
          </a:prstGeom>
          <a:noFill/>
        </p:spPr>
      </p:pic>
      <p:pic>
        <p:nvPicPr>
          <p:cNvPr id="20506" name="Picture 26" descr="http://galerey-room.ru/images/070050_13855248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85728"/>
            <a:ext cx="3643338" cy="5643602"/>
          </a:xfrm>
          <a:prstGeom prst="rect">
            <a:avLst/>
          </a:prstGeom>
          <a:noFill/>
        </p:spPr>
      </p:pic>
      <p:pic>
        <p:nvPicPr>
          <p:cNvPr id="2050" name="Picture 2" descr="http://img-fotki.yandex.ru/get/6620/155524994.13e/0_94b5a_8f5a54c6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66"/>
            <a:ext cx="1428750" cy="1009650"/>
          </a:xfrm>
          <a:prstGeom prst="rect">
            <a:avLst/>
          </a:prstGeom>
          <a:noFill/>
        </p:spPr>
      </p:pic>
      <p:pic>
        <p:nvPicPr>
          <p:cNvPr id="20504" name="Picture 24" descr="https://img-fotki.yandex.ru/get/9170/39663434.8b3/0_ab44e_e8789c75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071942"/>
            <a:ext cx="1785950" cy="1428760"/>
          </a:xfrm>
          <a:prstGeom prst="rect">
            <a:avLst/>
          </a:prstGeom>
          <a:noFill/>
        </p:spPr>
      </p:pic>
      <p:pic>
        <p:nvPicPr>
          <p:cNvPr id="3074" name="Picture 2" descr="http://img0.liveinternet.ru/images/attach/c/3/122/62/122062572_trava5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43553"/>
            <a:ext cx="2598722" cy="14144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Игровое упражнение «На лесной полянке»</a:t>
            </a:r>
          </a:p>
          <a:p>
            <a:r>
              <a:rPr lang="ru-RU" dirty="0" smtClean="0"/>
              <a:t>Дети называют место, где находится </a:t>
            </a:r>
            <a:r>
              <a:rPr lang="ru-RU" dirty="0" err="1" smtClean="0"/>
              <a:t>смешарик</a:t>
            </a:r>
            <a:r>
              <a:rPr lang="ru-RU" dirty="0" smtClean="0"/>
              <a:t>, используя слова и предлоги:</a:t>
            </a:r>
          </a:p>
          <a:p>
            <a:r>
              <a:rPr lang="ru-RU" dirty="0" smtClean="0"/>
              <a:t>за, сзади, справа, слева, впереди, на, в, наверху.</a:t>
            </a:r>
            <a:endParaRPr lang="ru-RU" dirty="0"/>
          </a:p>
        </p:txBody>
      </p:sp>
      <p:pic>
        <p:nvPicPr>
          <p:cNvPr id="9218" name="Picture 2" descr="http://fixiki.ru/bitrix/templates/.default/markup/images/fix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99343" y="5024437"/>
            <a:ext cx="1844657" cy="183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8241 C -0.00156 0.09329 -0.00451 0.10417 -0.00955 0.11436 C -0.01146 0.13403 -0.01215 0.15093 -0.00764 0.17037 C -0.00694 0.17662 -0.00677 0.18287 -0.00555 0.18889 C -0.00468 0.19283 -0.00156 0.19561 -0.00156 0.19954 C -0.00156 0.20695 -0.00555 0.22107 -0.00555 0.22107 C 0.004 0.23334 -0.00191 0.22686 0.0125 0.23959 C 0.03577 0.26019 0.00104 0.23403 0.0224 0.25834 C 0.02518 0.26135 0.02917 0.26158 0.03247 0.26366 C 0.05191 0.27662 0.03438 0.26783 0.04844 0.27431 C 0.05851 0.29144 0.06788 0.29746 0.08438 0.30093 C 0.09532 0.30811 0.1066 0.31112 0.11841 0.31436 C 0.13316 0.31343 0.14792 0.3132 0.1625 0.31158 C 0.1691 0.31088 0.17674 0.30301 0.1842 0.30093 C 0.18907 0.2963 0.19427 0.29306 0.19844 0.28774 C 0.2007 0.2845 0.20209 0.28033 0.20452 0.27709 C 0.21893 0.25764 0.20139 0.2875 0.2165 0.26366 C 0.22448 0.2507 0.23073 0.23936 0.24236 0.23172 C 0.25174 0.2125 0.23941 0.23565 0.25452 0.21575 C 0.25625 0.21343 0.25695 0.20996 0.25851 0.20764 C 0.26285 0.20116 0.2724 0.18889 0.2724 0.18889 C 0.27674 0.17269 0.27275 0.18264 0.29045 0.16505 C 0.29497 0.16042 0.29705 0.15139 0.30243 0.14908 C 0.31181 0.14491 0.32066 0.13843 0.33038 0.13565 C 0.33889 0.13311 0.35625 0.13033 0.35625 0.13033 C 0.38976 0.13125 0.42309 0.13125 0.45643 0.13287 C 0.46129 0.13311 0.46945 0.14167 0.4724 0.14375 C 0.48334 0.15116 0.4941 0.15834 0.50643 0.16227 C 0.53021 0.17825 0.5467 0.20834 0.57049 0.22362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12592 C -0.00469 0.14305 0.00191 0.12731 -0.00191 0.16319 C -0.00365 0.17916 -0.01545 0.19051 -0.02587 0.19513 C -0.04028 0.19305 -0.04132 0.19676 -0.05 0.18726 C -0.05156 0.18564 -0.05226 0.18287 -0.054 0.18171 C -0.05781 0.17916 -0.0625 0.17939 -0.06597 0.17638 C -0.06997 0.17291 -0.07795 0.16574 -0.07795 0.16574 C -0.08577 0.15023 -0.09913 0.14722 -0.11198 0.14189 C -0.13802 0.11828 -0.17118 0.14189 -0.2 0.14189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0.00324 C -0.09983 0.00301 -0.1066 0.00023 -0.10695 -0.00023 C -0.10903 -0.003 -0.1099 -0.01202 -0.11094 -0.01572 C -0.1099 -0.04186 -0.11164 -0.0673 -0.0941 -0.08325 C -0.08698 -0.09713 -0.07466 -0.10569 -0.06285 -0.11101 C -0.04862 -0.11725 -0.03455 -0.12558 -0.01997 -0.13159 C -0.00886 -0.13621 0.00347 -0.13275 0.0151 -0.13344 C 0.05451 -0.13275 0.09375 -0.13275 0.13316 -0.13159 C 0.13888 -0.13136 0.15017 -0.1265 0.15017 -0.1265 C 0.16007 -0.12881 0.15538 -0.12835 0.16441 -0.12835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06846E-6 C 0.00382 -0.00786 0.00694 -0.00878 0.0026 -0.01734 C -0.00191 -0.05064 0.00486 -0.08788 0.00781 -0.12118 C 0.00989 -0.14569 0.01041 -0.16928 0.01805 -0.19218 C 0.01909 -0.2197 0.01927 -0.25208 0.02465 -0.27867 C 0.02413 -0.28376 0.02326 -0.28908 0.02326 -0.29417 C 0.02326 -0.29602 0.0243 -0.2907 0.02465 -0.28908 C 0.02517 -0.28677 0.02552 -0.28445 0.02587 -0.28214 C 0.02639 -0.27867 0.02656 -0.2752 0.02725 -0.27173 C 0.02795 -0.26873 0.02899 -0.26595 0.02986 -0.26295 C 0.03229 -0.2382 0.03437 -0.21322 0.03767 -0.18871 C 0.03229 -0.12696 0.03889 -0.20767 0.03507 -0.04509 C 0.03472 -0.03399 0.03333 -0.02312 0.03246 -0.01225 C 0.03159 -0.00023 0.02986 0.02406 0.02986 0.02406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857232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 уточняет: «Пять </a:t>
            </a:r>
            <a:r>
              <a:rPr lang="ru-RU" sz="2400" dirty="0" err="1" smtClean="0"/>
              <a:t>смешариков</a:t>
            </a:r>
            <a:r>
              <a:rPr lang="ru-RU" sz="2400" dirty="0" smtClean="0"/>
              <a:t> и четыре пенька – сравните, что </a:t>
            </a:r>
          </a:p>
          <a:p>
            <a:r>
              <a:rPr lang="ru-RU" sz="2400" dirty="0" smtClean="0"/>
              <a:t>больше. (Что меньше). (Пять </a:t>
            </a:r>
            <a:r>
              <a:rPr lang="ru-RU" sz="2400" dirty="0" err="1" smtClean="0"/>
              <a:t>смешариков</a:t>
            </a:r>
            <a:r>
              <a:rPr lang="ru-RU" sz="2400" dirty="0" smtClean="0"/>
              <a:t> больше, чем четыре пенька). (Четыре пенька меньше, чем пять </a:t>
            </a:r>
            <a:r>
              <a:rPr lang="ru-RU" sz="2400" dirty="0" err="1" smtClean="0"/>
              <a:t>смешариков</a:t>
            </a:r>
            <a:r>
              <a:rPr lang="ru-RU" sz="2400" dirty="0" smtClean="0"/>
              <a:t>). Как сделать так, чтобы </a:t>
            </a:r>
            <a:r>
              <a:rPr lang="ru-RU" sz="2400" dirty="0" err="1" smtClean="0"/>
              <a:t>смешариков</a:t>
            </a:r>
            <a:endParaRPr lang="ru-RU" sz="2400" dirty="0" smtClean="0"/>
          </a:p>
          <a:p>
            <a:r>
              <a:rPr lang="ru-RU" sz="2400" dirty="0" smtClean="0"/>
              <a:t>и пеньков стало поровну?»</a:t>
            </a:r>
          </a:p>
          <a:p>
            <a:r>
              <a:rPr lang="ru-RU" sz="2400" dirty="0" smtClean="0"/>
              <a:t>Дети обсуждают два способа уравнивания предметов: путем добавления или убавления одного предмета.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a-scrap.ru/KATALOG/MULTY_NASCHI/1/0_8af90_d95c5ce8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1857388" cy="1643074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4/11/06/105194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5451" y="285728"/>
            <a:ext cx="1893097" cy="1862131"/>
          </a:xfrm>
          <a:prstGeom prst="rect">
            <a:avLst/>
          </a:prstGeom>
          <a:noFill/>
        </p:spPr>
      </p:pic>
      <p:pic>
        <p:nvPicPr>
          <p:cNvPr id="1030" name="Picture 6" descr="http://www.zhuzhit.ru/wp-content/uploads/2016/03/%D0%B1%D0%B0%D1%80%D0%B0%D1%88%D1%8C-%D1%81-%D0%BA%D0%BE%D0%BD%D1%84%D0%B5%D1%82%D0%B0%D0%BC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714752"/>
            <a:ext cx="1785950" cy="1643074"/>
          </a:xfrm>
          <a:prstGeom prst="rect">
            <a:avLst/>
          </a:prstGeom>
          <a:noFill/>
        </p:spPr>
      </p:pic>
      <p:pic>
        <p:nvPicPr>
          <p:cNvPr id="1032" name="Picture 8" descr="http://krol.org.ua/avatar/87/7057-8023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143248"/>
            <a:ext cx="2071702" cy="2000264"/>
          </a:xfrm>
          <a:prstGeom prst="rect">
            <a:avLst/>
          </a:prstGeom>
          <a:noFill/>
        </p:spPr>
      </p:pic>
      <p:pic>
        <p:nvPicPr>
          <p:cNvPr id="1034" name="Picture 10" descr="http://kira-scrap.ru/KATALOG/MULTY_NASCHI/2/0_8e9ba_f0596938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57166"/>
            <a:ext cx="1643074" cy="1714512"/>
          </a:xfrm>
          <a:prstGeom prst="rect">
            <a:avLst/>
          </a:prstGeom>
          <a:noFill/>
        </p:spPr>
      </p:pic>
      <p:pic>
        <p:nvPicPr>
          <p:cNvPr id="1036" name="Picture 12" descr="http://ramki-vsem.ru/images/cliparts5_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5000636"/>
            <a:ext cx="1558905" cy="1601815"/>
          </a:xfrm>
          <a:prstGeom prst="rect">
            <a:avLst/>
          </a:prstGeom>
          <a:noFill/>
        </p:spPr>
      </p:pic>
      <p:pic>
        <p:nvPicPr>
          <p:cNvPr id="1038" name="Picture 14" descr="http://ramki-vsem.ru/images/cliparts5_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5000636"/>
            <a:ext cx="1916095" cy="1458939"/>
          </a:xfrm>
          <a:prstGeom prst="rect">
            <a:avLst/>
          </a:prstGeom>
          <a:noFill/>
        </p:spPr>
      </p:pic>
      <p:pic>
        <p:nvPicPr>
          <p:cNvPr id="1040" name="Picture 16" descr="http://ramki-vsem.ru/images/cliparts5_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928802"/>
            <a:ext cx="1558905" cy="1316063"/>
          </a:xfrm>
          <a:prstGeom prst="rect">
            <a:avLst/>
          </a:prstGeom>
          <a:noFill/>
        </p:spPr>
      </p:pic>
      <p:pic>
        <p:nvPicPr>
          <p:cNvPr id="1042" name="Picture 18" descr="http://ramki-vsem.ru/images/cliparts5_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1970061"/>
            <a:ext cx="1558905" cy="1458939"/>
          </a:xfrm>
          <a:prstGeom prst="rect">
            <a:avLst/>
          </a:prstGeom>
          <a:noFill/>
        </p:spPr>
      </p:pic>
      <p:pic>
        <p:nvPicPr>
          <p:cNvPr id="1044" name="Picture 20" descr="http://ramki-vsem.ru/images/cliparts5_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928802"/>
            <a:ext cx="1487467" cy="1298553"/>
          </a:xfrm>
          <a:prstGeom prst="rect">
            <a:avLst/>
          </a:prstGeom>
          <a:noFill/>
        </p:spPr>
      </p:pic>
      <p:pic>
        <p:nvPicPr>
          <p:cNvPr id="7170" name="Picture 2" descr="http://fixiki.ru/bitrix/templates/.default/markup/images/fix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4071942"/>
            <a:ext cx="197304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1243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113</cp:revision>
  <dcterms:created xsi:type="dcterms:W3CDTF">2016-11-04T17:24:34Z</dcterms:created>
  <dcterms:modified xsi:type="dcterms:W3CDTF">2016-12-04T16:47:27Z</dcterms:modified>
</cp:coreProperties>
</file>