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3" r:id="rId11"/>
    <p:sldId id="262" r:id="rId12"/>
    <p:sldId id="264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5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12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60" y="30591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+mn-lt"/>
              </a:rPr>
              <a:t>Арктика и Антарктика.</a:t>
            </a:r>
            <a:endParaRPr lang="ru-RU" sz="54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67153" y="5031908"/>
            <a:ext cx="7854696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 : воспитатель </a:t>
            </a:r>
          </a:p>
          <a:p>
            <a:r>
              <a:rPr lang="ru-RU" sz="2400" dirty="0" smtClean="0"/>
              <a:t>МКДОУ № 44 «Мозаика» г. Новосибирска</a:t>
            </a:r>
          </a:p>
          <a:p>
            <a:r>
              <a:rPr lang="ru-RU" sz="2400" dirty="0" smtClean="0"/>
              <a:t>Семенова Екатерина Викторовна.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/>
          <a:stretch/>
        </p:blipFill>
        <p:spPr bwMode="auto">
          <a:xfrm>
            <a:off x="323528" y="2138636"/>
            <a:ext cx="3933993" cy="276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3432" r="2352" b="8239"/>
          <a:stretch/>
        </p:blipFill>
        <p:spPr bwMode="auto">
          <a:xfrm>
            <a:off x="4572000" y="2123681"/>
            <a:ext cx="4293865" cy="276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2743200" cy="1162050"/>
          </a:xfrm>
        </p:spPr>
        <p:txBody>
          <a:bodyPr/>
          <a:lstStyle/>
          <a:p>
            <a:pPr algn="ctr"/>
            <a:r>
              <a:rPr lang="ru-RU" sz="3600" dirty="0" smtClean="0">
                <a:latin typeface="+mn-lt"/>
              </a:rPr>
              <a:t>Птицы. </a:t>
            </a:r>
            <a:endParaRPr lang="ru-RU" sz="36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Полярная сова.</a:t>
            </a:r>
          </a:p>
          <a:p>
            <a:r>
              <a:rPr lang="ru-RU" sz="1800" dirty="0" smtClean="0"/>
              <a:t>Полярная </a:t>
            </a:r>
            <a:r>
              <a:rPr lang="ru-RU" sz="1800" dirty="0"/>
              <a:t>сова имеет довольно большое тело. Его длина, у самцов, составляет 55-65 </a:t>
            </a:r>
            <a:r>
              <a:rPr lang="ru-RU" sz="1800" dirty="0" smtClean="0"/>
              <a:t>см. 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день полярная сова съедает не менее 4-х грызунов, чтобы насытиться. Охотиться </a:t>
            </a:r>
            <a:r>
              <a:rPr lang="ru-RU" sz="1800" dirty="0" smtClean="0"/>
              <a:t>рано утром или вечером.</a:t>
            </a:r>
            <a:endParaRPr lang="ru-RU" sz="1800" dirty="0"/>
          </a:p>
          <a:p>
            <a:r>
              <a:rPr lang="ru-RU" sz="1800" dirty="0" smtClean="0"/>
              <a:t>Кроме </a:t>
            </a:r>
            <a:r>
              <a:rPr lang="ru-RU" sz="1800" dirty="0"/>
              <a:t>грызунов питанием ей служат зайцы, горностаи, ежи, утки и куропатки. Ест также </a:t>
            </a:r>
            <a:r>
              <a:rPr lang="ru-RU" sz="1800" dirty="0" smtClean="0"/>
              <a:t>рыбу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-555" r="13879"/>
          <a:stretch/>
        </p:blipFill>
        <p:spPr>
          <a:xfrm>
            <a:off x="4067943" y="1052736"/>
            <a:ext cx="4634079" cy="5256584"/>
          </a:xfrm>
        </p:spPr>
      </p:pic>
    </p:spTree>
    <p:extLst>
      <p:ext uri="{BB962C8B-B14F-4D97-AF65-F5344CB8AC3E}">
        <p14:creationId xmlns:p14="http://schemas.microsoft.com/office/powerpoint/2010/main" val="3130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3960440" cy="3744416"/>
          </a:xfrm>
        </p:spPr>
        <p:txBody>
          <a:bodyPr/>
          <a:lstStyle/>
          <a:p>
            <a:r>
              <a:rPr lang="ru-RU" sz="4000" dirty="0" smtClean="0"/>
              <a:t>Гага 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Гнездится всегда </a:t>
            </a:r>
            <a:r>
              <a:rPr lang="ru-RU" sz="2000" b="0" dirty="0">
                <a:solidFill>
                  <a:schemeClr val="tx1"/>
                </a:solidFill>
              </a:rPr>
              <a:t>рядом с водой</a:t>
            </a:r>
            <a:r>
              <a:rPr lang="ru-RU" sz="2000" b="0" dirty="0" smtClean="0">
                <a:solidFill>
                  <a:schemeClr val="tx1"/>
                </a:solidFill>
              </a:rPr>
              <a:t>. </a:t>
            </a:r>
            <a:r>
              <a:rPr lang="ru-RU" sz="2000" b="0" dirty="0">
                <a:solidFill>
                  <a:schemeClr val="tx1"/>
                </a:solidFill>
              </a:rPr>
              <a:t>Яйца гага </a:t>
            </a:r>
            <a:r>
              <a:rPr lang="ru-RU" sz="2000" b="0" dirty="0" smtClean="0">
                <a:solidFill>
                  <a:schemeClr val="tx1"/>
                </a:solidFill>
              </a:rPr>
              <a:t>высиживает </a:t>
            </a:r>
            <a:r>
              <a:rPr lang="ru-RU" sz="2000" b="0" dirty="0">
                <a:solidFill>
                  <a:schemeClr val="tx1"/>
                </a:solidFill>
              </a:rPr>
              <a:t>4 </a:t>
            </a:r>
            <a:r>
              <a:rPr lang="ru-RU" sz="2000" b="0" dirty="0" smtClean="0">
                <a:solidFill>
                  <a:schemeClr val="tx1"/>
                </a:solidFill>
              </a:rPr>
              <a:t>нед. </a:t>
            </a:r>
            <a:r>
              <a:rPr lang="ru-RU" sz="2000" b="0" dirty="0">
                <a:solidFill>
                  <a:schemeClr val="tx1"/>
                </a:solidFill>
              </a:rPr>
              <a:t>При этом </a:t>
            </a:r>
            <a:r>
              <a:rPr lang="ru-RU" sz="2000" b="0" dirty="0" smtClean="0">
                <a:solidFill>
                  <a:schemeClr val="tx1"/>
                </a:solidFill>
              </a:rPr>
              <a:t>никуда не отлучается и, </a:t>
            </a:r>
            <a:r>
              <a:rPr lang="ru-RU" sz="2000" b="0" dirty="0">
                <a:solidFill>
                  <a:schemeClr val="tx1"/>
                </a:solidFill>
              </a:rPr>
              <a:t>ничего не ест. Спокойно ныряет на глубину до 5 метров. Ест 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морских звёзд, морских ежей, не брезгует червями и ракообразными.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124744"/>
            <a:ext cx="3960440" cy="28803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Кайра </a:t>
            </a:r>
            <a:endParaRPr lang="ru-RU" sz="4000" dirty="0"/>
          </a:p>
          <a:p>
            <a:r>
              <a:rPr lang="ru-RU" sz="2000" b="0" dirty="0" smtClean="0">
                <a:solidFill>
                  <a:schemeClr val="tx1"/>
                </a:solidFill>
              </a:rPr>
              <a:t> Селится </a:t>
            </a:r>
            <a:r>
              <a:rPr lang="ru-RU" sz="2000" b="0" dirty="0">
                <a:solidFill>
                  <a:schemeClr val="tx1"/>
                </a:solidFill>
              </a:rPr>
              <a:t>на огромной отвесной скале. Охотятся они только под водой. Ныряют на глубину в 15-20 метров. В этой толще воды ловят рыбу. У кайры практически нет </a:t>
            </a:r>
            <a:r>
              <a:rPr lang="ru-RU" sz="2000" b="0" dirty="0" smtClean="0">
                <a:solidFill>
                  <a:schemeClr val="tx1"/>
                </a:solidFill>
              </a:rPr>
              <a:t>врагов.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1" t="3048" r="6301"/>
          <a:stretch/>
        </p:blipFill>
        <p:spPr>
          <a:xfrm>
            <a:off x="290945" y="4087090"/>
            <a:ext cx="3602182" cy="260891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4041775" cy="2691822"/>
          </a:xfrm>
        </p:spPr>
      </p:pic>
    </p:spTree>
    <p:extLst>
      <p:ext uri="{BB962C8B-B14F-4D97-AF65-F5344CB8AC3E}">
        <p14:creationId xmlns:p14="http://schemas.microsoft.com/office/powerpoint/2010/main" val="27023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3024336" cy="1512168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Розовая чайка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0152" y="1772816"/>
            <a:ext cx="2808312" cy="4032448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Тундра </a:t>
            </a:r>
            <a:r>
              <a:rPr lang="ru-RU" sz="2000" dirty="0"/>
              <a:t>и лесотундра, в летний период, являются средой её обитания. Зимой малышка перебирается на морские просторы. Розовая чайка прекрасно плавает в речной воде. В морях предпочитает садиться на </a:t>
            </a:r>
            <a:r>
              <a:rPr lang="ru-RU" sz="2000" dirty="0" smtClean="0"/>
              <a:t>льдины.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514126" cy="3672408"/>
          </a:xfrm>
        </p:spPr>
      </p:pic>
    </p:spTree>
    <p:extLst>
      <p:ext uri="{BB962C8B-B14F-4D97-AF65-F5344CB8AC3E}">
        <p14:creationId xmlns:p14="http://schemas.microsoft.com/office/powerpoint/2010/main" val="6059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8104" y="332656"/>
            <a:ext cx="2887216" cy="802010"/>
          </a:xfrm>
        </p:spPr>
        <p:txBody>
          <a:bodyPr/>
          <a:lstStyle/>
          <a:p>
            <a:pPr algn="ctr"/>
            <a:r>
              <a:rPr lang="ru-RU" sz="4000" dirty="0" smtClean="0">
                <a:latin typeface="+mn-lt"/>
              </a:rPr>
              <a:t>Антарктида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796136" y="1412776"/>
            <a:ext cx="2743200" cy="4572000"/>
          </a:xfrm>
        </p:spPr>
        <p:txBody>
          <a:bodyPr>
            <a:normAutofit/>
          </a:bodyPr>
          <a:lstStyle/>
          <a:p>
            <a:r>
              <a:rPr lang="ru-RU" sz="1800" dirty="0"/>
              <a:t>Огромный по своим размерам полярный регион, охватывающий всю южную часть нашей планеты, называется Антарктикой. Она включает в себя Антарктиду – покрытый вечными льдами материк, а также южные районы Тихого, Атлантического и Индийского океанов.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-1" r="11902" b="1015"/>
          <a:stretch/>
        </p:blipFill>
        <p:spPr>
          <a:xfrm>
            <a:off x="1043608" y="548680"/>
            <a:ext cx="4003963" cy="252994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162" r="5158" b="1"/>
          <a:stretch/>
        </p:blipFill>
        <p:spPr>
          <a:xfrm>
            <a:off x="1039090" y="3603050"/>
            <a:ext cx="3892949" cy="2950398"/>
          </a:xfrm>
        </p:spPr>
      </p:pic>
    </p:spTree>
    <p:extLst>
      <p:ext uri="{BB962C8B-B14F-4D97-AF65-F5344CB8AC3E}">
        <p14:creationId xmlns:p14="http://schemas.microsoft.com/office/powerpoint/2010/main" val="16484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3888432" cy="295232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Южный </a:t>
            </a:r>
            <a:r>
              <a:rPr lang="ru-RU" dirty="0" smtClean="0"/>
              <a:t>морской </a:t>
            </a:r>
            <a:r>
              <a:rPr lang="ru-RU" dirty="0" smtClean="0"/>
              <a:t>слон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Южный </a:t>
            </a:r>
            <a:r>
              <a:rPr lang="ru-RU" sz="2000" b="0" dirty="0">
                <a:solidFill>
                  <a:schemeClr val="tx1"/>
                </a:solidFill>
              </a:rPr>
              <a:t>морской слон относится к семейству тюленей. Отличительным знаком этого огромного тюленя является хобот: кожаная складка, расположенная на верхней части морды у самцов – у самок такого образования нет.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572000" y="476672"/>
            <a:ext cx="4392488" cy="345638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dirty="0" smtClean="0"/>
              <a:t>Тюлень </a:t>
            </a:r>
            <a:r>
              <a:rPr lang="ru-RU" sz="2800" dirty="0" smtClean="0"/>
              <a:t>– </a:t>
            </a:r>
            <a:r>
              <a:rPr lang="ru-RU" sz="2800" dirty="0" smtClean="0"/>
              <a:t>крабоед</a:t>
            </a:r>
          </a:p>
          <a:p>
            <a:r>
              <a:rPr lang="ru-RU" sz="2200" b="0" dirty="0" smtClean="0">
                <a:solidFill>
                  <a:schemeClr val="tx1"/>
                </a:solidFill>
              </a:rPr>
              <a:t>Зверь </a:t>
            </a:r>
            <a:r>
              <a:rPr lang="ru-RU" sz="2200" b="0" dirty="0">
                <a:solidFill>
                  <a:schemeClr val="tx1"/>
                </a:solidFill>
              </a:rPr>
              <a:t>отлично плавает и ныряет. Под водой </a:t>
            </a:r>
            <a:r>
              <a:rPr lang="ru-RU" sz="2200" b="0" dirty="0" smtClean="0">
                <a:solidFill>
                  <a:schemeClr val="tx1"/>
                </a:solidFill>
              </a:rPr>
              <a:t>он находится 30 мин. </a:t>
            </a:r>
            <a:r>
              <a:rPr lang="ru-RU" sz="2200" b="0" dirty="0">
                <a:solidFill>
                  <a:schemeClr val="tx1"/>
                </a:solidFill>
              </a:rPr>
              <a:t>Способен высоко выпрыгивать из воды, а по суше передвигается </a:t>
            </a:r>
            <a:r>
              <a:rPr lang="ru-RU" sz="2200" b="0" dirty="0" smtClean="0">
                <a:solidFill>
                  <a:schemeClr val="tx1"/>
                </a:solidFill>
              </a:rPr>
              <a:t>очень быстро. Питается </a:t>
            </a:r>
            <a:r>
              <a:rPr lang="ru-RU" sz="2200" b="0" dirty="0">
                <a:solidFill>
                  <a:schemeClr val="tx1"/>
                </a:solidFill>
              </a:rPr>
              <a:t>крабоед ракообразными, используя при этом своеобразную конструкцию своих зубов. Совсем не боится человека и подпускает его очень близко. Главный враг этого животного — косатка.</a:t>
            </a: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4041775" cy="269182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040188" cy="2693458"/>
          </a:xfrm>
        </p:spPr>
      </p:pic>
    </p:spTree>
    <p:extLst>
      <p:ext uri="{BB962C8B-B14F-4D97-AF65-F5344CB8AC3E}">
        <p14:creationId xmlns:p14="http://schemas.microsoft.com/office/powerpoint/2010/main" val="40903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32448" cy="2808312"/>
          </a:xfrm>
        </p:spPr>
        <p:txBody>
          <a:bodyPr/>
          <a:lstStyle/>
          <a:p>
            <a:r>
              <a:rPr lang="ru-RU" dirty="0" smtClean="0"/>
              <a:t>Морской </a:t>
            </a:r>
            <a:r>
              <a:rPr lang="ru-RU" dirty="0" smtClean="0"/>
              <a:t>леопард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Один </a:t>
            </a:r>
            <a:r>
              <a:rPr lang="ru-RU" sz="2000" b="0" dirty="0">
                <a:solidFill>
                  <a:schemeClr val="tx1"/>
                </a:solidFill>
              </a:rPr>
              <a:t>из самых </a:t>
            </a:r>
            <a:r>
              <a:rPr lang="ru-RU" sz="2000" b="0" dirty="0" smtClean="0">
                <a:solidFill>
                  <a:schemeClr val="tx1"/>
                </a:solidFill>
              </a:rPr>
              <a:t>опасных, свирепых </a:t>
            </a:r>
            <a:r>
              <a:rPr lang="ru-RU" sz="2000" b="0" dirty="0">
                <a:solidFill>
                  <a:schemeClr val="tx1"/>
                </a:solidFill>
              </a:rPr>
              <a:t>хищников </a:t>
            </a:r>
            <a:r>
              <a:rPr lang="ru-RU" sz="2000" b="0" dirty="0" smtClean="0">
                <a:solidFill>
                  <a:schemeClr val="tx1"/>
                </a:solidFill>
              </a:rPr>
              <a:t>Антарктики. </a:t>
            </a:r>
            <a:r>
              <a:rPr lang="ru-RU" sz="2000" b="0" dirty="0">
                <a:solidFill>
                  <a:schemeClr val="tx1"/>
                </a:solidFill>
              </a:rPr>
              <a:t>длинное тонкое </a:t>
            </a:r>
            <a:r>
              <a:rPr lang="ru-RU" sz="2000" b="0" dirty="0" smtClean="0">
                <a:solidFill>
                  <a:schemeClr val="tx1"/>
                </a:solidFill>
              </a:rPr>
              <a:t>тело</a:t>
            </a:r>
            <a:r>
              <a:rPr lang="ru-RU" sz="2000" b="0" dirty="0">
                <a:solidFill>
                  <a:schemeClr val="tx1"/>
                </a:solidFill>
              </a:rPr>
              <a:t>, чем-то </a:t>
            </a:r>
            <a:r>
              <a:rPr lang="ru-RU" sz="2000" b="0" dirty="0" smtClean="0">
                <a:solidFill>
                  <a:schemeClr val="tx1"/>
                </a:solidFill>
              </a:rPr>
              <a:t>напоминает змеиное</a:t>
            </a:r>
            <a:r>
              <a:rPr lang="ru-RU" sz="2000" b="0" dirty="0">
                <a:solidFill>
                  <a:schemeClr val="tx1"/>
                </a:solidFill>
              </a:rPr>
              <a:t>.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Некоторые из них охотятся только на пингвинов, другие </a:t>
            </a:r>
            <a:r>
              <a:rPr lang="ru-RU" sz="2000" b="0" dirty="0" smtClean="0">
                <a:solidFill>
                  <a:schemeClr val="tx1"/>
                </a:solidFill>
              </a:rPr>
              <a:t>же предпочитают тюленье </a:t>
            </a:r>
            <a:r>
              <a:rPr lang="ru-RU" sz="2000" b="0" dirty="0">
                <a:solidFill>
                  <a:schemeClr val="tx1"/>
                </a:solidFill>
              </a:rPr>
              <a:t>мясо</a:t>
            </a:r>
            <a:r>
              <a:rPr lang="ru-RU" sz="2000" b="0" dirty="0" smtClean="0">
                <a:solidFill>
                  <a:schemeClr val="tx1"/>
                </a:solidFill>
              </a:rPr>
              <a:t>. Может нападать </a:t>
            </a:r>
            <a:r>
              <a:rPr lang="ru-RU" sz="2000" b="0" dirty="0">
                <a:solidFill>
                  <a:schemeClr val="tx1"/>
                </a:solidFill>
              </a:rPr>
              <a:t>на человека.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4008" y="-243408"/>
            <a:ext cx="4320480" cy="3384376"/>
          </a:xfrm>
        </p:spPr>
        <p:txBody>
          <a:bodyPr>
            <a:no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r>
              <a:rPr lang="ru-RU" dirty="0" smtClean="0"/>
              <a:t>Тюлень Росса </a:t>
            </a:r>
          </a:p>
          <a:p>
            <a:r>
              <a:rPr lang="ru-RU" sz="2000" b="0" dirty="0">
                <a:solidFill>
                  <a:schemeClr val="tx1"/>
                </a:solidFill>
              </a:rPr>
              <a:t>Животные держатся небольшими 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группами</a:t>
            </a:r>
            <a:r>
              <a:rPr lang="ru-RU" sz="2000" b="0" dirty="0" smtClean="0">
                <a:solidFill>
                  <a:schemeClr val="tx1"/>
                </a:solidFill>
              </a:rPr>
              <a:t>. Этот </a:t>
            </a:r>
            <a:r>
              <a:rPr lang="ru-RU" sz="2000" b="0" dirty="0">
                <a:solidFill>
                  <a:schemeClr val="tx1"/>
                </a:solidFill>
              </a:rPr>
              <a:t>зверь очень быстро плавает и хорошо ныряет</a:t>
            </a:r>
            <a:r>
              <a:rPr lang="ru-RU" sz="2000" b="0" dirty="0" smtClean="0">
                <a:solidFill>
                  <a:schemeClr val="tx1"/>
                </a:solidFill>
              </a:rPr>
              <a:t>. Питается </a:t>
            </a:r>
            <a:r>
              <a:rPr lang="ru-RU" sz="2000" b="0" dirty="0">
                <a:solidFill>
                  <a:schemeClr val="tx1"/>
                </a:solidFill>
              </a:rPr>
              <a:t>рыбой, </a:t>
            </a:r>
            <a:r>
              <a:rPr lang="ru-RU" sz="2000" b="0" dirty="0" smtClean="0">
                <a:solidFill>
                  <a:schemeClr val="tx1"/>
                </a:solidFill>
              </a:rPr>
              <a:t>ракообразными. Холодное </a:t>
            </a:r>
            <a:r>
              <a:rPr lang="ru-RU" sz="2000" b="0" dirty="0">
                <a:solidFill>
                  <a:schemeClr val="tx1"/>
                </a:solidFill>
              </a:rPr>
              <a:t>время </a:t>
            </a:r>
            <a:r>
              <a:rPr lang="ru-RU" sz="2000" b="0" dirty="0" smtClean="0">
                <a:solidFill>
                  <a:schemeClr val="tx1"/>
                </a:solidFill>
              </a:rPr>
              <a:t>года проводит под </a:t>
            </a:r>
            <a:r>
              <a:rPr lang="ru-RU" sz="2000" b="0" dirty="0">
                <a:solidFill>
                  <a:schemeClr val="tx1"/>
                </a:solidFill>
              </a:rPr>
              <a:t>водой</a:t>
            </a:r>
            <a:r>
              <a:rPr lang="ru-RU" sz="2000" b="0" dirty="0" smtClean="0">
                <a:solidFill>
                  <a:schemeClr val="tx1"/>
                </a:solidFill>
              </a:rPr>
              <a:t>. Тюлень Росса </a:t>
            </a:r>
            <a:r>
              <a:rPr lang="ru-RU" sz="2000" b="0" dirty="0">
                <a:solidFill>
                  <a:schemeClr val="tx1"/>
                </a:solidFill>
              </a:rPr>
              <a:t>издаёт громкие мелодичные звуки – эдакий голосистый певун среди сурового ледяного безмолвия.</a:t>
            </a:r>
          </a:p>
          <a:p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040188" cy="322911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041775" cy="3233420"/>
          </a:xfrm>
        </p:spPr>
      </p:pic>
    </p:spTree>
    <p:extLst>
      <p:ext uri="{BB962C8B-B14F-4D97-AF65-F5344CB8AC3E}">
        <p14:creationId xmlns:p14="http://schemas.microsoft.com/office/powerpoint/2010/main" val="34995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Пингвин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568" y="2276872"/>
            <a:ext cx="7704856" cy="3852428"/>
          </a:xfrm>
        </p:spPr>
      </p:pic>
    </p:spTree>
    <p:extLst>
      <p:ext uri="{BB962C8B-B14F-4D97-AF65-F5344CB8AC3E}">
        <p14:creationId xmlns:p14="http://schemas.microsoft.com/office/powerpoint/2010/main" val="10114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36004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   Это </a:t>
            </a:r>
            <a:r>
              <a:rPr lang="ru-RU" sz="2000" dirty="0"/>
              <a:t>птица</a:t>
            </a:r>
            <a:r>
              <a:rPr lang="ru-RU" sz="2000" dirty="0" smtClean="0"/>
              <a:t>, </a:t>
            </a:r>
            <a:r>
              <a:rPr lang="ru-RU" sz="2000" dirty="0"/>
              <a:t>непохожа на своих сородичей. Пингвин не умеет </a:t>
            </a:r>
            <a:r>
              <a:rPr lang="ru-RU" sz="2000" dirty="0" smtClean="0"/>
              <a:t>летать. Он отличный </a:t>
            </a:r>
            <a:r>
              <a:rPr lang="ru-RU" sz="2000" dirty="0"/>
              <a:t>пловец. Причём его крылья под водой </a:t>
            </a:r>
            <a:r>
              <a:rPr lang="ru-RU" sz="2000" dirty="0" smtClean="0"/>
              <a:t>  вращаются</a:t>
            </a:r>
            <a:r>
              <a:rPr lang="ru-RU" sz="2000" dirty="0"/>
              <a:t>, как лопасти винта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Своё </a:t>
            </a:r>
            <a:r>
              <a:rPr lang="ru-RU" sz="2000" dirty="0"/>
              <a:t>единственное яйцо самка укладывает на свои широкие перепончатые лапы, а сверху накрывает животом. Вскоре её сменяет самец, а </a:t>
            </a:r>
            <a:r>
              <a:rPr lang="ru-RU" sz="2000" dirty="0" smtClean="0"/>
              <a:t>дама </a:t>
            </a:r>
            <a:r>
              <a:rPr lang="ru-RU" sz="2000" dirty="0"/>
              <a:t>уходит в море кормиться. Возвращается она </a:t>
            </a:r>
            <a:r>
              <a:rPr lang="ru-RU" sz="2000" dirty="0" smtClean="0"/>
              <a:t>через 3 </a:t>
            </a:r>
            <a:r>
              <a:rPr lang="ru-RU" sz="2000" dirty="0"/>
              <a:t>месяца к концу инкубационного периода</a:t>
            </a:r>
            <a:r>
              <a:rPr lang="ru-RU" sz="2000" dirty="0" smtClean="0"/>
              <a:t>.     </a:t>
            </a:r>
          </a:p>
          <a:p>
            <a:r>
              <a:rPr lang="ru-RU" sz="2000" dirty="0" smtClean="0"/>
              <a:t>       Молодое </a:t>
            </a:r>
            <a:r>
              <a:rPr lang="ru-RU" sz="2000" dirty="0"/>
              <a:t>поколение объединяется в </a:t>
            </a:r>
            <a:r>
              <a:rPr lang="ru-RU" sz="2000" dirty="0" smtClean="0"/>
              <a:t>отдельную </a:t>
            </a:r>
            <a:r>
              <a:rPr lang="ru-RU" sz="2000" dirty="0"/>
              <a:t>группу. Родители же появляются возле своих чад один раз в 2, а то и в 4 </a:t>
            </a:r>
            <a:r>
              <a:rPr lang="ru-RU" sz="2000" dirty="0" smtClean="0"/>
              <a:t>дня.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Из </a:t>
            </a:r>
            <a:r>
              <a:rPr lang="ru-RU" sz="2000" dirty="0"/>
              <a:t>воды может легко забраться на высокую льдину, так как способен подпрыгивать на высоту до полутора </a:t>
            </a:r>
            <a:r>
              <a:rPr lang="ru-RU" sz="2000" dirty="0" smtClean="0"/>
              <a:t>метров.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r="12521" b="-2337"/>
          <a:stretch/>
        </p:blipFill>
        <p:spPr>
          <a:xfrm>
            <a:off x="4225636" y="404663"/>
            <a:ext cx="3810000" cy="261562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146" r="9949" b="1055"/>
          <a:stretch/>
        </p:blipFill>
        <p:spPr>
          <a:xfrm>
            <a:off x="4067944" y="4077072"/>
            <a:ext cx="4213225" cy="2592388"/>
          </a:xfrm>
        </p:spPr>
      </p:pic>
    </p:spTree>
    <p:extLst>
      <p:ext uri="{BB962C8B-B14F-4D97-AF65-F5344CB8AC3E}">
        <p14:creationId xmlns:p14="http://schemas.microsoft.com/office/powerpoint/2010/main" val="3251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2743200" cy="1162050"/>
          </a:xfrm>
        </p:spPr>
        <p:txBody>
          <a:bodyPr/>
          <a:lstStyle/>
          <a:p>
            <a:pPr algn="ctr"/>
            <a:r>
              <a:rPr lang="ru-RU" sz="3600" dirty="0" smtClean="0">
                <a:latin typeface="+mn-lt"/>
              </a:rPr>
              <a:t>Синий кит</a:t>
            </a:r>
            <a:endParaRPr lang="ru-RU" sz="3600" dirty="0"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292080" y="1772816"/>
            <a:ext cx="3607296" cy="46440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</a:t>
            </a:r>
            <a:r>
              <a:rPr lang="ru-RU" sz="2000" dirty="0" smtClean="0"/>
              <a:t>Считается </a:t>
            </a:r>
            <a:r>
              <a:rPr lang="ru-RU" sz="2000" dirty="0"/>
              <a:t>самым крупным животным на </a:t>
            </a:r>
            <a:r>
              <a:rPr lang="ru-RU" sz="2000" dirty="0" smtClean="0"/>
              <a:t>Земле. Самки  </a:t>
            </a:r>
            <a:r>
              <a:rPr lang="ru-RU" sz="2000" dirty="0"/>
              <a:t> 29 метров </a:t>
            </a:r>
            <a:r>
              <a:rPr lang="ru-RU" sz="2000" dirty="0"/>
              <a:t>длинной, самцы 24-25 м. Эти млекопитающие живут маленькими группами по 3-4 особи. В большие стада объединяются только при обилии пищи</a:t>
            </a:r>
            <a:r>
              <a:rPr lang="ru-RU" sz="2000" dirty="0" smtClean="0"/>
              <a:t>. </a:t>
            </a:r>
            <a:r>
              <a:rPr lang="ru-RU" sz="2000" dirty="0"/>
              <a:t>Между собой киты общаются при помощи низкочастотных звуковых сигналов (ультразвук). Они могут переговариваться даже находясь на расстоянии в 500 и 600 км друг от друга.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483993" cy="336523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1496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2662064" cy="767682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Горбатый кит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412776"/>
            <a:ext cx="3240360" cy="50405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000" dirty="0" smtClean="0"/>
              <a:t>Назвали </a:t>
            </a:r>
            <a:r>
              <a:rPr lang="ru-RU" sz="2000" dirty="0"/>
              <a:t>его так потому, что при плавании он сильно изгибает свою </a:t>
            </a:r>
            <a:r>
              <a:rPr lang="ru-RU" sz="2000" dirty="0" smtClean="0"/>
              <a:t>спину. Выпускает фонтан </a:t>
            </a:r>
            <a:r>
              <a:rPr lang="ru-RU" sz="2000" dirty="0"/>
              <a:t>воды высотой в 3 метра. </a:t>
            </a:r>
            <a:r>
              <a:rPr lang="ru-RU" sz="2000" dirty="0" smtClean="0"/>
              <a:t> </a:t>
            </a:r>
            <a:r>
              <a:rPr lang="ru-RU" sz="2000" dirty="0"/>
              <a:t>Выпрыгивает из воды на 2/3 длины своего тела.. Любит резвиться на морской поверхности, выполняя различные перевороты и выныривания. Таким образом он скорее всего избавляется от вредных морских организмов, присасывающихся к его коже.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4762500" cy="26765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4038600" cy="2690812"/>
          </a:xfrm>
        </p:spPr>
      </p:pic>
    </p:spTree>
    <p:extLst>
      <p:ext uri="{BB962C8B-B14F-4D97-AF65-F5344CB8AC3E}">
        <p14:creationId xmlns:p14="http://schemas.microsoft.com/office/powerpoint/2010/main" val="2645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332656"/>
            <a:ext cx="2743200" cy="1162050"/>
          </a:xfrm>
        </p:spPr>
        <p:txBody>
          <a:bodyPr/>
          <a:lstStyle/>
          <a:p>
            <a:pPr algn="ctr"/>
            <a:r>
              <a:rPr lang="ru-RU" sz="4000" dirty="0" smtClean="0">
                <a:latin typeface="+mn-lt"/>
              </a:rPr>
              <a:t>Арктика</a:t>
            </a:r>
            <a:endParaRPr lang="ru-RU" sz="4000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Огромный регион, включающий в себя северные районы Евразии и Северной Америки, а также воды Северного Ледовитого океана, называют </a:t>
            </a:r>
            <a:r>
              <a:rPr lang="ru-RU" sz="2400" b="1" dirty="0"/>
              <a:t>Арктикой.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78" y="692696"/>
            <a:ext cx="4608512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0" t="-766" r="6144"/>
          <a:stretch/>
        </p:blipFill>
        <p:spPr>
          <a:xfrm>
            <a:off x="4716016" y="3645024"/>
            <a:ext cx="3976811" cy="3065284"/>
          </a:xfrm>
        </p:spPr>
      </p:pic>
    </p:spTree>
    <p:extLst>
      <p:ext uri="{BB962C8B-B14F-4D97-AF65-F5344CB8AC3E}">
        <p14:creationId xmlns:p14="http://schemas.microsoft.com/office/powerpoint/2010/main" val="2124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3816424" cy="2736304"/>
          </a:xfrm>
        </p:spPr>
        <p:txBody>
          <a:bodyPr/>
          <a:lstStyle/>
          <a:p>
            <a:r>
              <a:rPr lang="ru-RU" dirty="0" smtClean="0"/>
              <a:t>Альбатрос</a:t>
            </a:r>
          </a:p>
          <a:p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Очень </a:t>
            </a:r>
            <a:r>
              <a:rPr lang="ru-RU" sz="2000" b="0" dirty="0">
                <a:solidFill>
                  <a:schemeClr val="tx1"/>
                </a:solidFill>
              </a:rPr>
              <a:t>большая и сильная птица. Питается он рыбой</a:t>
            </a:r>
            <a:r>
              <a:rPr lang="ru-RU" sz="2000" b="0" dirty="0" smtClean="0">
                <a:solidFill>
                  <a:schemeClr val="tx1"/>
                </a:solidFill>
              </a:rPr>
              <a:t>, </a:t>
            </a:r>
            <a:r>
              <a:rPr lang="ru-RU" sz="2000" b="0" dirty="0">
                <a:solidFill>
                  <a:schemeClr val="tx1"/>
                </a:solidFill>
              </a:rPr>
              <a:t>ракообразными</a:t>
            </a:r>
            <a:r>
              <a:rPr lang="ru-RU" sz="2000" b="0" dirty="0" smtClean="0">
                <a:solidFill>
                  <a:schemeClr val="tx1"/>
                </a:solidFill>
              </a:rPr>
              <a:t>. </a:t>
            </a:r>
            <a:r>
              <a:rPr lang="ru-RU" sz="2000" b="0" dirty="0">
                <a:solidFill>
                  <a:schemeClr val="tx1"/>
                </a:solidFill>
              </a:rPr>
              <a:t>Хорошо ныряет. В большинстве случаев </a:t>
            </a:r>
            <a:r>
              <a:rPr lang="ru-RU" sz="2000" b="0" dirty="0" smtClean="0">
                <a:solidFill>
                  <a:schemeClr val="tx1"/>
                </a:solidFill>
              </a:rPr>
              <a:t>на 5 м. в </a:t>
            </a:r>
            <a:r>
              <a:rPr lang="ru-RU" sz="2000" b="0" dirty="0">
                <a:solidFill>
                  <a:schemeClr val="tx1"/>
                </a:solidFill>
              </a:rPr>
              <a:t>глубину, но данная величина для него не предел. Эта птица способна опускаться на глубину до 15 метров.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716016" y="620688"/>
            <a:ext cx="4041775" cy="28803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Поморник</a:t>
            </a:r>
          </a:p>
          <a:p>
            <a:r>
              <a:rPr lang="ru-RU" dirty="0"/>
              <a:t> </a:t>
            </a:r>
            <a:r>
              <a:rPr lang="ru-RU" sz="2200" b="0" dirty="0">
                <a:solidFill>
                  <a:schemeClr val="tx1"/>
                </a:solidFill>
              </a:rPr>
              <a:t>Это большая птица, обитающая в прибрежной зоне </a:t>
            </a:r>
            <a:r>
              <a:rPr lang="ru-RU" sz="2200" b="0" dirty="0" smtClean="0">
                <a:solidFill>
                  <a:schemeClr val="tx1"/>
                </a:solidFill>
              </a:rPr>
              <a:t>Антарктиды. </a:t>
            </a:r>
            <a:r>
              <a:rPr lang="ru-RU" sz="2000" b="0" dirty="0" smtClean="0">
                <a:solidFill>
                  <a:schemeClr val="tx1"/>
                </a:solidFill>
              </a:rPr>
              <a:t>Питается </a:t>
            </a:r>
            <a:r>
              <a:rPr lang="ru-RU" sz="2000" b="0" dirty="0">
                <a:solidFill>
                  <a:schemeClr val="tx1"/>
                </a:solidFill>
              </a:rPr>
              <a:t>поморник рыбой, но сам её ловить не умеет, так как не может нырять. Поэтому он отбирает рыбу у других птиц или ловит ту, которая плавает у самой поверхности моря.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8557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3960440" cy="3528392"/>
          </a:xfrm>
        </p:spPr>
        <p:txBody>
          <a:bodyPr/>
          <a:lstStyle/>
          <a:p>
            <a:r>
              <a:rPr lang="ru-RU" dirty="0" smtClean="0"/>
              <a:t>Южный гигантский </a:t>
            </a:r>
            <a:r>
              <a:rPr lang="ru-RU" dirty="0" smtClean="0"/>
              <a:t>буревестник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Антарктические </a:t>
            </a:r>
            <a:r>
              <a:rPr lang="ru-RU" sz="2000" b="0" dirty="0">
                <a:solidFill>
                  <a:schemeClr val="tx1"/>
                </a:solidFill>
              </a:rPr>
              <a:t>просторы </a:t>
            </a:r>
            <a:r>
              <a:rPr lang="ru-RU" sz="2000" b="0" dirty="0" smtClean="0">
                <a:solidFill>
                  <a:schemeClr val="tx1"/>
                </a:solidFill>
              </a:rPr>
              <a:t>являются </a:t>
            </a:r>
            <a:r>
              <a:rPr lang="ru-RU" sz="2000" b="0" dirty="0">
                <a:solidFill>
                  <a:schemeClr val="tx1"/>
                </a:solidFill>
              </a:rPr>
              <a:t>средой обитания. </a:t>
            </a:r>
            <a:r>
              <a:rPr lang="ru-RU" sz="2000" b="0" dirty="0" smtClean="0">
                <a:solidFill>
                  <a:schemeClr val="tx1"/>
                </a:solidFill>
              </a:rPr>
              <a:t>Много </a:t>
            </a:r>
            <a:r>
              <a:rPr lang="ru-RU" sz="2000" b="0" dirty="0">
                <a:solidFill>
                  <a:schemeClr val="tx1"/>
                </a:solidFill>
              </a:rPr>
              <a:t>времени </a:t>
            </a:r>
            <a:r>
              <a:rPr lang="ru-RU" sz="2000" b="0" dirty="0" smtClean="0">
                <a:solidFill>
                  <a:schemeClr val="tx1"/>
                </a:solidFill>
              </a:rPr>
              <a:t> проводит </a:t>
            </a:r>
            <a:r>
              <a:rPr lang="ru-RU" sz="2000" b="0" dirty="0">
                <a:solidFill>
                  <a:schemeClr val="tx1"/>
                </a:solidFill>
              </a:rPr>
              <a:t>в воздухе над морской волной. Питается он рыбой, </a:t>
            </a:r>
            <a:r>
              <a:rPr lang="ru-RU" sz="2000" b="0" dirty="0" smtClean="0">
                <a:solidFill>
                  <a:schemeClr val="tx1"/>
                </a:solidFill>
              </a:rPr>
              <a:t>беспозвоночными, </a:t>
            </a:r>
            <a:r>
              <a:rPr lang="ru-RU" sz="2000" b="0" dirty="0">
                <a:solidFill>
                  <a:schemeClr val="tx1"/>
                </a:solidFill>
              </a:rPr>
              <a:t>не отказывается и от падали. Он поедает трупы тюленей, </a:t>
            </a:r>
            <a:r>
              <a:rPr lang="ru-RU" sz="2000" b="0" dirty="0" smtClean="0">
                <a:solidFill>
                  <a:schemeClr val="tx1"/>
                </a:solidFill>
              </a:rPr>
              <a:t>пингвинов, нападает </a:t>
            </a:r>
            <a:r>
              <a:rPr lang="ru-RU" sz="2000" b="0" dirty="0">
                <a:solidFill>
                  <a:schemeClr val="tx1"/>
                </a:solidFill>
              </a:rPr>
              <a:t>на птенцов, оставленных без присмотра морскими птицами.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548680"/>
            <a:ext cx="4176464" cy="3312368"/>
          </a:xfrm>
        </p:spPr>
        <p:txBody>
          <a:bodyPr/>
          <a:lstStyle/>
          <a:p>
            <a:r>
              <a:rPr lang="ru-RU" dirty="0" smtClean="0"/>
              <a:t>Снежный </a:t>
            </a:r>
            <a:r>
              <a:rPr lang="ru-RU" dirty="0" smtClean="0"/>
              <a:t>буревестник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   Небольшая </a:t>
            </a:r>
            <a:r>
              <a:rPr lang="ru-RU" sz="2000" b="0" dirty="0">
                <a:solidFill>
                  <a:schemeClr val="tx1"/>
                </a:solidFill>
              </a:rPr>
              <a:t>белоснежная птица, облюбовавшая для себя ледяные земли Антарктиды. Питается снежный буревестник мелкой рыбёшкой, ракообразными, моллюсками. Птица хорошо плавает. Для неё воды Южного океана – родная стихия.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4040188" cy="227058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4041775" cy="2691822"/>
          </a:xfrm>
        </p:spPr>
      </p:pic>
    </p:spTree>
    <p:extLst>
      <p:ext uri="{BB962C8B-B14F-4D97-AF65-F5344CB8AC3E}">
        <p14:creationId xmlns:p14="http://schemas.microsoft.com/office/powerpoint/2010/main" val="30297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Спасибо за внимание!</a:t>
            </a: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2034381"/>
            <a:ext cx="7038975" cy="4191000"/>
          </a:xfrm>
        </p:spPr>
      </p:pic>
    </p:spTree>
    <p:extLst>
      <p:ext uri="{BB962C8B-B14F-4D97-AF65-F5344CB8AC3E}">
        <p14:creationId xmlns:p14="http://schemas.microsoft.com/office/powerpoint/2010/main" val="34455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364088" y="1808847"/>
            <a:ext cx="3528392" cy="5040560"/>
          </a:xfrm>
        </p:spPr>
        <p:txBody>
          <a:bodyPr>
            <a:normAutofit/>
          </a:bodyPr>
          <a:lstStyle/>
          <a:p>
            <a:r>
              <a:rPr lang="ru-RU" sz="2400" dirty="0"/>
              <a:t>Материковые земли Арктики представляют из себя тундру. Это бескрайние равнины с жухлой растительностью (мох, лишайник).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7" y="620688"/>
            <a:ext cx="4128045" cy="2736304"/>
          </a:xfrm>
        </p:spPr>
      </p:pic>
      <p:pic>
        <p:nvPicPr>
          <p:cNvPr id="2050" name="Picture 2" descr="C:\Users\ASUS\Desktop\арктика\81_58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4309"/>
            <a:ext cx="4032448" cy="29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Животный мир Арктики</a:t>
            </a:r>
            <a:endParaRPr lang="ru-RU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3888432" cy="3168352"/>
          </a:xfrm>
        </p:spPr>
        <p:txBody>
          <a:bodyPr/>
          <a:lstStyle/>
          <a:p>
            <a:pPr algn="ctr"/>
            <a:r>
              <a:rPr lang="ru-RU" dirty="0" smtClean="0"/>
              <a:t>Северный </a:t>
            </a:r>
            <a:r>
              <a:rPr lang="ru-RU" dirty="0"/>
              <a:t>олень </a:t>
            </a:r>
            <a:endParaRPr lang="ru-RU" dirty="0" smtClean="0"/>
          </a:p>
          <a:p>
            <a:r>
              <a:rPr lang="ru-RU" sz="2000" b="0" dirty="0" smtClean="0">
                <a:solidFill>
                  <a:schemeClr val="tx1"/>
                </a:solidFill>
              </a:rPr>
              <a:t>Суровая </a:t>
            </a:r>
            <a:r>
              <a:rPr lang="ru-RU" sz="2000" b="0" dirty="0">
                <a:solidFill>
                  <a:schemeClr val="tx1"/>
                </a:solidFill>
              </a:rPr>
              <a:t>тундра, лесотундра, а также северная тайга — </a:t>
            </a:r>
            <a:r>
              <a:rPr lang="ru-RU" sz="2000" b="0" dirty="0" smtClean="0">
                <a:solidFill>
                  <a:schemeClr val="tx1"/>
                </a:solidFill>
              </a:rPr>
              <a:t>здесь </a:t>
            </a:r>
            <a:r>
              <a:rPr lang="ru-RU" sz="2000" b="0" dirty="0">
                <a:solidFill>
                  <a:schemeClr val="tx1"/>
                </a:solidFill>
              </a:rPr>
              <a:t>животное существует уже многие тысячи лет. Шерсть на теле короткая, но тёплая, так как имеет густую подшёрстку</a:t>
            </a:r>
            <a:r>
              <a:rPr lang="ru-RU" sz="1800" b="0" dirty="0">
                <a:solidFill>
                  <a:schemeClr val="tx1"/>
                </a:solidFill>
              </a:rPr>
              <a:t>. Рога растут и у самцов, и у самок. Самцы расстаются с рогами в начале зимы.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572000" y="692696"/>
            <a:ext cx="4248472" cy="316835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Самки </a:t>
            </a:r>
            <a:r>
              <a:rPr lang="ru-RU" sz="2000" b="0" dirty="0">
                <a:solidFill>
                  <a:schemeClr val="tx1"/>
                </a:solidFill>
              </a:rPr>
              <a:t>сбрасывают рога сразу после рождения малышей – это начало лета. В </a:t>
            </a:r>
            <a:r>
              <a:rPr lang="ru-RU" sz="2000" b="0" dirty="0" smtClean="0">
                <a:solidFill>
                  <a:schemeClr val="tx1"/>
                </a:solidFill>
              </a:rPr>
              <a:t>зимой </a:t>
            </a:r>
            <a:r>
              <a:rPr lang="ru-RU" sz="2000" b="0" dirty="0">
                <a:solidFill>
                  <a:schemeClr val="tx1"/>
                </a:solidFill>
              </a:rPr>
              <a:t>у самцов нет рогов, а у самок есть, что помогает </a:t>
            </a:r>
            <a:r>
              <a:rPr lang="ru-RU" sz="2000" b="0" dirty="0" smtClean="0">
                <a:solidFill>
                  <a:schemeClr val="tx1"/>
                </a:solidFill>
              </a:rPr>
              <a:t>им</a:t>
            </a:r>
            <a:r>
              <a:rPr lang="ru-RU" sz="2000" b="0" dirty="0">
                <a:solidFill>
                  <a:schemeClr val="tx1"/>
                </a:solidFill>
              </a:rPr>
              <a:t>, добывая корм из под снежной ш Главные его враги – волки и росомахи.убы, отгонять голодных самцов.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040188" cy="269345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4041775" cy="2695901"/>
          </a:xfrm>
        </p:spPr>
      </p:pic>
    </p:spTree>
    <p:extLst>
      <p:ext uri="{BB962C8B-B14F-4D97-AF65-F5344CB8AC3E}">
        <p14:creationId xmlns:p14="http://schemas.microsoft.com/office/powerpoint/2010/main" val="19070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1944216"/>
          </a:xfrm>
        </p:spPr>
        <p:txBody>
          <a:bodyPr/>
          <a:lstStyle/>
          <a:p>
            <a:r>
              <a:rPr lang="ru-RU" dirty="0" smtClean="0"/>
              <a:t>Песец </a:t>
            </a:r>
            <a:endParaRPr lang="ru-RU" b="0" dirty="0" smtClean="0">
              <a:solidFill>
                <a:schemeClr val="tx1"/>
              </a:solidFill>
            </a:endParaRPr>
          </a:p>
          <a:p>
            <a:r>
              <a:rPr lang="ru-RU" sz="2000" b="0" dirty="0">
                <a:solidFill>
                  <a:schemeClr val="tx1"/>
                </a:solidFill>
              </a:rPr>
              <a:t>Песец или полярная лиса относится к виду песцов семейства псовых, является хищником.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16016" y="260648"/>
            <a:ext cx="4041775" cy="2592288"/>
          </a:xfrm>
        </p:spPr>
        <p:txBody>
          <a:bodyPr>
            <a:normAutofit fontScale="92500"/>
          </a:bodyPr>
          <a:lstStyle/>
          <a:p>
            <a:r>
              <a:rPr lang="ru-RU" dirty="0"/>
              <a:t>Белый </a:t>
            </a:r>
            <a:r>
              <a:rPr lang="ru-RU" dirty="0" smtClean="0"/>
              <a:t>медведь</a:t>
            </a:r>
          </a:p>
          <a:p>
            <a:r>
              <a:rPr lang="ru-RU" sz="2200" b="0" dirty="0" smtClean="0">
                <a:solidFill>
                  <a:schemeClr val="tx1"/>
                </a:solidFill>
              </a:rPr>
              <a:t>Белый </a:t>
            </a:r>
            <a:r>
              <a:rPr lang="ru-RU" sz="2200" b="0" dirty="0">
                <a:solidFill>
                  <a:schemeClr val="tx1"/>
                </a:solidFill>
              </a:rPr>
              <a:t>медведь </a:t>
            </a:r>
            <a:r>
              <a:rPr lang="ru-RU" sz="2200" b="0" dirty="0" smtClean="0">
                <a:solidFill>
                  <a:schemeClr val="tx1"/>
                </a:solidFill>
              </a:rPr>
              <a:t> самый мощный </a:t>
            </a:r>
            <a:r>
              <a:rPr lang="ru-RU" sz="2200" b="0" dirty="0">
                <a:solidFill>
                  <a:schemeClr val="tx1"/>
                </a:solidFill>
              </a:rPr>
              <a:t>и </a:t>
            </a:r>
            <a:r>
              <a:rPr lang="ru-RU" sz="2200" b="0" dirty="0" smtClean="0">
                <a:solidFill>
                  <a:schemeClr val="tx1"/>
                </a:solidFill>
              </a:rPr>
              <a:t>сильный </a:t>
            </a:r>
            <a:r>
              <a:rPr lang="ru-RU" sz="2200" b="0" dirty="0">
                <a:solidFill>
                  <a:schemeClr val="tx1"/>
                </a:solidFill>
              </a:rPr>
              <a:t>сухопутным хищником на планете. С ним не могут сравниться ни львы, ни тигры, ни бурые медведи. У наиболее крупных особей длина тела может достигать 3-х </a:t>
            </a:r>
            <a:r>
              <a:rPr lang="ru-RU" sz="2200" b="0" dirty="0" smtClean="0">
                <a:solidFill>
                  <a:schemeClr val="tx1"/>
                </a:solidFill>
              </a:rPr>
              <a:t>метров.</a:t>
            </a: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5749" r="6282"/>
          <a:stretch/>
        </p:blipFill>
        <p:spPr>
          <a:xfrm>
            <a:off x="323528" y="3140968"/>
            <a:ext cx="4211783" cy="31024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0" t="-851" r="11313" b="-16455"/>
          <a:stretch/>
        </p:blipFill>
        <p:spPr>
          <a:xfrm>
            <a:off x="4788024" y="3140968"/>
            <a:ext cx="4040654" cy="3865422"/>
          </a:xfrm>
        </p:spPr>
      </p:pic>
    </p:spTree>
    <p:extLst>
      <p:ext uri="{BB962C8B-B14F-4D97-AF65-F5344CB8AC3E}">
        <p14:creationId xmlns:p14="http://schemas.microsoft.com/office/powerpoint/2010/main" val="6632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-171400"/>
            <a:ext cx="3960440" cy="3888432"/>
          </a:xfrm>
        </p:spPr>
        <p:txBody>
          <a:bodyPr/>
          <a:lstStyle/>
          <a:p>
            <a:pPr algn="ctr"/>
            <a:r>
              <a:rPr lang="ru-RU" dirty="0" smtClean="0"/>
              <a:t>Морж </a:t>
            </a:r>
            <a:endParaRPr lang="ru-RU" dirty="0"/>
          </a:p>
          <a:p>
            <a:r>
              <a:rPr lang="ru-RU" sz="2000" b="0" dirty="0">
                <a:solidFill>
                  <a:schemeClr val="tx1"/>
                </a:solidFill>
              </a:rPr>
              <a:t>О</a:t>
            </a:r>
            <a:r>
              <a:rPr lang="ru-RU" sz="2000" b="0" dirty="0" smtClean="0">
                <a:solidFill>
                  <a:schemeClr val="tx1"/>
                </a:solidFill>
              </a:rPr>
              <a:t>чень </a:t>
            </a:r>
            <a:r>
              <a:rPr lang="ru-RU" sz="2000" b="0" dirty="0">
                <a:solidFill>
                  <a:schemeClr val="tx1"/>
                </a:solidFill>
              </a:rPr>
              <a:t>крупное </a:t>
            </a:r>
            <a:r>
              <a:rPr lang="ru-RU" sz="2000" b="0" dirty="0" smtClean="0">
                <a:solidFill>
                  <a:schemeClr val="tx1"/>
                </a:solidFill>
              </a:rPr>
              <a:t>животное, длина </a:t>
            </a:r>
            <a:r>
              <a:rPr lang="ru-RU" sz="2000" b="0" dirty="0">
                <a:solidFill>
                  <a:schemeClr val="tx1"/>
                </a:solidFill>
              </a:rPr>
              <a:t>самца составляет 3,5 </a:t>
            </a:r>
            <a:r>
              <a:rPr lang="ru-RU" sz="2000" b="0" dirty="0" smtClean="0">
                <a:solidFill>
                  <a:schemeClr val="tx1"/>
                </a:solidFill>
              </a:rPr>
              <a:t>м. Самки </a:t>
            </a:r>
            <a:r>
              <a:rPr lang="ru-RU" sz="2000" b="0" dirty="0">
                <a:solidFill>
                  <a:schemeClr val="tx1"/>
                </a:solidFill>
              </a:rPr>
              <a:t>как правило, 2,8-2,9 </a:t>
            </a:r>
            <a:r>
              <a:rPr lang="ru-RU" sz="2000" b="0" dirty="0" smtClean="0">
                <a:solidFill>
                  <a:schemeClr val="tx1"/>
                </a:solidFill>
              </a:rPr>
              <a:t>м. масса </a:t>
            </a:r>
            <a:r>
              <a:rPr lang="ru-RU" sz="2000" b="0" dirty="0">
                <a:solidFill>
                  <a:schemeClr val="tx1"/>
                </a:solidFill>
              </a:rPr>
              <a:t>700-800 кг. Все взрослые моржи имеют клыки, торчащие у них изо рта. Их длина достигает 60-80 см, а весит каждый 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3-х кг.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4008" y="188640"/>
            <a:ext cx="3960440" cy="3168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Нерпа 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sz="2200" b="0" dirty="0">
                <a:solidFill>
                  <a:schemeClr val="tx1"/>
                </a:solidFill>
              </a:rPr>
              <a:t>О</a:t>
            </a:r>
            <a:r>
              <a:rPr lang="ru-RU" sz="2200" b="0" dirty="0" smtClean="0">
                <a:solidFill>
                  <a:schemeClr val="tx1"/>
                </a:solidFill>
              </a:rPr>
              <a:t>тменный </a:t>
            </a:r>
            <a:r>
              <a:rPr lang="ru-RU" sz="2200" b="0" dirty="0">
                <a:solidFill>
                  <a:schemeClr val="tx1"/>
                </a:solidFill>
              </a:rPr>
              <a:t>пловец и ныряльщик. Глубина в 50 метров для неё не предел, под водой </a:t>
            </a:r>
            <a:r>
              <a:rPr lang="ru-RU" sz="2200" b="0" dirty="0" smtClean="0">
                <a:solidFill>
                  <a:schemeClr val="tx1"/>
                </a:solidFill>
              </a:rPr>
              <a:t>она </a:t>
            </a:r>
            <a:r>
              <a:rPr lang="ru-RU" sz="2200" b="0" dirty="0">
                <a:solidFill>
                  <a:schemeClr val="tx1"/>
                </a:solidFill>
              </a:rPr>
              <a:t>спокойно находиться 20 </a:t>
            </a:r>
            <a:r>
              <a:rPr lang="ru-RU" sz="2200" b="0" dirty="0" smtClean="0">
                <a:solidFill>
                  <a:schemeClr val="tx1"/>
                </a:solidFill>
              </a:rPr>
              <a:t>мин. </a:t>
            </a:r>
            <a:r>
              <a:rPr lang="ru-RU" sz="2200" b="0" dirty="0">
                <a:solidFill>
                  <a:schemeClr val="tx1"/>
                </a:solidFill>
              </a:rPr>
              <a:t>Чтобы пополнить запас воздуха, зверю хватает всего </a:t>
            </a:r>
            <a:r>
              <a:rPr lang="ru-RU" sz="2200" b="0" dirty="0" smtClean="0">
                <a:solidFill>
                  <a:schemeClr val="tx1"/>
                </a:solidFill>
              </a:rPr>
              <a:t>2-3 сек. Нерпа хороший охотник. </a:t>
            </a:r>
            <a:r>
              <a:rPr lang="ru-RU" sz="2200" b="0" dirty="0">
                <a:solidFill>
                  <a:schemeClr val="tx1"/>
                </a:solidFill>
              </a:rPr>
              <a:t>Питается зверь в основном рыбой.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3" t="-1" r="6026" b="1479"/>
          <a:stretch/>
        </p:blipFill>
        <p:spPr>
          <a:xfrm>
            <a:off x="179512" y="3284984"/>
            <a:ext cx="3740075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830316" cy="3220210"/>
          </a:xfrm>
        </p:spPr>
      </p:pic>
    </p:spTree>
    <p:extLst>
      <p:ext uri="{BB962C8B-B14F-4D97-AF65-F5344CB8AC3E}">
        <p14:creationId xmlns:p14="http://schemas.microsoft.com/office/powerpoint/2010/main" val="38792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3960440" cy="1944216"/>
          </a:xfrm>
        </p:spPr>
        <p:txBody>
          <a:bodyPr/>
          <a:lstStyle/>
          <a:p>
            <a:r>
              <a:rPr lang="ru-RU" dirty="0" smtClean="0"/>
              <a:t>Нарвал </a:t>
            </a:r>
          </a:p>
          <a:p>
            <a:r>
              <a:rPr lang="ru-RU" dirty="0" smtClean="0"/>
              <a:t> </a:t>
            </a:r>
            <a:r>
              <a:rPr lang="ru-RU" sz="2000" b="0" dirty="0">
                <a:solidFill>
                  <a:schemeClr val="tx1"/>
                </a:solidFill>
              </a:rPr>
              <a:t>О</a:t>
            </a:r>
            <a:r>
              <a:rPr lang="ru-RU" sz="2000" b="0" dirty="0" smtClean="0">
                <a:solidFill>
                  <a:schemeClr val="tx1"/>
                </a:solidFill>
              </a:rPr>
              <a:t>тряд китообразных.</a:t>
            </a:r>
            <a:r>
              <a:rPr lang="ru-RU" sz="2000" b="0" dirty="0">
                <a:solidFill>
                  <a:schemeClr val="tx1"/>
                </a:solidFill>
              </a:rPr>
              <a:t> популярностью своему длинному рогу или бивню, который торчит прямо изо </a:t>
            </a:r>
            <a:r>
              <a:rPr lang="ru-RU" sz="2000" b="0" dirty="0" smtClean="0">
                <a:solidFill>
                  <a:schemeClr val="tx1"/>
                </a:solidFill>
              </a:rPr>
              <a:t>рта, длиной </a:t>
            </a:r>
            <a:r>
              <a:rPr lang="ru-RU" sz="2000" b="0" dirty="0">
                <a:solidFill>
                  <a:schemeClr val="tx1"/>
                </a:solidFill>
              </a:rPr>
              <a:t>3 метра. 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В действительности он </a:t>
            </a:r>
            <a:r>
              <a:rPr lang="ru-RU" sz="2000" b="0" dirty="0" smtClean="0">
                <a:solidFill>
                  <a:schemeClr val="tx1"/>
                </a:solidFill>
              </a:rPr>
              <a:t>является </a:t>
            </a:r>
            <a:r>
              <a:rPr lang="ru-RU" sz="2000" b="0" dirty="0">
                <a:solidFill>
                  <a:schemeClr val="tx1"/>
                </a:solidFill>
              </a:rPr>
              <a:t>одним из двух верхних зубов, проткнувшим верхнюю губу и вылезшим наружу. Весит такой бивень 10 кг.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60032" y="476672"/>
            <a:ext cx="4104456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Полярная акула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Длина </a:t>
            </a:r>
            <a:r>
              <a:rPr lang="ru-RU" sz="2000" b="0" dirty="0">
                <a:solidFill>
                  <a:schemeClr val="tx1"/>
                </a:solidFill>
              </a:rPr>
              <a:t>3-4 </a:t>
            </a:r>
            <a:r>
              <a:rPr lang="ru-RU" sz="2000" b="0" dirty="0" smtClean="0">
                <a:solidFill>
                  <a:schemeClr val="tx1"/>
                </a:solidFill>
              </a:rPr>
              <a:t>м., </a:t>
            </a:r>
            <a:r>
              <a:rPr lang="ru-RU" sz="2000" b="0" dirty="0">
                <a:solidFill>
                  <a:schemeClr val="tx1"/>
                </a:solidFill>
              </a:rPr>
              <a:t>вес не более 800 кг. Трупы тюленей, моржей, китов – </a:t>
            </a:r>
            <a:r>
              <a:rPr lang="ru-RU" sz="2000" b="0" dirty="0" smtClean="0">
                <a:solidFill>
                  <a:schemeClr val="tx1"/>
                </a:solidFill>
              </a:rPr>
              <a:t>её </a:t>
            </a:r>
            <a:r>
              <a:rPr lang="ru-RU" sz="2000" b="0" dirty="0">
                <a:solidFill>
                  <a:schemeClr val="tx1"/>
                </a:solidFill>
              </a:rPr>
              <a:t>рацион. </a:t>
            </a:r>
            <a:r>
              <a:rPr lang="ru-RU" sz="2000" b="0" dirty="0" smtClean="0">
                <a:solidFill>
                  <a:schemeClr val="tx1"/>
                </a:solidFill>
              </a:rPr>
              <a:t>Не нападает </a:t>
            </a:r>
            <a:r>
              <a:rPr lang="ru-RU" sz="2000" b="0" dirty="0">
                <a:solidFill>
                  <a:schemeClr val="tx1"/>
                </a:solidFill>
              </a:rPr>
              <a:t>на крупных живых млекопитающих. Рыба слишком труслива, осторожна и медлительна, чтобы позволить себе вступить в схватку с сильным и быстрым животным.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744416" cy="299553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4040188" cy="2101248"/>
          </a:xfrm>
        </p:spPr>
      </p:pic>
    </p:spTree>
    <p:extLst>
      <p:ext uri="{BB962C8B-B14F-4D97-AF65-F5344CB8AC3E}">
        <p14:creationId xmlns:p14="http://schemas.microsoft.com/office/powerpoint/2010/main" val="1554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888432" cy="237626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Белуха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Это </a:t>
            </a:r>
            <a:r>
              <a:rPr lang="ru-RU" sz="2000" b="0" dirty="0">
                <a:solidFill>
                  <a:schemeClr val="tx1"/>
                </a:solidFill>
              </a:rPr>
              <a:t>полярный </a:t>
            </a:r>
            <a:r>
              <a:rPr lang="ru-RU" sz="2000" b="0" dirty="0" smtClean="0">
                <a:solidFill>
                  <a:schemeClr val="tx1"/>
                </a:solidFill>
              </a:rPr>
              <a:t>дельфин. Питается рыбой. Врагов </a:t>
            </a:r>
            <a:r>
              <a:rPr lang="ru-RU" sz="2000" b="0" dirty="0">
                <a:solidFill>
                  <a:schemeClr val="tx1"/>
                </a:solidFill>
              </a:rPr>
              <a:t>у белухи 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два. Это белый медведь и </a:t>
            </a:r>
            <a:r>
              <a:rPr lang="ru-RU" sz="2000" b="0" dirty="0" smtClean="0">
                <a:solidFill>
                  <a:schemeClr val="tx1"/>
                </a:solidFill>
              </a:rPr>
              <a:t>косатка.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404664"/>
            <a:ext cx="4113783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Гренланский кит</a:t>
            </a:r>
          </a:p>
          <a:p>
            <a:r>
              <a:rPr lang="ru-RU" sz="2000" b="0" dirty="0">
                <a:solidFill>
                  <a:schemeClr val="tx1"/>
                </a:solidFill>
              </a:rPr>
              <a:t>Длина гренландского кита достигает 21 метра. </a:t>
            </a:r>
            <a:r>
              <a:rPr lang="ru-RU" sz="2000" b="0" dirty="0" smtClean="0">
                <a:solidFill>
                  <a:schemeClr val="tx1"/>
                </a:solidFill>
              </a:rPr>
              <a:t>Занесён </a:t>
            </a:r>
            <a:r>
              <a:rPr lang="ru-RU" sz="2000" b="0" dirty="0">
                <a:solidFill>
                  <a:schemeClr val="tx1"/>
                </a:solidFill>
              </a:rPr>
              <a:t>в Международную Красную </a:t>
            </a:r>
            <a:r>
              <a:rPr lang="ru-RU" sz="2000" b="0" dirty="0" smtClean="0">
                <a:solidFill>
                  <a:schemeClr val="tx1"/>
                </a:solidFill>
              </a:rPr>
              <a:t>книгу.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6" t="633" r="10502"/>
          <a:stretch/>
        </p:blipFill>
        <p:spPr>
          <a:xfrm>
            <a:off x="107504" y="2492896"/>
            <a:ext cx="4419976" cy="29928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158117" cy="3118588"/>
          </a:xfrm>
        </p:spPr>
      </p:pic>
    </p:spTree>
    <p:extLst>
      <p:ext uri="{BB962C8B-B14F-4D97-AF65-F5344CB8AC3E}">
        <p14:creationId xmlns:p14="http://schemas.microsoft.com/office/powerpoint/2010/main" val="40420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04664"/>
            <a:ext cx="2743200" cy="116205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Касатка «кит-убийца»</a:t>
            </a:r>
            <a:endParaRPr lang="ru-RU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Косатка относится к семейству </a:t>
            </a:r>
            <a:r>
              <a:rPr lang="ru-RU" sz="1600" dirty="0" smtClean="0"/>
              <a:t>дельфиновых. Косатка </a:t>
            </a:r>
            <a:r>
              <a:rPr lang="ru-RU" sz="1600" dirty="0"/>
              <a:t>умнее любого дельфина. Её интеллект находится на втором месте после человеческого. Именно она – самое умное животное на планете.</a:t>
            </a:r>
          </a:p>
          <a:p>
            <a:r>
              <a:rPr lang="ru-RU" sz="1600" dirty="0" smtClean="0"/>
              <a:t>Касатки питаются  </a:t>
            </a:r>
            <a:r>
              <a:rPr lang="ru-RU" sz="1600" dirty="0"/>
              <a:t>различными видами </a:t>
            </a:r>
            <a:r>
              <a:rPr lang="ru-RU" sz="1600" dirty="0" smtClean="0"/>
              <a:t>рыб - сельдь</a:t>
            </a:r>
            <a:r>
              <a:rPr lang="ru-RU" sz="1600" dirty="0"/>
              <a:t>, треска, палтус, тунец. Не брезгуют они и моллюсками. Из животных поедают тюленей, нерп, моржей. Едят белух и нарвалов. Могут напасть и на кита.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960440" cy="297033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3534544" cy="2650908"/>
          </a:xfrm>
        </p:spPr>
      </p:pic>
    </p:spTree>
    <p:extLst>
      <p:ext uri="{BB962C8B-B14F-4D97-AF65-F5344CB8AC3E}">
        <p14:creationId xmlns:p14="http://schemas.microsoft.com/office/powerpoint/2010/main" val="41383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</TotalTime>
  <Words>1270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Арктика и Антарктика.</vt:lpstr>
      <vt:lpstr>Арктика</vt:lpstr>
      <vt:lpstr>Презентация PowerPoint</vt:lpstr>
      <vt:lpstr>Животный мир Арктики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Касатка «кит-убийца»</vt:lpstr>
      <vt:lpstr>Птицы. </vt:lpstr>
      <vt:lpstr>Презентация PowerPoint</vt:lpstr>
      <vt:lpstr>Розовая чайка</vt:lpstr>
      <vt:lpstr>Антарктида </vt:lpstr>
      <vt:lpstr>Презентация PowerPoint</vt:lpstr>
      <vt:lpstr>Презентация PowerPoint</vt:lpstr>
      <vt:lpstr>Пингвин </vt:lpstr>
      <vt:lpstr>Презентация PowerPoint</vt:lpstr>
      <vt:lpstr>Синий кит</vt:lpstr>
      <vt:lpstr>Горбатый кит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57</cp:revision>
  <dcterms:created xsi:type="dcterms:W3CDTF">2016-11-27T17:08:06Z</dcterms:created>
  <dcterms:modified xsi:type="dcterms:W3CDTF">2016-11-30T17:23:27Z</dcterms:modified>
</cp:coreProperties>
</file>