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63DB8-FBC2-4A98-83DB-B93B4E8161A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</dgm:pt>
    <dgm:pt modelId="{FCB9E95F-A06B-4BC6-93DF-6C474A1AE879}">
      <dgm:prSet phldrT="[Текст]" custT="1"/>
      <dgm:spPr/>
      <dgm:t>
        <a:bodyPr/>
        <a:lstStyle/>
        <a:p>
          <a:pPr algn="l"/>
          <a:r>
            <a:rPr lang="ru-RU" sz="2000" dirty="0" smtClean="0"/>
            <a:t>Организация развивающей предметной среды, что является важным компонентом для развития у детей интереса к профессиям взрослых и непосредственно самой сюжетно – ролевой игры.</a:t>
          </a:r>
          <a:endParaRPr lang="ru-RU" sz="2000" dirty="0"/>
        </a:p>
      </dgm:t>
    </dgm:pt>
    <dgm:pt modelId="{CD6DCC18-D3A7-42FB-80CD-484C7B12EADB}" type="sibTrans" cxnId="{C9724407-2753-43CC-B960-7668F9477C94}">
      <dgm:prSet/>
      <dgm:spPr/>
      <dgm:t>
        <a:bodyPr/>
        <a:lstStyle/>
        <a:p>
          <a:endParaRPr lang="ru-RU" dirty="0"/>
        </a:p>
      </dgm:t>
    </dgm:pt>
    <dgm:pt modelId="{18FFB76C-DAED-4C35-8EC9-61D5E1555204}" type="parTrans" cxnId="{C9724407-2753-43CC-B960-7668F9477C94}">
      <dgm:prSet/>
      <dgm:spPr/>
      <dgm:t>
        <a:bodyPr/>
        <a:lstStyle/>
        <a:p>
          <a:endParaRPr lang="ru-RU"/>
        </a:p>
      </dgm:t>
    </dgm:pt>
    <dgm:pt modelId="{B115B6FA-9C03-499E-A176-B2FE81E85B98}">
      <dgm:prSet phldrT="[Текст]" custT="1"/>
      <dgm:spPr/>
      <dgm:t>
        <a:bodyPr/>
        <a:lstStyle/>
        <a:p>
          <a:pPr algn="ctr"/>
          <a:r>
            <a:rPr lang="ru-RU" sz="2000" dirty="0" smtClean="0"/>
            <a:t>Фото конкурс «Моя любимая сюжетно-ролевая игра дома»</a:t>
          </a:r>
          <a:endParaRPr lang="ru-RU" sz="2000" dirty="0"/>
        </a:p>
      </dgm:t>
    </dgm:pt>
    <dgm:pt modelId="{910CCC9B-8DC0-4583-89DB-9164544F0D66}" type="sibTrans" cxnId="{956F8EAF-D098-4FBE-9948-DEC19B6D1336}">
      <dgm:prSet/>
      <dgm:spPr/>
      <dgm:t>
        <a:bodyPr/>
        <a:lstStyle/>
        <a:p>
          <a:endParaRPr lang="ru-RU" dirty="0"/>
        </a:p>
      </dgm:t>
    </dgm:pt>
    <dgm:pt modelId="{10798523-EBE7-47CC-8EB0-9F519EC71C60}" type="parTrans" cxnId="{956F8EAF-D098-4FBE-9948-DEC19B6D1336}">
      <dgm:prSet/>
      <dgm:spPr/>
      <dgm:t>
        <a:bodyPr/>
        <a:lstStyle/>
        <a:p>
          <a:endParaRPr lang="ru-RU"/>
        </a:p>
      </dgm:t>
    </dgm:pt>
    <dgm:pt modelId="{6B5FAB39-5DDB-48D6-8843-9162317B189D}">
      <dgm:prSet phldrT="[Текст]" custT="1"/>
      <dgm:spPr/>
      <dgm:t>
        <a:bodyPr/>
        <a:lstStyle/>
        <a:p>
          <a:r>
            <a:rPr lang="ru-RU" sz="2000" dirty="0" smtClean="0"/>
            <a:t>Консультация для родителей на тему:</a:t>
          </a:r>
        </a:p>
        <a:p>
          <a:r>
            <a:rPr lang="ru-RU" sz="2000" dirty="0" smtClean="0"/>
            <a:t> « Сюжетно – ролевая игра в жизни ребёнка»</a:t>
          </a:r>
          <a:endParaRPr lang="ru-RU" sz="2000" dirty="0"/>
        </a:p>
      </dgm:t>
    </dgm:pt>
    <dgm:pt modelId="{F685D0C3-858D-4478-ABA3-E8BB63FC7033}" type="sibTrans" cxnId="{F97DA683-DF65-4A8A-AFA0-E34DDB5EB6BA}">
      <dgm:prSet/>
      <dgm:spPr/>
      <dgm:t>
        <a:bodyPr/>
        <a:lstStyle/>
        <a:p>
          <a:endParaRPr lang="ru-RU"/>
        </a:p>
      </dgm:t>
    </dgm:pt>
    <dgm:pt modelId="{3353CAFB-A425-4350-B2D4-55CFB90AF7B3}" type="parTrans" cxnId="{F97DA683-DF65-4A8A-AFA0-E34DDB5EB6BA}">
      <dgm:prSet/>
      <dgm:spPr/>
      <dgm:t>
        <a:bodyPr/>
        <a:lstStyle/>
        <a:p>
          <a:endParaRPr lang="ru-RU"/>
        </a:p>
      </dgm:t>
    </dgm:pt>
    <dgm:pt modelId="{C1D95BE9-3B94-464D-9435-930F7BD6EE24}" type="pres">
      <dgm:prSet presAssocID="{87063DB8-FBC2-4A98-83DB-B93B4E8161AD}" presName="outerComposite" presStyleCnt="0">
        <dgm:presLayoutVars>
          <dgm:chMax val="5"/>
          <dgm:dir/>
          <dgm:resizeHandles val="exact"/>
        </dgm:presLayoutVars>
      </dgm:prSet>
      <dgm:spPr/>
    </dgm:pt>
    <dgm:pt modelId="{52AB2B3B-40D0-4AB5-839D-16876118C7F7}" type="pres">
      <dgm:prSet presAssocID="{87063DB8-FBC2-4A98-83DB-B93B4E8161AD}" presName="dummyMaxCanvas" presStyleCnt="0">
        <dgm:presLayoutVars/>
      </dgm:prSet>
      <dgm:spPr/>
    </dgm:pt>
    <dgm:pt modelId="{D145B030-B04D-4F9F-A403-1C8BE9058C68}" type="pres">
      <dgm:prSet presAssocID="{87063DB8-FBC2-4A98-83DB-B93B4E8161AD}" presName="ThreeNodes_1" presStyleLbl="node1" presStyleIdx="0" presStyleCnt="3" custScaleX="112427" custScaleY="72215" custLinFactNeighborX="7904" custLinFactNeighborY="-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82A01-6DA5-4C47-9569-E1F8345B1F13}" type="pres">
      <dgm:prSet presAssocID="{87063DB8-FBC2-4A98-83DB-B93B4E8161AD}" presName="ThreeNodes_2" presStyleLbl="node1" presStyleIdx="1" presStyleCnt="3" custScaleY="72114" custLinFactNeighborX="-24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07C6E-F41A-4415-96E7-A1F3141F4643}" type="pres">
      <dgm:prSet presAssocID="{87063DB8-FBC2-4A98-83DB-B93B4E8161AD}" presName="ThreeNodes_3" presStyleLbl="node1" presStyleIdx="2" presStyleCnt="3" custScaleX="94844" custScaleY="7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126E3-E009-4B94-9668-350C9202E62E}" type="pres">
      <dgm:prSet presAssocID="{87063DB8-FBC2-4A98-83DB-B93B4E8161A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30EFE-AE6D-437C-8F36-FB7C9EF18259}" type="pres">
      <dgm:prSet presAssocID="{87063DB8-FBC2-4A98-83DB-B93B4E8161A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65091-FD11-4948-85C1-D95497971F3E}" type="pres">
      <dgm:prSet presAssocID="{87063DB8-FBC2-4A98-83DB-B93B4E8161A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BBBCF-3EC8-4CDF-B696-0448F5187EF6}" type="pres">
      <dgm:prSet presAssocID="{87063DB8-FBC2-4A98-83DB-B93B4E8161A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3ED7-F168-42F8-9A54-33698CF0D9A2}" type="pres">
      <dgm:prSet presAssocID="{87063DB8-FBC2-4A98-83DB-B93B4E8161A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93193-71A2-4121-BC25-285DBD568C36}" type="presOf" srcId="{B115B6FA-9C03-499E-A176-B2FE81E85B98}" destId="{99282A01-6DA5-4C47-9569-E1F8345B1F13}" srcOrd="0" destOrd="0" presId="urn:microsoft.com/office/officeart/2005/8/layout/vProcess5"/>
    <dgm:cxn modelId="{956F8EAF-D098-4FBE-9948-DEC19B6D1336}" srcId="{87063DB8-FBC2-4A98-83DB-B93B4E8161AD}" destId="{B115B6FA-9C03-499E-A176-B2FE81E85B98}" srcOrd="1" destOrd="0" parTransId="{10798523-EBE7-47CC-8EB0-9F519EC71C60}" sibTransId="{910CCC9B-8DC0-4583-89DB-9164544F0D66}"/>
    <dgm:cxn modelId="{467D9C1F-9131-4CB3-8618-55535395C655}" type="presOf" srcId="{910CCC9B-8DC0-4583-89DB-9164544F0D66}" destId="{93930EFE-AE6D-437C-8F36-FB7C9EF18259}" srcOrd="0" destOrd="0" presId="urn:microsoft.com/office/officeart/2005/8/layout/vProcess5"/>
    <dgm:cxn modelId="{172A89A6-153C-4364-AFB2-EF3D43C352E8}" type="presOf" srcId="{FCB9E95F-A06B-4BC6-93DF-6C474A1AE879}" destId="{64D65091-FD11-4948-85C1-D95497971F3E}" srcOrd="1" destOrd="0" presId="urn:microsoft.com/office/officeart/2005/8/layout/vProcess5"/>
    <dgm:cxn modelId="{879CF1FF-A953-4239-B4E9-F3874524FC72}" type="presOf" srcId="{6B5FAB39-5DDB-48D6-8843-9162317B189D}" destId="{44873ED7-F168-42F8-9A54-33698CF0D9A2}" srcOrd="1" destOrd="0" presId="urn:microsoft.com/office/officeart/2005/8/layout/vProcess5"/>
    <dgm:cxn modelId="{C9724407-2753-43CC-B960-7668F9477C94}" srcId="{87063DB8-FBC2-4A98-83DB-B93B4E8161AD}" destId="{FCB9E95F-A06B-4BC6-93DF-6C474A1AE879}" srcOrd="0" destOrd="0" parTransId="{18FFB76C-DAED-4C35-8EC9-61D5E1555204}" sibTransId="{CD6DCC18-D3A7-42FB-80CD-484C7B12EADB}"/>
    <dgm:cxn modelId="{84CA3034-56B4-40C4-8914-586600A70E11}" type="presOf" srcId="{B115B6FA-9C03-499E-A176-B2FE81E85B98}" destId="{65EBBBCF-3EC8-4CDF-B696-0448F5187EF6}" srcOrd="1" destOrd="0" presId="urn:microsoft.com/office/officeart/2005/8/layout/vProcess5"/>
    <dgm:cxn modelId="{4621B34C-CFCF-4DF5-A6B3-2DB6BB183F30}" type="presOf" srcId="{87063DB8-FBC2-4A98-83DB-B93B4E8161AD}" destId="{C1D95BE9-3B94-464D-9435-930F7BD6EE24}" srcOrd="0" destOrd="0" presId="urn:microsoft.com/office/officeart/2005/8/layout/vProcess5"/>
    <dgm:cxn modelId="{CA85FE70-D469-4078-8666-785A380F4CB4}" type="presOf" srcId="{FCB9E95F-A06B-4BC6-93DF-6C474A1AE879}" destId="{D145B030-B04D-4F9F-A403-1C8BE9058C68}" srcOrd="0" destOrd="0" presId="urn:microsoft.com/office/officeart/2005/8/layout/vProcess5"/>
    <dgm:cxn modelId="{F97DA683-DF65-4A8A-AFA0-E34DDB5EB6BA}" srcId="{87063DB8-FBC2-4A98-83DB-B93B4E8161AD}" destId="{6B5FAB39-5DDB-48D6-8843-9162317B189D}" srcOrd="2" destOrd="0" parTransId="{3353CAFB-A425-4350-B2D4-55CFB90AF7B3}" sibTransId="{F685D0C3-858D-4478-ABA3-E8BB63FC7033}"/>
    <dgm:cxn modelId="{3DAD7842-9D89-4D3C-B09F-C5A99593B7F4}" type="presOf" srcId="{6B5FAB39-5DDB-48D6-8843-9162317B189D}" destId="{7F907C6E-F41A-4415-96E7-A1F3141F4643}" srcOrd="0" destOrd="0" presId="urn:microsoft.com/office/officeart/2005/8/layout/vProcess5"/>
    <dgm:cxn modelId="{6725DD7F-1537-434B-85CB-651750FF828E}" type="presOf" srcId="{CD6DCC18-D3A7-42FB-80CD-484C7B12EADB}" destId="{759126E3-E009-4B94-9668-350C9202E62E}" srcOrd="0" destOrd="0" presId="urn:microsoft.com/office/officeart/2005/8/layout/vProcess5"/>
    <dgm:cxn modelId="{8D42ABC8-5E86-4A04-B1E0-1B1E384ACC2D}" type="presParOf" srcId="{C1D95BE9-3B94-464D-9435-930F7BD6EE24}" destId="{52AB2B3B-40D0-4AB5-839D-16876118C7F7}" srcOrd="0" destOrd="0" presId="urn:microsoft.com/office/officeart/2005/8/layout/vProcess5"/>
    <dgm:cxn modelId="{67C6FA96-05A3-4711-B891-C6551A8F1ED0}" type="presParOf" srcId="{C1D95BE9-3B94-464D-9435-930F7BD6EE24}" destId="{D145B030-B04D-4F9F-A403-1C8BE9058C68}" srcOrd="1" destOrd="0" presId="urn:microsoft.com/office/officeart/2005/8/layout/vProcess5"/>
    <dgm:cxn modelId="{4FBA56FC-6E5D-45F0-B44E-5A6C35FFACD3}" type="presParOf" srcId="{C1D95BE9-3B94-464D-9435-930F7BD6EE24}" destId="{99282A01-6DA5-4C47-9569-E1F8345B1F13}" srcOrd="2" destOrd="0" presId="urn:microsoft.com/office/officeart/2005/8/layout/vProcess5"/>
    <dgm:cxn modelId="{CD5949C1-8671-4C2A-BD15-080917FDDED5}" type="presParOf" srcId="{C1D95BE9-3B94-464D-9435-930F7BD6EE24}" destId="{7F907C6E-F41A-4415-96E7-A1F3141F4643}" srcOrd="3" destOrd="0" presId="urn:microsoft.com/office/officeart/2005/8/layout/vProcess5"/>
    <dgm:cxn modelId="{D6E98269-B563-45E1-9473-194CE1553420}" type="presParOf" srcId="{C1D95BE9-3B94-464D-9435-930F7BD6EE24}" destId="{759126E3-E009-4B94-9668-350C9202E62E}" srcOrd="4" destOrd="0" presId="urn:microsoft.com/office/officeart/2005/8/layout/vProcess5"/>
    <dgm:cxn modelId="{AF689D3F-FD0E-4B78-8E30-0D65DAA2CBE4}" type="presParOf" srcId="{C1D95BE9-3B94-464D-9435-930F7BD6EE24}" destId="{93930EFE-AE6D-437C-8F36-FB7C9EF18259}" srcOrd="5" destOrd="0" presId="urn:microsoft.com/office/officeart/2005/8/layout/vProcess5"/>
    <dgm:cxn modelId="{4C3E0158-FD3D-4456-BDF4-C2308631375F}" type="presParOf" srcId="{C1D95BE9-3B94-464D-9435-930F7BD6EE24}" destId="{64D65091-FD11-4948-85C1-D95497971F3E}" srcOrd="6" destOrd="0" presId="urn:microsoft.com/office/officeart/2005/8/layout/vProcess5"/>
    <dgm:cxn modelId="{56963358-2C17-487E-AAFC-F719A98DC477}" type="presParOf" srcId="{C1D95BE9-3B94-464D-9435-930F7BD6EE24}" destId="{65EBBBCF-3EC8-4CDF-B696-0448F5187EF6}" srcOrd="7" destOrd="0" presId="urn:microsoft.com/office/officeart/2005/8/layout/vProcess5"/>
    <dgm:cxn modelId="{26732B3C-B5F4-4FA8-A31D-82C2C6F18018}" type="presParOf" srcId="{C1D95BE9-3B94-464D-9435-930F7BD6EE24}" destId="{44873ED7-F168-42F8-9A54-33698CF0D9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C17B5-2BE2-4464-8D16-3014B5B9662D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A8A5-4CC4-4513-892A-0754847552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6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6111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404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240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2414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570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583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572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3849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6206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5317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3432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F5E2-03F9-469E-B883-754C2E972939}" type="datetimeFigureOut">
              <a:rPr lang="ru-RU" smtClean="0"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29B8-3136-4CE7-9C8A-516F5E35CC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6712"/>
            <a:ext cx="91440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ролевая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способ ознакомления с окружающим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1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2003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детей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958" y="2204864"/>
            <a:ext cx="918895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Индивидуальные беседы с использованием предметных картинок, иллюстраций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489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задания.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сюжетно – ролевой игры.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2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907" y="781084"/>
            <a:ext cx="91905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диагностики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204864"/>
            <a:ext cx="916659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Большинство детей в малой степени владеют представлениями о труде взрослых.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009" y="3402578"/>
            <a:ext cx="919870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Слабо  ориентируются в трудовых действиях.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906" y="4149080"/>
            <a:ext cx="916659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Беден словарь при характеристике профессий.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906" y="4986754"/>
            <a:ext cx="92034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Ролевые действия малосодержательны, просты.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084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2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обогащения  знаний детей об окружающем мире.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3419871" cy="31683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Экскурсии и наблюдения , встречи с людьми разных профессий.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82821"/>
            <a:ext cx="2952328" cy="221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7" y="1682821"/>
            <a:ext cx="2824350" cy="221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33263"/>
            <a:ext cx="2952328" cy="227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89" y="4233262"/>
            <a:ext cx="2916720" cy="227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6070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" y="1484785"/>
            <a:ext cx="464890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Беседы, рассматривание иллюстраций, фотографий, картин.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41689"/>
            <a:ext cx="3816424" cy="277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81642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771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56792"/>
            <a:ext cx="475627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Индивидуальные беседы 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игры 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детьми о явлениях общественной жизни.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996635" cy="288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41044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5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80" y="1484784"/>
            <a:ext cx="406794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художественной литературы, составление рассказов на предложенные темы.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93" y="206521"/>
            <a:ext cx="3660335" cy="215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1" y="2435146"/>
            <a:ext cx="3400965" cy="206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6" y="4653136"/>
            <a:ext cx="3660335" cy="203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046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105" y="2276872"/>
            <a:ext cx="39239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Разыгрывание всевозможных ситуаций.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10" y="476672"/>
            <a:ext cx="4122868" cy="284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10" y="3620283"/>
            <a:ext cx="4122868" cy="294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0709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3" y="42798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 – развивающая среда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6866"/>
            <a:ext cx="3509683" cy="231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29086"/>
            <a:ext cx="3748735" cy="233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2" y="4149080"/>
            <a:ext cx="3509683" cy="246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29774"/>
            <a:ext cx="3748736" cy="246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08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340767"/>
            <a:ext cx="3744417" cy="230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7"/>
            <a:ext cx="3743399" cy="2306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1"/>
            <a:ext cx="3744415" cy="250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3710"/>
            <a:ext cx="3923928" cy="247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67542" y="332656"/>
            <a:ext cx="84959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ролевые игры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3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" y="794672"/>
            <a:ext cx="3710880" cy="247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94672"/>
            <a:ext cx="3768480" cy="247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" y="3645025"/>
            <a:ext cx="37108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40" y="3645026"/>
            <a:ext cx="367249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64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23" y="404664"/>
            <a:ext cx="5463261" cy="34371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" y="393305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 зажигающая огонёк пытливости и любознательности»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В.А.Сухомлинский.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65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548679"/>
            <a:ext cx="91301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родителями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2053632"/>
              </p:ext>
            </p:extLst>
          </p:nvPr>
        </p:nvGraphicFramePr>
        <p:xfrm>
          <a:off x="467544" y="1379676"/>
          <a:ext cx="7896200" cy="514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58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709" y="2522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работы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704" y="14336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Повысился уровень представлений у детей о труде взрослых.  Содержание сюжетных игр обогатилось. Дети стали придумывать новые игры ,используя полученные знания о профессиях. Стали комбинировать события и роли, относящиеся к разным сюжетам.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29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овысились знания о трудовых действиях и предметах труда людей разных профессий. Дети стали больше использовать в играх не только игрушки, но и предметы заместители, обогащая тем самым сюжет игры и характер трудовых действий людей разных профессий.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овысилось умение детей общаться .Дети активно участвуют в речевом взаимодействии, используя знания полученные при наблюдении за людьми разных профессий.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03" y="529742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стали более разнообразны . Дети с удовольствием объединяют несколько сюжетов в одну игру. Это привело к тому ,что дети стали прислушиваться к партнёрам по игре ,соединять их замыслы со своими. Уменьшилось число конфликтов.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92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8112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, как всякая творческая деятельность, эмоционально насыщенна и доставляет каждому ребёнку радость и удовольствие уже самим своим процессом.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" y="304800"/>
            <a:ext cx="7776864" cy="427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4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636912"/>
            <a:ext cx="909339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творческих успехов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61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3014" y="752163"/>
            <a:ext cx="91670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формирования игровой деятельности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23014" y="2564904"/>
            <a:ext cx="9143999" cy="3456384"/>
            <a:chOff x="4464" y="4113125"/>
            <a:chExt cx="9135069" cy="8304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Полилиния 4"/>
            <p:cNvSpPr/>
            <p:nvPr/>
          </p:nvSpPr>
          <p:spPr>
            <a:xfrm>
              <a:off x="4464" y="4113125"/>
              <a:ext cx="1384101" cy="830460"/>
            </a:xfrm>
            <a:custGeom>
              <a:avLst/>
              <a:gdLst>
                <a:gd name="connsiteX0" fmla="*/ 0 w 1384101"/>
                <a:gd name="connsiteY0" fmla="*/ 83046 h 830460"/>
                <a:gd name="connsiteX1" fmla="*/ 83046 w 1384101"/>
                <a:gd name="connsiteY1" fmla="*/ 0 h 830460"/>
                <a:gd name="connsiteX2" fmla="*/ 1301055 w 1384101"/>
                <a:gd name="connsiteY2" fmla="*/ 0 h 830460"/>
                <a:gd name="connsiteX3" fmla="*/ 1384101 w 1384101"/>
                <a:gd name="connsiteY3" fmla="*/ 83046 h 830460"/>
                <a:gd name="connsiteX4" fmla="*/ 1384101 w 1384101"/>
                <a:gd name="connsiteY4" fmla="*/ 747414 h 830460"/>
                <a:gd name="connsiteX5" fmla="*/ 1301055 w 1384101"/>
                <a:gd name="connsiteY5" fmla="*/ 830460 h 830460"/>
                <a:gd name="connsiteX6" fmla="*/ 83046 w 1384101"/>
                <a:gd name="connsiteY6" fmla="*/ 830460 h 830460"/>
                <a:gd name="connsiteX7" fmla="*/ 0 w 1384101"/>
                <a:gd name="connsiteY7" fmla="*/ 747414 h 830460"/>
                <a:gd name="connsiteX8" fmla="*/ 0 w 1384101"/>
                <a:gd name="connsiteY8" fmla="*/ 83046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101" h="830460">
                  <a:moveTo>
                    <a:pt x="0" y="83046"/>
                  </a:moveTo>
                  <a:cubicBezTo>
                    <a:pt x="0" y="37181"/>
                    <a:pt x="37181" y="0"/>
                    <a:pt x="83046" y="0"/>
                  </a:cubicBezTo>
                  <a:lnTo>
                    <a:pt x="1301055" y="0"/>
                  </a:lnTo>
                  <a:cubicBezTo>
                    <a:pt x="1346920" y="0"/>
                    <a:pt x="1384101" y="37181"/>
                    <a:pt x="1384101" y="83046"/>
                  </a:cubicBezTo>
                  <a:lnTo>
                    <a:pt x="1384101" y="747414"/>
                  </a:lnTo>
                  <a:cubicBezTo>
                    <a:pt x="1384101" y="793279"/>
                    <a:pt x="1346920" y="830460"/>
                    <a:pt x="1301055" y="830460"/>
                  </a:cubicBezTo>
                  <a:lnTo>
                    <a:pt x="83046" y="830460"/>
                  </a:lnTo>
                  <a:cubicBezTo>
                    <a:pt x="37181" y="830460"/>
                    <a:pt x="0" y="793279"/>
                    <a:pt x="0" y="747414"/>
                  </a:cubicBezTo>
                  <a:lnTo>
                    <a:pt x="0" y="83046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70043" tIns="70043" rIns="70043" bIns="700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 этап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Ознакомительная игра</a:t>
              </a: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26976" y="4356727"/>
              <a:ext cx="293429" cy="343257"/>
            </a:xfrm>
            <a:custGeom>
              <a:avLst/>
              <a:gdLst>
                <a:gd name="connsiteX0" fmla="*/ 0 w 293429"/>
                <a:gd name="connsiteY0" fmla="*/ 68651 h 343257"/>
                <a:gd name="connsiteX1" fmla="*/ 146715 w 293429"/>
                <a:gd name="connsiteY1" fmla="*/ 68651 h 343257"/>
                <a:gd name="connsiteX2" fmla="*/ 146715 w 293429"/>
                <a:gd name="connsiteY2" fmla="*/ 0 h 343257"/>
                <a:gd name="connsiteX3" fmla="*/ 293429 w 293429"/>
                <a:gd name="connsiteY3" fmla="*/ 171629 h 343257"/>
                <a:gd name="connsiteX4" fmla="*/ 146715 w 293429"/>
                <a:gd name="connsiteY4" fmla="*/ 343257 h 343257"/>
                <a:gd name="connsiteX5" fmla="*/ 146715 w 293429"/>
                <a:gd name="connsiteY5" fmla="*/ 274606 h 343257"/>
                <a:gd name="connsiteX6" fmla="*/ 0 w 293429"/>
                <a:gd name="connsiteY6" fmla="*/ 274606 h 343257"/>
                <a:gd name="connsiteX7" fmla="*/ 0 w 293429"/>
                <a:gd name="connsiteY7" fmla="*/ 68651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9" h="343257">
                  <a:moveTo>
                    <a:pt x="0" y="68651"/>
                  </a:moveTo>
                  <a:lnTo>
                    <a:pt x="146715" y="68651"/>
                  </a:lnTo>
                  <a:lnTo>
                    <a:pt x="146715" y="0"/>
                  </a:lnTo>
                  <a:lnTo>
                    <a:pt x="293429" y="171629"/>
                  </a:lnTo>
                  <a:lnTo>
                    <a:pt x="146715" y="343257"/>
                  </a:lnTo>
                  <a:lnTo>
                    <a:pt x="146715" y="274606"/>
                  </a:lnTo>
                  <a:lnTo>
                    <a:pt x="0" y="274606"/>
                  </a:lnTo>
                  <a:lnTo>
                    <a:pt x="0" y="6865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0" tIns="68651" rIns="88029" bIns="68651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942206" y="4113125"/>
              <a:ext cx="1384101" cy="830460"/>
            </a:xfrm>
            <a:custGeom>
              <a:avLst/>
              <a:gdLst>
                <a:gd name="connsiteX0" fmla="*/ 0 w 1384101"/>
                <a:gd name="connsiteY0" fmla="*/ 83046 h 830460"/>
                <a:gd name="connsiteX1" fmla="*/ 83046 w 1384101"/>
                <a:gd name="connsiteY1" fmla="*/ 0 h 830460"/>
                <a:gd name="connsiteX2" fmla="*/ 1301055 w 1384101"/>
                <a:gd name="connsiteY2" fmla="*/ 0 h 830460"/>
                <a:gd name="connsiteX3" fmla="*/ 1384101 w 1384101"/>
                <a:gd name="connsiteY3" fmla="*/ 83046 h 830460"/>
                <a:gd name="connsiteX4" fmla="*/ 1384101 w 1384101"/>
                <a:gd name="connsiteY4" fmla="*/ 747414 h 830460"/>
                <a:gd name="connsiteX5" fmla="*/ 1301055 w 1384101"/>
                <a:gd name="connsiteY5" fmla="*/ 830460 h 830460"/>
                <a:gd name="connsiteX6" fmla="*/ 83046 w 1384101"/>
                <a:gd name="connsiteY6" fmla="*/ 830460 h 830460"/>
                <a:gd name="connsiteX7" fmla="*/ 0 w 1384101"/>
                <a:gd name="connsiteY7" fmla="*/ 747414 h 830460"/>
                <a:gd name="connsiteX8" fmla="*/ 0 w 1384101"/>
                <a:gd name="connsiteY8" fmla="*/ 83046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101" h="830460">
                  <a:moveTo>
                    <a:pt x="0" y="83046"/>
                  </a:moveTo>
                  <a:cubicBezTo>
                    <a:pt x="0" y="37181"/>
                    <a:pt x="37181" y="0"/>
                    <a:pt x="83046" y="0"/>
                  </a:cubicBezTo>
                  <a:lnTo>
                    <a:pt x="1301055" y="0"/>
                  </a:lnTo>
                  <a:cubicBezTo>
                    <a:pt x="1346920" y="0"/>
                    <a:pt x="1384101" y="37181"/>
                    <a:pt x="1384101" y="83046"/>
                  </a:cubicBezTo>
                  <a:lnTo>
                    <a:pt x="1384101" y="747414"/>
                  </a:lnTo>
                  <a:cubicBezTo>
                    <a:pt x="1384101" y="793279"/>
                    <a:pt x="1346920" y="830460"/>
                    <a:pt x="1301055" y="830460"/>
                  </a:cubicBezTo>
                  <a:lnTo>
                    <a:pt x="83046" y="830460"/>
                  </a:lnTo>
                  <a:cubicBezTo>
                    <a:pt x="37181" y="830460"/>
                    <a:pt x="0" y="793279"/>
                    <a:pt x="0" y="747414"/>
                  </a:cubicBezTo>
                  <a:lnTo>
                    <a:pt x="0" y="83046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70043" tIns="70043" rIns="70043" bIns="700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 этап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Отобразительная игра</a:t>
              </a: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64718" y="4356727"/>
              <a:ext cx="293429" cy="343257"/>
            </a:xfrm>
            <a:custGeom>
              <a:avLst/>
              <a:gdLst>
                <a:gd name="connsiteX0" fmla="*/ 0 w 293429"/>
                <a:gd name="connsiteY0" fmla="*/ 68651 h 343257"/>
                <a:gd name="connsiteX1" fmla="*/ 146715 w 293429"/>
                <a:gd name="connsiteY1" fmla="*/ 68651 h 343257"/>
                <a:gd name="connsiteX2" fmla="*/ 146715 w 293429"/>
                <a:gd name="connsiteY2" fmla="*/ 0 h 343257"/>
                <a:gd name="connsiteX3" fmla="*/ 293429 w 293429"/>
                <a:gd name="connsiteY3" fmla="*/ 171629 h 343257"/>
                <a:gd name="connsiteX4" fmla="*/ 146715 w 293429"/>
                <a:gd name="connsiteY4" fmla="*/ 343257 h 343257"/>
                <a:gd name="connsiteX5" fmla="*/ 146715 w 293429"/>
                <a:gd name="connsiteY5" fmla="*/ 274606 h 343257"/>
                <a:gd name="connsiteX6" fmla="*/ 0 w 293429"/>
                <a:gd name="connsiteY6" fmla="*/ 274606 h 343257"/>
                <a:gd name="connsiteX7" fmla="*/ 0 w 293429"/>
                <a:gd name="connsiteY7" fmla="*/ 68651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9" h="343257">
                  <a:moveTo>
                    <a:pt x="0" y="68651"/>
                  </a:moveTo>
                  <a:lnTo>
                    <a:pt x="146715" y="68651"/>
                  </a:lnTo>
                  <a:lnTo>
                    <a:pt x="146715" y="0"/>
                  </a:lnTo>
                  <a:lnTo>
                    <a:pt x="293429" y="171629"/>
                  </a:lnTo>
                  <a:lnTo>
                    <a:pt x="146715" y="343257"/>
                  </a:lnTo>
                  <a:lnTo>
                    <a:pt x="146715" y="274606"/>
                  </a:lnTo>
                  <a:lnTo>
                    <a:pt x="0" y="274606"/>
                  </a:lnTo>
                  <a:lnTo>
                    <a:pt x="0" y="6865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0" tIns="68651" rIns="88029" bIns="68651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879948" y="4113125"/>
              <a:ext cx="1384101" cy="830460"/>
            </a:xfrm>
            <a:custGeom>
              <a:avLst/>
              <a:gdLst>
                <a:gd name="connsiteX0" fmla="*/ 0 w 1384101"/>
                <a:gd name="connsiteY0" fmla="*/ 83046 h 830460"/>
                <a:gd name="connsiteX1" fmla="*/ 83046 w 1384101"/>
                <a:gd name="connsiteY1" fmla="*/ 0 h 830460"/>
                <a:gd name="connsiteX2" fmla="*/ 1301055 w 1384101"/>
                <a:gd name="connsiteY2" fmla="*/ 0 h 830460"/>
                <a:gd name="connsiteX3" fmla="*/ 1384101 w 1384101"/>
                <a:gd name="connsiteY3" fmla="*/ 83046 h 830460"/>
                <a:gd name="connsiteX4" fmla="*/ 1384101 w 1384101"/>
                <a:gd name="connsiteY4" fmla="*/ 747414 h 830460"/>
                <a:gd name="connsiteX5" fmla="*/ 1301055 w 1384101"/>
                <a:gd name="connsiteY5" fmla="*/ 830460 h 830460"/>
                <a:gd name="connsiteX6" fmla="*/ 83046 w 1384101"/>
                <a:gd name="connsiteY6" fmla="*/ 830460 h 830460"/>
                <a:gd name="connsiteX7" fmla="*/ 0 w 1384101"/>
                <a:gd name="connsiteY7" fmla="*/ 747414 h 830460"/>
                <a:gd name="connsiteX8" fmla="*/ 0 w 1384101"/>
                <a:gd name="connsiteY8" fmla="*/ 83046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101" h="830460">
                  <a:moveTo>
                    <a:pt x="0" y="83046"/>
                  </a:moveTo>
                  <a:cubicBezTo>
                    <a:pt x="0" y="37181"/>
                    <a:pt x="37181" y="0"/>
                    <a:pt x="83046" y="0"/>
                  </a:cubicBezTo>
                  <a:lnTo>
                    <a:pt x="1301055" y="0"/>
                  </a:lnTo>
                  <a:cubicBezTo>
                    <a:pt x="1346920" y="0"/>
                    <a:pt x="1384101" y="37181"/>
                    <a:pt x="1384101" y="83046"/>
                  </a:cubicBezTo>
                  <a:lnTo>
                    <a:pt x="1384101" y="747414"/>
                  </a:lnTo>
                  <a:cubicBezTo>
                    <a:pt x="1384101" y="793279"/>
                    <a:pt x="1346920" y="830460"/>
                    <a:pt x="1301055" y="830460"/>
                  </a:cubicBezTo>
                  <a:lnTo>
                    <a:pt x="83046" y="830460"/>
                  </a:lnTo>
                  <a:cubicBezTo>
                    <a:pt x="37181" y="830460"/>
                    <a:pt x="0" y="793279"/>
                    <a:pt x="0" y="747414"/>
                  </a:cubicBezTo>
                  <a:lnTo>
                    <a:pt x="0" y="83046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70043" tIns="70043" rIns="70043" bIns="700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 этап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Сюжетно - отобразительная игра</a:t>
              </a: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02460" y="4356727"/>
              <a:ext cx="293429" cy="343257"/>
            </a:xfrm>
            <a:custGeom>
              <a:avLst/>
              <a:gdLst>
                <a:gd name="connsiteX0" fmla="*/ 0 w 293429"/>
                <a:gd name="connsiteY0" fmla="*/ 68651 h 343257"/>
                <a:gd name="connsiteX1" fmla="*/ 146715 w 293429"/>
                <a:gd name="connsiteY1" fmla="*/ 68651 h 343257"/>
                <a:gd name="connsiteX2" fmla="*/ 146715 w 293429"/>
                <a:gd name="connsiteY2" fmla="*/ 0 h 343257"/>
                <a:gd name="connsiteX3" fmla="*/ 293429 w 293429"/>
                <a:gd name="connsiteY3" fmla="*/ 171629 h 343257"/>
                <a:gd name="connsiteX4" fmla="*/ 146715 w 293429"/>
                <a:gd name="connsiteY4" fmla="*/ 343257 h 343257"/>
                <a:gd name="connsiteX5" fmla="*/ 146715 w 293429"/>
                <a:gd name="connsiteY5" fmla="*/ 274606 h 343257"/>
                <a:gd name="connsiteX6" fmla="*/ 0 w 293429"/>
                <a:gd name="connsiteY6" fmla="*/ 274606 h 343257"/>
                <a:gd name="connsiteX7" fmla="*/ 0 w 293429"/>
                <a:gd name="connsiteY7" fmla="*/ 68651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9" h="343257">
                  <a:moveTo>
                    <a:pt x="0" y="68651"/>
                  </a:moveTo>
                  <a:lnTo>
                    <a:pt x="146715" y="68651"/>
                  </a:lnTo>
                  <a:lnTo>
                    <a:pt x="146715" y="0"/>
                  </a:lnTo>
                  <a:lnTo>
                    <a:pt x="293429" y="171629"/>
                  </a:lnTo>
                  <a:lnTo>
                    <a:pt x="146715" y="343257"/>
                  </a:lnTo>
                  <a:lnTo>
                    <a:pt x="146715" y="274606"/>
                  </a:lnTo>
                  <a:lnTo>
                    <a:pt x="0" y="274606"/>
                  </a:lnTo>
                  <a:lnTo>
                    <a:pt x="0" y="6865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0" tIns="68651" rIns="88029" bIns="68651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17690" y="4113125"/>
              <a:ext cx="1384101" cy="830460"/>
            </a:xfrm>
            <a:custGeom>
              <a:avLst/>
              <a:gdLst>
                <a:gd name="connsiteX0" fmla="*/ 0 w 1384101"/>
                <a:gd name="connsiteY0" fmla="*/ 83046 h 830460"/>
                <a:gd name="connsiteX1" fmla="*/ 83046 w 1384101"/>
                <a:gd name="connsiteY1" fmla="*/ 0 h 830460"/>
                <a:gd name="connsiteX2" fmla="*/ 1301055 w 1384101"/>
                <a:gd name="connsiteY2" fmla="*/ 0 h 830460"/>
                <a:gd name="connsiteX3" fmla="*/ 1384101 w 1384101"/>
                <a:gd name="connsiteY3" fmla="*/ 83046 h 830460"/>
                <a:gd name="connsiteX4" fmla="*/ 1384101 w 1384101"/>
                <a:gd name="connsiteY4" fmla="*/ 747414 h 830460"/>
                <a:gd name="connsiteX5" fmla="*/ 1301055 w 1384101"/>
                <a:gd name="connsiteY5" fmla="*/ 830460 h 830460"/>
                <a:gd name="connsiteX6" fmla="*/ 83046 w 1384101"/>
                <a:gd name="connsiteY6" fmla="*/ 830460 h 830460"/>
                <a:gd name="connsiteX7" fmla="*/ 0 w 1384101"/>
                <a:gd name="connsiteY7" fmla="*/ 747414 h 830460"/>
                <a:gd name="connsiteX8" fmla="*/ 0 w 1384101"/>
                <a:gd name="connsiteY8" fmla="*/ 83046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101" h="830460">
                  <a:moveTo>
                    <a:pt x="0" y="83046"/>
                  </a:moveTo>
                  <a:cubicBezTo>
                    <a:pt x="0" y="37181"/>
                    <a:pt x="37181" y="0"/>
                    <a:pt x="83046" y="0"/>
                  </a:cubicBezTo>
                  <a:lnTo>
                    <a:pt x="1301055" y="0"/>
                  </a:lnTo>
                  <a:cubicBezTo>
                    <a:pt x="1346920" y="0"/>
                    <a:pt x="1384101" y="37181"/>
                    <a:pt x="1384101" y="83046"/>
                  </a:cubicBezTo>
                  <a:lnTo>
                    <a:pt x="1384101" y="747414"/>
                  </a:lnTo>
                  <a:cubicBezTo>
                    <a:pt x="1384101" y="793279"/>
                    <a:pt x="1346920" y="830460"/>
                    <a:pt x="1301055" y="830460"/>
                  </a:cubicBezTo>
                  <a:lnTo>
                    <a:pt x="83046" y="830460"/>
                  </a:lnTo>
                  <a:cubicBezTo>
                    <a:pt x="37181" y="830460"/>
                    <a:pt x="0" y="793279"/>
                    <a:pt x="0" y="747414"/>
                  </a:cubicBezTo>
                  <a:lnTo>
                    <a:pt x="0" y="83046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70043" tIns="70043" rIns="70043" bIns="700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 этап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Развитие сюжетно – ролевой игры</a:t>
              </a: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340202" y="4356727"/>
              <a:ext cx="293429" cy="343257"/>
            </a:xfrm>
            <a:custGeom>
              <a:avLst/>
              <a:gdLst>
                <a:gd name="connsiteX0" fmla="*/ 0 w 293429"/>
                <a:gd name="connsiteY0" fmla="*/ 68651 h 343257"/>
                <a:gd name="connsiteX1" fmla="*/ 146715 w 293429"/>
                <a:gd name="connsiteY1" fmla="*/ 68651 h 343257"/>
                <a:gd name="connsiteX2" fmla="*/ 146715 w 293429"/>
                <a:gd name="connsiteY2" fmla="*/ 0 h 343257"/>
                <a:gd name="connsiteX3" fmla="*/ 293429 w 293429"/>
                <a:gd name="connsiteY3" fmla="*/ 171629 h 343257"/>
                <a:gd name="connsiteX4" fmla="*/ 146715 w 293429"/>
                <a:gd name="connsiteY4" fmla="*/ 343257 h 343257"/>
                <a:gd name="connsiteX5" fmla="*/ 146715 w 293429"/>
                <a:gd name="connsiteY5" fmla="*/ 274606 h 343257"/>
                <a:gd name="connsiteX6" fmla="*/ 0 w 293429"/>
                <a:gd name="connsiteY6" fmla="*/ 274606 h 343257"/>
                <a:gd name="connsiteX7" fmla="*/ 0 w 293429"/>
                <a:gd name="connsiteY7" fmla="*/ 68651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29" h="343257">
                  <a:moveTo>
                    <a:pt x="0" y="68651"/>
                  </a:moveTo>
                  <a:lnTo>
                    <a:pt x="146715" y="68651"/>
                  </a:lnTo>
                  <a:lnTo>
                    <a:pt x="146715" y="0"/>
                  </a:lnTo>
                  <a:lnTo>
                    <a:pt x="293429" y="171629"/>
                  </a:lnTo>
                  <a:lnTo>
                    <a:pt x="146715" y="343257"/>
                  </a:lnTo>
                  <a:lnTo>
                    <a:pt x="146715" y="274606"/>
                  </a:lnTo>
                  <a:lnTo>
                    <a:pt x="0" y="274606"/>
                  </a:lnTo>
                  <a:lnTo>
                    <a:pt x="0" y="6865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0" tIns="68651" rIns="88029" bIns="68651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55432" y="4113125"/>
              <a:ext cx="1384101" cy="830460"/>
            </a:xfrm>
            <a:custGeom>
              <a:avLst/>
              <a:gdLst>
                <a:gd name="connsiteX0" fmla="*/ 0 w 1384101"/>
                <a:gd name="connsiteY0" fmla="*/ 83046 h 830460"/>
                <a:gd name="connsiteX1" fmla="*/ 83046 w 1384101"/>
                <a:gd name="connsiteY1" fmla="*/ 0 h 830460"/>
                <a:gd name="connsiteX2" fmla="*/ 1301055 w 1384101"/>
                <a:gd name="connsiteY2" fmla="*/ 0 h 830460"/>
                <a:gd name="connsiteX3" fmla="*/ 1384101 w 1384101"/>
                <a:gd name="connsiteY3" fmla="*/ 83046 h 830460"/>
                <a:gd name="connsiteX4" fmla="*/ 1384101 w 1384101"/>
                <a:gd name="connsiteY4" fmla="*/ 747414 h 830460"/>
                <a:gd name="connsiteX5" fmla="*/ 1301055 w 1384101"/>
                <a:gd name="connsiteY5" fmla="*/ 830460 h 830460"/>
                <a:gd name="connsiteX6" fmla="*/ 83046 w 1384101"/>
                <a:gd name="connsiteY6" fmla="*/ 830460 h 830460"/>
                <a:gd name="connsiteX7" fmla="*/ 0 w 1384101"/>
                <a:gd name="connsiteY7" fmla="*/ 747414 h 830460"/>
                <a:gd name="connsiteX8" fmla="*/ 0 w 1384101"/>
                <a:gd name="connsiteY8" fmla="*/ 83046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101" h="830460">
                  <a:moveTo>
                    <a:pt x="0" y="83046"/>
                  </a:moveTo>
                  <a:cubicBezTo>
                    <a:pt x="0" y="37181"/>
                    <a:pt x="37181" y="0"/>
                    <a:pt x="83046" y="0"/>
                  </a:cubicBezTo>
                  <a:lnTo>
                    <a:pt x="1301055" y="0"/>
                  </a:lnTo>
                  <a:cubicBezTo>
                    <a:pt x="1346920" y="0"/>
                    <a:pt x="1384101" y="37181"/>
                    <a:pt x="1384101" y="83046"/>
                  </a:cubicBezTo>
                  <a:lnTo>
                    <a:pt x="1384101" y="747414"/>
                  </a:lnTo>
                  <a:cubicBezTo>
                    <a:pt x="1384101" y="793279"/>
                    <a:pt x="1346920" y="830460"/>
                    <a:pt x="1301055" y="830460"/>
                  </a:cubicBezTo>
                  <a:lnTo>
                    <a:pt x="83046" y="830460"/>
                  </a:lnTo>
                  <a:cubicBezTo>
                    <a:pt x="37181" y="830460"/>
                    <a:pt x="0" y="793279"/>
                    <a:pt x="0" y="747414"/>
                  </a:cubicBezTo>
                  <a:lnTo>
                    <a:pt x="0" y="83046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vert270" wrap="square" lIns="70043" tIns="70043" rIns="70043" bIns="70043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 этап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Собственно – ролевая игра</a:t>
              </a:r>
              <a:endParaRPr lang="ru-RU" sz="24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9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Педагогические исследования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5931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 считают  сюжетно – ролевую игру  творческой деятельностью. В ней дети воспроизводят всё то, что видят вокруг.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43014"/>
            <a:ext cx="9144001" cy="12180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700" kern="1200" dirty="0" smtClean="0"/>
              <a:t>А</a:t>
            </a:r>
            <a:endParaRPr lang="ru-RU" sz="4700" kern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-27709" y="2629160"/>
            <a:ext cx="9171710" cy="2062804"/>
          </a:xfrm>
        </p:spPr>
        <p:txBody>
          <a:bodyPr anchor="t" anchorCtr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 Люблинская  отмечает , что  ролевая игра является формой творческого отражения ребёнком действительности, сплетения реальности и вымысла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мнению Д. Б. Эльконина сам факт принятия на себя роли и умения действовать в воображаемой ситуации есть акт творчества:  ребёнок творит создавая замысел , разворачивая сюжет игры.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511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521" y="2492895"/>
            <a:ext cx="915909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ролевые игры бедны по содержанию и тематике.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6" y="476672"/>
            <a:ext cx="91403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игровой деятельности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7" y="3432357"/>
            <a:ext cx="91403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Игровая тематика однообразна.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7" y="4077072"/>
            <a:ext cx="91004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самостоятельных играх наблюдается многократная повторяемость сюжетов.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6" y="5024209"/>
            <a:ext cx="91279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Отсутствие новизны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7522" y="5547429"/>
            <a:ext cx="91315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задачи решаются привычным способом.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55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работы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6490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Обогащение представлений детей 4 – 5 лет об окружающем мире с помощью развития сюжетно – ролевых игр.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96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30"/>
            <a:ext cx="9144000" cy="1015663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78" y="18448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научные исследования по данной проблеме.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Выявить особенности развития сюжетно – ролевых игр детей среднего дошкольного возраста.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91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Разработать план работы направленный на обогащение сюжетно – ролевых игр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153" y="4766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04" y="1595430"/>
            <a:ext cx="9144000" cy="184665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навыки общения  со взрослыми и сверстниками в процессе знакомства с трудом взрослых.</a:t>
            </a:r>
          </a:p>
          <a:p>
            <a:pPr marL="342900" indent="-342900">
              <a:buFont typeface="+mj-lt"/>
              <a:buAutoNum type="arabicPeriod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" y="3331730"/>
            <a:ext cx="91312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Расширить представление детей о труде взрослых, показать взаимосвязь между разными видами труда.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" y="5157192"/>
            <a:ext cx="917771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 отражать полученные знания в игровой деятельности.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344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85" y="5431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 сюжетно – ролевой игры  детей 4 – 5 лет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785" y="1675547"/>
            <a:ext cx="9144000" cy="4832092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Для детей среднего возраста характерна уже совместная сюжетно - ролевая игра. Дети переходят к  играм с трудовым , производственным сюжетом, а затем к играм с отражением общественных событий и явлений. У ребёнка повышается интерес к взаимоотношениям людей в труде. Дети этого возраста любят совместные игры, объединяются в небольшие группы по 6 – 7 человек. В содержании начинают отражаться разнообразные общественные отношения, действия. Отражают события не только те, в которых участвуют сами, но и те которые наблюдали. В 4-5 лет ребёнок продолжает осваивать ролевое поведение, как способ построения игры: появляется способность строить сюжеты с большим количеством персонажей ,самостоятельно вести ролевые диалоги, выполнять по ходу развития сюжета не одну, а несколько ролей.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01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748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65</cp:revision>
  <dcterms:created xsi:type="dcterms:W3CDTF">2016-11-18T18:16:24Z</dcterms:created>
  <dcterms:modified xsi:type="dcterms:W3CDTF">2016-11-24T02:59:31Z</dcterms:modified>
</cp:coreProperties>
</file>