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74" r:id="rId2"/>
    <p:sldMasterId id="2147483677" r:id="rId3"/>
    <p:sldMasterId id="2147483679" r:id="rId4"/>
    <p:sldMasterId id="2147483681" r:id="rId5"/>
  </p:sldMasterIdLst>
  <p:notesMasterIdLst>
    <p:notesMasterId r:id="rId26"/>
  </p:notesMasterIdLst>
  <p:sldIdLst>
    <p:sldId id="268" r:id="rId6"/>
    <p:sldId id="272" r:id="rId7"/>
    <p:sldId id="256" r:id="rId8"/>
    <p:sldId id="265" r:id="rId9"/>
    <p:sldId id="271" r:id="rId10"/>
    <p:sldId id="280" r:id="rId11"/>
    <p:sldId id="263" r:id="rId12"/>
    <p:sldId id="261" r:id="rId13"/>
    <p:sldId id="269" r:id="rId14"/>
    <p:sldId id="270" r:id="rId15"/>
    <p:sldId id="266" r:id="rId16"/>
    <p:sldId id="283" r:id="rId17"/>
    <p:sldId id="259" r:id="rId18"/>
    <p:sldId id="262" r:id="rId19"/>
    <p:sldId id="276" r:id="rId20"/>
    <p:sldId id="278" r:id="rId21"/>
    <p:sldId id="277" r:id="rId22"/>
    <p:sldId id="282" r:id="rId23"/>
    <p:sldId id="281" r:id="rId24"/>
    <p:sldId id="2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A0BB"/>
    <a:srgbClr val="008000"/>
    <a:srgbClr val="0033CC"/>
    <a:srgbClr val="6F6F6F"/>
    <a:srgbClr val="3E4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1" autoAdjust="0"/>
    <p:restoredTop sz="94660"/>
  </p:normalViewPr>
  <p:slideViewPr>
    <p:cSldViewPr snapToGrid="0">
      <p:cViewPr>
        <p:scale>
          <a:sx n="82" d="100"/>
          <a:sy n="82" d="100"/>
        </p:scale>
        <p:origin x="-10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FBBBB-D78D-4D99-BB6D-E445EF7B2EE7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07B23-2073-4CDA-ADC3-097ECC5D0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647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4484A-656F-4A05-99CD-E1A2A8E7F7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3D5D7B-675B-40D8-B319-60283D9D2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D4-2B18-454F-B237-A051DDA0C96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2A76-4A04-4E1C-AE86-0CE11D851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D4-2B18-454F-B237-A051DDA0C96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2A76-4A04-4E1C-AE86-0CE11D851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1BA8D4-2B18-454F-B237-A051DDA0C96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B2A76-4A04-4E1C-AE86-0CE11D851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theme" Target="../theme/theme5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C4484A-656F-4A05-99CD-E1A2A8E7F7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2" descr="D:\1 ШКОЛА\Шаблоны для презентаций\матем\Рисунок1.jpg"/>
          <p:cNvPicPr>
            <a:picLocks noChangeAspect="1" noChangeArrowheads="1"/>
          </p:cNvPicPr>
          <p:nvPr/>
        </p:nvPicPr>
        <p:blipFill>
          <a:blip r:embed="rId4"/>
          <a:srcRect l="2835" t="6126" r="4991" b="25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955059" y="5597611"/>
            <a:ext cx="642552" cy="2100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0639" y="148281"/>
            <a:ext cx="8748584" cy="6549081"/>
          </a:xfrm>
          <a:prstGeom prst="roundRect">
            <a:avLst>
              <a:gd name="adj" fmla="val 7436"/>
            </a:avLst>
          </a:prstGeom>
          <a:noFill/>
          <a:ln w="85725" cmpd="tri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8" descr="Школьный клипарт. - Нужные вещи - Клипарты PNG - Клипарты у Анны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4497" y="5197268"/>
            <a:ext cx="1992612" cy="1417245"/>
          </a:xfrm>
          <a:prstGeom prst="rect">
            <a:avLst/>
          </a:prstGeom>
          <a:noFill/>
        </p:spPr>
      </p:pic>
      <p:pic>
        <p:nvPicPr>
          <p:cNvPr id="9" name="Picture 16" descr="Школьные аксессуары - Школа, искусство - Всякая всячина - Каталог файлов - МЕТОДИЧЕСКИЙ СУНДУЧОК - Сайт учителя Из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350" y="4127206"/>
            <a:ext cx="1025612" cy="230654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A8D4-2B18-454F-B237-A051DDA0C96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B2A76-4A04-4E1C-AE86-0CE11D8514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2995" y="148281"/>
            <a:ext cx="8736227" cy="6549081"/>
          </a:xfrm>
          <a:prstGeom prst="roundRect">
            <a:avLst>
              <a:gd name="adj" fmla="val 7436"/>
            </a:avLst>
          </a:prstGeom>
          <a:noFill/>
          <a:ln w="85725" cmpd="tri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6" name="Picture 16" descr="Школьные аксессуары - Школа, искусство - Всякая всячина - Каталог файлов - МЕТОДИЧЕСКИЙ СУНДУЧОК - Сайт учителя Из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5838" y="3216616"/>
            <a:ext cx="1309816" cy="3315989"/>
          </a:xfrm>
          <a:prstGeom prst="rect">
            <a:avLst/>
          </a:prstGeom>
          <a:noFill/>
        </p:spPr>
      </p:pic>
      <p:pic>
        <p:nvPicPr>
          <p:cNvPr id="5138" name="Picture 18" descr="Школьный клипарт. - Нужные вещи - Клипарты PNG - Клипарты у Анны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134" y="214898"/>
            <a:ext cx="2882299" cy="205003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A8D4-2B18-454F-B237-A051DDA0C96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B2A76-4A04-4E1C-AE86-0CE11D8514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2995" y="148281"/>
            <a:ext cx="8736227" cy="6549081"/>
          </a:xfrm>
          <a:prstGeom prst="roundRect">
            <a:avLst>
              <a:gd name="adj" fmla="val 7436"/>
            </a:avLst>
          </a:prstGeom>
          <a:noFill/>
          <a:ln w="85725" cmpd="tri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6" name="Picture 16" descr="Школьные аксессуары - Школа, искусство - Всякая всячина - Каталог файлов - МЕТОДИЧЕСКИЙ СУНДУЧОК - Сайт учителя Из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43" y="4744996"/>
            <a:ext cx="753762" cy="1750538"/>
          </a:xfrm>
          <a:prstGeom prst="rect">
            <a:avLst/>
          </a:prstGeom>
          <a:noFill/>
        </p:spPr>
      </p:pic>
      <p:pic>
        <p:nvPicPr>
          <p:cNvPr id="9" name="Picture 18" descr="Школьный клипарт. - Нужные вещи - Клипарты PNG - Клипарты у Анны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4561" y="180426"/>
            <a:ext cx="1720763" cy="122389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2995" y="148281"/>
            <a:ext cx="8736227" cy="6549081"/>
          </a:xfrm>
          <a:prstGeom prst="roundRect">
            <a:avLst>
              <a:gd name="adj" fmla="val 7436"/>
            </a:avLst>
          </a:prstGeom>
          <a:noFill/>
          <a:ln w="85725" cmpd="tri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8" descr="Школьный клипарт. - Нужные вещи - Клипарты PNG - Клипарты у Анны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6918" y="5419691"/>
            <a:ext cx="1720763" cy="122389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1 ШКОЛА\Шаблоны для презентаций\матем\Рисунок1.jpg"/>
          <p:cNvPicPr>
            <a:picLocks noChangeAspect="1" noChangeArrowheads="1"/>
          </p:cNvPicPr>
          <p:nvPr/>
        </p:nvPicPr>
        <p:blipFill>
          <a:blip r:embed="rId2"/>
          <a:srcRect l="2835" t="6126" r="4991" b="25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16" descr="Школьные аксессуары - Школа, искусство - Всякая всячина - Каталог файлов - МЕТОДИЧЕСКИЙ СУНДУЧОК - Сайт учителя Из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848" y="4917674"/>
            <a:ext cx="679622" cy="152843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90984" y="5585255"/>
            <a:ext cx="642552" cy="2100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2995" y="148281"/>
            <a:ext cx="8736227" cy="6549081"/>
          </a:xfrm>
          <a:prstGeom prst="roundRect">
            <a:avLst>
              <a:gd name="adj" fmla="val 7436"/>
            </a:avLst>
          </a:prstGeom>
          <a:noFill/>
          <a:ln w="85725" cmpd="tri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8" descr="Школьный клипарт. - Нужные вещи - Клипарты PNG - Клипарты у Анны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8703" y="5308480"/>
            <a:ext cx="1705233" cy="121284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s59.radikal.ru/i166/0908/11/a5dc1e6f3fa3.pn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s59.radikal.ru/i166/0908/11/a5dc1e6f3fa3.png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s59.radikal.ru/i166/0908/11/a5dc1e6f3fa3.png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s59.radikal.ru/i166/0908/11/a5dc1e6f3fa3.png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110256.html" TargetMode="External"/><Relationship Id="rId3" Type="http://schemas.openxmlformats.org/officeDocument/2006/relationships/hyperlink" Target="http://smiles.33b.ru/smile.81026.html" TargetMode="External"/><Relationship Id="rId7" Type="http://schemas.openxmlformats.org/officeDocument/2006/relationships/image" Target="../media/image17.gif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2.wav"/><Relationship Id="rId6" Type="http://schemas.openxmlformats.org/officeDocument/2006/relationships/hyperlink" Target="http://smiles.33b.ru/smile.97872.html" TargetMode="External"/><Relationship Id="rId11" Type="http://schemas.openxmlformats.org/officeDocument/2006/relationships/image" Target="../media/image19.gif"/><Relationship Id="rId5" Type="http://schemas.openxmlformats.org/officeDocument/2006/relationships/image" Target="../media/image16.png"/><Relationship Id="rId10" Type="http://schemas.openxmlformats.org/officeDocument/2006/relationships/hyperlink" Target="http://smiles.33b.ru/smile.80704.html" TargetMode="External"/><Relationship Id="rId4" Type="http://schemas.openxmlformats.org/officeDocument/2006/relationships/image" Target="../media/image15.gif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s59.radikal.ru/i166/0908/11/a5dc1e6f3fa3.pn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1157" y="6064524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Урок математики в 3 классе.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72087"/>
            <a:ext cx="8467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«Умножение на однозначное число столбиком»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9821" y="303014"/>
            <a:ext cx="639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Урок    развития   знаний и умений. </a:t>
            </a:r>
            <a:endParaRPr lang="ru-RU" sz="2400" b="1" dirty="0">
              <a:latin typeface="Arial Narrow" pitchFamily="34" charset="0"/>
            </a:endParaRPr>
          </a:p>
        </p:txBody>
      </p:sp>
      <p:pic>
        <p:nvPicPr>
          <p:cNvPr id="7" name="Picture 2" descr="Математика л г - Сетевая библиот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072" y="3797280"/>
            <a:ext cx="1720521" cy="225536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32657" y="406475"/>
            <a:ext cx="5029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3E4D1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</a:rPr>
              <a:t>УСТНЫЙ СЧЕТ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9" name="Picture 15" descr="История благодарностей участнику - Семейный форум - Мир в ладош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4484" y="2163927"/>
            <a:ext cx="1799066" cy="264568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r="5716"/>
          <a:stretch>
            <a:fillRect/>
          </a:stretch>
        </p:blipFill>
        <p:spPr bwMode="auto">
          <a:xfrm>
            <a:off x="586470" y="2075187"/>
            <a:ext cx="4560367" cy="127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320" y="2993582"/>
            <a:ext cx="4572493" cy="90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604135" y="2097001"/>
            <a:ext cx="4542505" cy="178455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4121" y="4051699"/>
            <a:ext cx="1883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500 : 4</a:t>
            </a:r>
            <a:endParaRPr lang="ru-RU" sz="48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2756747" y="4712074"/>
            <a:ext cx="279488" cy="27176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3088323" y="4736716"/>
            <a:ext cx="287749" cy="23339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16187" y="4881431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</a:rPr>
              <a:t>400</a:t>
            </a:r>
            <a:endParaRPr lang="ru-RU" sz="240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99920" y="4906832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</a:rPr>
              <a:t>100</a:t>
            </a:r>
            <a:endParaRPr lang="ru-RU" sz="240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2286920" y="5411354"/>
            <a:ext cx="294260" cy="823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090787" y="5558764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100</a:t>
            </a:r>
            <a:endParaRPr lang="ru-RU" sz="240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rot="5400000">
            <a:off x="3247813" y="5287808"/>
            <a:ext cx="279488" cy="27176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3528590" y="5303983"/>
            <a:ext cx="287749" cy="23339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45920" y="551643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</a:rPr>
              <a:t>80</a:t>
            </a:r>
            <a:endParaRPr lang="ru-RU" sz="240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47053" y="553336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</a:rPr>
              <a:t>20</a:t>
            </a:r>
            <a:endParaRPr lang="ru-RU" sz="240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5400000">
            <a:off x="3051469" y="6041258"/>
            <a:ext cx="294260" cy="823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903587" y="610063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20</a:t>
            </a:r>
            <a:endParaRPr lang="ru-RU" sz="240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18486" y="610104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5</a:t>
            </a:r>
            <a:endParaRPr lang="ru-RU" sz="240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3646684" y="6046766"/>
            <a:ext cx="294260" cy="823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342920" y="4034765"/>
            <a:ext cx="1568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 125</a:t>
            </a:r>
            <a:endParaRPr lang="ru-RU" sz="48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641781" y="1410380"/>
            <a:ext cx="3300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/>
              <a:t>Задачи-шутки.</a:t>
            </a:r>
            <a:endParaRPr lang="ru-RU" sz="36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6" grpId="0"/>
      <p:bldP spid="30" grpId="0"/>
      <p:bldP spid="34" grpId="0"/>
      <p:bldP spid="35" grpId="0"/>
      <p:bldP spid="37" grpId="0"/>
      <p:bldP spid="38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705" y="1394458"/>
            <a:ext cx="7477496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3E4D1F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 smtClean="0"/>
              <a:t>Распределительное  свойство</a:t>
            </a:r>
            <a:endParaRPr lang="ru-RU" sz="4400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90089" y="528898"/>
            <a:ext cx="7558087" cy="5984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ap="flat">
            <a:solidFill>
              <a:srgbClr val="0070C0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0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Вспоминаем то, что знаем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035" y="2843797"/>
            <a:ext cx="3483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(а +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+ с) ·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 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0249" y="2805128"/>
            <a:ext cx="3932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 ·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 +b · d + c · d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558" y="3771844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274 · 5 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4030" y="3746823"/>
            <a:ext cx="3416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(200 + 70 + 4) · 5 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833" y="4388267"/>
            <a:ext cx="4305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200 · 5 + 70 · 5 + 4 · 5 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1140" y="4376895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1000 + 350 + 20 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1500" y="438826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1370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2980" y="1396732"/>
            <a:ext cx="7458184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3E4D1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Какие математические свойства вы знаете?</a:t>
            </a:r>
            <a:endParaRPr lang="ru-RU" sz="4400" b="1" dirty="0"/>
          </a:p>
        </p:txBody>
      </p:sp>
      <p:pic>
        <p:nvPicPr>
          <p:cNvPr id="14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897" y="4981433"/>
            <a:ext cx="1533377" cy="16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авая круглая скобка 14"/>
          <p:cNvSpPr/>
          <p:nvPr/>
        </p:nvSpPr>
        <p:spPr>
          <a:xfrm rot="5400000">
            <a:off x="4505090" y="3116585"/>
            <a:ext cx="245329" cy="825191"/>
          </a:xfrm>
          <a:prstGeom prst="rightBracket">
            <a:avLst>
              <a:gd name="adj" fmla="val 131559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круглая скобка 15"/>
          <p:cNvSpPr/>
          <p:nvPr/>
        </p:nvSpPr>
        <p:spPr>
          <a:xfrm rot="5400000">
            <a:off x="5850670" y="3090566"/>
            <a:ext cx="245329" cy="825191"/>
          </a:xfrm>
          <a:prstGeom prst="rightBracket">
            <a:avLst>
              <a:gd name="adj" fmla="val 131559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круглая скобка 16"/>
          <p:cNvSpPr/>
          <p:nvPr/>
        </p:nvSpPr>
        <p:spPr>
          <a:xfrm rot="5400000">
            <a:off x="7333783" y="3090566"/>
            <a:ext cx="245329" cy="825191"/>
          </a:xfrm>
          <a:prstGeom prst="rightBracket">
            <a:avLst>
              <a:gd name="adj" fmla="val 131559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3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295" y="45242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Тема:</a:t>
            </a:r>
            <a:endParaRPr lang="ru-RU" sz="40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294" y="3000384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цель:</a:t>
            </a:r>
            <a:endParaRPr lang="ru-RU" sz="40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150" y="1246178"/>
            <a:ext cx="8705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BA0B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Умножение на однозначное число столбиком.</a:t>
            </a:r>
            <a:endParaRPr lang="ru-RU" sz="4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3BA0B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575" y="3819533"/>
            <a:ext cx="8524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отработка навыков умножения на однозначное число столбиком;</a:t>
            </a:r>
            <a:endParaRPr lang="ru-RU" sz="3600" b="1" dirty="0" smtClean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решение примеров и задач  на повторение.</a:t>
            </a:r>
            <a:endParaRPr lang="ru-RU" sz="36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26439" y="1643953"/>
          <a:ext cx="2810435" cy="28104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087"/>
                <a:gridCol w="562087"/>
                <a:gridCol w="562087"/>
                <a:gridCol w="562087"/>
                <a:gridCol w="562087"/>
              </a:tblGrid>
              <a:tr h="5620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7882" y="537882"/>
            <a:ext cx="4370294" cy="6232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600"/>
              </a:spcAft>
            </a:pPr>
            <a:r>
              <a:rPr lang="ru-RU" sz="2400" b="1" u="sng" dirty="0" smtClean="0">
                <a:latin typeface="Arial Black" pitchFamily="34" charset="0"/>
              </a:rPr>
              <a:t>АЛГОРИТМ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</a:rPr>
              <a:t>Пишу 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</a:rPr>
              <a:t>однозначное число под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</a:rPr>
              <a:t>единицами трёхзначного 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</a:rPr>
              <a:t>числа.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Умножаю </a:t>
            </a:r>
            <a:r>
              <a:rPr lang="ru-RU" sz="2500" b="1" dirty="0">
                <a:solidFill>
                  <a:schemeClr val="accent2">
                    <a:lumMod val="75000"/>
                  </a:schemeClr>
                </a:solidFill>
              </a:rPr>
              <a:t>единицы, 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пишу под </a:t>
            </a:r>
            <a:r>
              <a:rPr lang="ru-RU" sz="2500" b="1" dirty="0">
                <a:solidFill>
                  <a:schemeClr val="accent2">
                    <a:lumMod val="75000"/>
                  </a:schemeClr>
                </a:solidFill>
              </a:rPr>
              <a:t>единицами, а десятки (если они есть) </a:t>
            </a: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запоминаю.</a:t>
            </a:r>
            <a:endParaRPr lang="ru-RU" sz="25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</a:rPr>
              <a:t>Умножаю 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</a:rPr>
              <a:t>десятки и </a:t>
            </a: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</a:rPr>
              <a:t>прибавляю десятки, 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</a:rPr>
              <a:t>которые запомнили</a:t>
            </a: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</a:rPr>
              <a:t>. Пишу под десятками</a:t>
            </a:r>
            <a:r>
              <a:rPr lang="ru-RU" sz="2500" b="1" dirty="0" smtClean="0">
                <a:solidFill>
                  <a:srgbClr val="3E4D1F"/>
                </a:solidFill>
              </a:rPr>
              <a:t>. </a:t>
            </a:r>
            <a:r>
              <a:rPr lang="ru-RU" sz="2500" b="1" dirty="0" smtClean="0">
                <a:solidFill>
                  <a:schemeClr val="accent5">
                    <a:lumMod val="50000"/>
                  </a:schemeClr>
                </a:solidFill>
              </a:rPr>
              <a:t>Сотни запоминаю.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500" b="1" dirty="0" smtClean="0">
                <a:solidFill>
                  <a:srgbClr val="3E4D1F"/>
                </a:solidFill>
              </a:rPr>
              <a:t>Умножаю сотни. Пишу под сотнями. </a:t>
            </a:r>
            <a:endParaRPr lang="ru-RU" sz="2500" b="1" dirty="0">
              <a:solidFill>
                <a:srgbClr val="3E4D1F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</a:rPr>
              <a:t>Читаю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</a:rPr>
              <a:t>ответ.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12239" y="1993576"/>
            <a:ext cx="17027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200"/>
              </a:lnSpc>
            </a:pPr>
            <a:r>
              <a:rPr lang="ru-RU" sz="6000" b="1" dirty="0" smtClean="0"/>
              <a:t>2 7 4</a:t>
            </a:r>
          </a:p>
        </p:txBody>
      </p:sp>
      <p:sp>
        <p:nvSpPr>
          <p:cNvPr id="5" name="Крест 4"/>
          <p:cNvSpPr/>
          <p:nvPr/>
        </p:nvSpPr>
        <p:spPr>
          <a:xfrm rot="2806109">
            <a:off x="5968487" y="2531457"/>
            <a:ext cx="484094" cy="470647"/>
          </a:xfrm>
          <a:prstGeom prst="plus">
            <a:avLst>
              <a:gd name="adj" fmla="val 4596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14899" y="255835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5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39251" y="572670"/>
            <a:ext cx="2324675" cy="947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200"/>
              </a:lnSpc>
            </a:pPr>
            <a:r>
              <a:rPr lang="ru-RU" sz="4800" b="1" dirty="0" smtClean="0"/>
              <a:t>274 </a:t>
            </a:r>
            <a:r>
              <a:rPr lang="en-US" sz="4800" b="1" dirty="0" smtClean="0">
                <a:cs typeface="Arial"/>
              </a:rPr>
              <a:t>·</a:t>
            </a:r>
            <a:r>
              <a:rPr lang="ru-RU" sz="4800" b="1" dirty="0" smtClean="0">
                <a:cs typeface="Arial"/>
              </a:rPr>
              <a:t> 5 =</a:t>
            </a:r>
            <a:endParaRPr lang="ru-RU" sz="4800" b="1" dirty="0" smtClean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250875" y="3311387"/>
            <a:ext cx="1815353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32828" y="308726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0</a:t>
            </a:r>
            <a:endParaRPr lang="ru-RU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02522" y="17651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7711" y="310071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7</a:t>
            </a:r>
            <a:endParaRPr lang="ru-RU" sz="6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62934" y="307382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8159" y="308726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1</a:t>
            </a:r>
            <a:endParaRPr lang="ru-RU" sz="6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28781" y="176967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31123" y="559223"/>
            <a:ext cx="1435008" cy="947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200"/>
              </a:lnSpc>
            </a:pPr>
            <a:r>
              <a:rPr lang="ru-RU" sz="4800" b="1" dirty="0" smtClean="0"/>
              <a:t>1370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839150" y="1915147"/>
            <a:ext cx="487184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Работа по учебнику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/>
              <a:t>с. 6, №2 – №5;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/>
              <a:t>с. 7, №6, №7 (в), №9.</a:t>
            </a:r>
            <a:endParaRPr lang="ru-RU" sz="4000" b="1" dirty="0"/>
          </a:p>
        </p:txBody>
      </p: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1293813" y="428626"/>
            <a:ext cx="5611954" cy="125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Применяем знания</a:t>
            </a:r>
            <a:r>
              <a:rPr lang="ru-RU" sz="3200" b="1" dirty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. </a:t>
            </a:r>
            <a:endParaRPr lang="ru-RU" sz="3200" b="1" dirty="0" smtClean="0">
              <a:solidFill>
                <a:srgbClr val="000000"/>
              </a:solidFill>
              <a:latin typeface="Arial" pitchFamily="34" charset="0"/>
              <a:ea typeface="Microsoft YaHei"/>
              <a:cs typeface="Arial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Развиваем умения.</a:t>
            </a:r>
            <a:endParaRPr lang="ru-RU" sz="3200" b="1" dirty="0">
              <a:solidFill>
                <a:srgbClr val="000000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16388" name="Picture 4" descr="Умк перспектива рабочие программы 3 класс по математике петерсон - Сетевая библиотека"/>
          <p:cNvPicPr>
            <a:picLocks noChangeAspect="1" noChangeArrowheads="1"/>
          </p:cNvPicPr>
          <p:nvPr/>
        </p:nvPicPr>
        <p:blipFill>
          <a:blip r:embed="rId2"/>
          <a:srcRect l="3034" t="17849" r="17068" b="2394"/>
          <a:stretch>
            <a:fillRect/>
          </a:stretch>
        </p:blipFill>
        <p:spPr bwMode="auto">
          <a:xfrm rot="479661">
            <a:off x="5658869" y="2626184"/>
            <a:ext cx="2392058" cy="311124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14868" y="428626"/>
            <a:ext cx="8068732" cy="5873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000" b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Применяем знания</a:t>
            </a:r>
            <a:r>
              <a:rPr lang="ru-RU" sz="3000" b="1" dirty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. </a:t>
            </a:r>
            <a:r>
              <a:rPr lang="ru-RU" sz="3000" b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Развиваем умения.</a:t>
            </a:r>
            <a:endParaRPr lang="ru-RU" sz="3000" b="1" dirty="0">
              <a:solidFill>
                <a:srgbClr val="000000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73296"/>
          <a:stretch>
            <a:fillRect/>
          </a:stretch>
        </p:blipFill>
        <p:spPr bwMode="auto">
          <a:xfrm>
            <a:off x="441854" y="1402291"/>
            <a:ext cx="8200490" cy="2238376"/>
          </a:xfrm>
          <a:prstGeom prst="rect">
            <a:avLst/>
          </a:prstGeom>
          <a:ln w="127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66244" y="23387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7674" y="16590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5977" y="2330249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5 7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4844" y="2330249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0 0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8585" y="248443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9764" y="233822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9605" y="165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224" y="2332829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3 7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3706" y="2342034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0 0 0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4712" y="248656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3977" y="23471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9193" y="1667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6549" y="2332680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3 2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2577" y="2338715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0 0 0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9326" y="32351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12019" y="261882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6282" y="32321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1127" y="3229871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0 0 </a:t>
            </a:r>
            <a:r>
              <a:rPr lang="ru-RU" sz="1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41455" y="339377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9688" y="3228560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4 5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25131" y="338836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93316" y="32252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57427" y="260877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2123" y="323901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43408" y="3225498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0 0 </a:t>
            </a:r>
            <a:r>
              <a:rPr lang="ru-RU" sz="1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09553" y="338062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23989" y="3232053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6 6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97279" y="338993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03427" y="261603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23597" y="323560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70099" y="32300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94374" y="261330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35978" y="32317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73747" y="261409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02541" y="321531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23358" y="3224936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2 8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14850" y="339094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7314" y="261187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96616" y="3227490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0 0 0 </a:t>
            </a:r>
            <a:r>
              <a:rPr lang="ru-RU" sz="1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42911" y="338328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1405" y="248963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29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3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14868" y="428626"/>
            <a:ext cx="8068732" cy="5873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000" b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Применяем знания</a:t>
            </a:r>
            <a:r>
              <a:rPr lang="ru-RU" sz="3000" b="1" dirty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. </a:t>
            </a:r>
            <a:r>
              <a:rPr lang="ru-RU" sz="3000" b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Развиваем умения.</a:t>
            </a:r>
            <a:endParaRPr lang="ru-RU" sz="3000" b="1" dirty="0">
              <a:solidFill>
                <a:srgbClr val="000000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6279" b="38624"/>
          <a:stretch>
            <a:fillRect/>
          </a:stretch>
        </p:blipFill>
        <p:spPr bwMode="auto">
          <a:xfrm>
            <a:off x="323322" y="1608667"/>
            <a:ext cx="8472773" cy="3039533"/>
          </a:xfrm>
          <a:prstGeom prst="rect">
            <a:avLst/>
          </a:prstGeom>
          <a:ln w="127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51651" y="30775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7827" y="238970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5441" y="307115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4130" y="3069052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</a:t>
            </a:r>
            <a:r>
              <a:rPr lang="ru-RU" sz="1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</a:t>
            </a:r>
            <a:r>
              <a:rPr lang="ru-RU" sz="1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</a:t>
            </a:r>
            <a:r>
              <a:rPr lang="ru-RU" sz="1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6448" y="3226623"/>
            <a:ext cx="267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8264" y="3065569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1 7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8188" y="322453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4777" y="237790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9441" y="28061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1433" y="2806398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 </a:t>
            </a:r>
            <a:r>
              <a:rPr lang="ru-RU" sz="1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619500" y="3162300"/>
            <a:ext cx="25527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23320" y="427358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79741" y="358571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6122" y="4427577"/>
            <a:ext cx="267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47143" y="4270144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3 4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10434" y="443117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90306" y="359578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11294" y="402205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622813" y="4374789"/>
            <a:ext cx="25527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69051" y="4019896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</a:t>
            </a:r>
            <a:r>
              <a:rPr lang="ru-RU" sz="1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</a:t>
            </a:r>
            <a:r>
              <a:rPr lang="ru-RU" sz="1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</a:t>
            </a:r>
            <a:r>
              <a:rPr lang="ru-RU" sz="1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05416" y="42704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7294" y="426716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0696" y="4275253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</a:t>
            </a:r>
            <a:r>
              <a:rPr lang="ru-RU" sz="1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</a:t>
            </a:r>
            <a:r>
              <a:rPr lang="ru-RU" sz="1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</a:t>
            </a:r>
            <a:r>
              <a:rPr lang="ru-RU" sz="1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  <p:bldP spid="16" grpId="0"/>
      <p:bldP spid="21" grpId="0"/>
      <p:bldP spid="25" grpId="0"/>
      <p:bldP spid="27" grpId="0"/>
      <p:bldP spid="28" grpId="0"/>
      <p:bldP spid="32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14868" y="428626"/>
            <a:ext cx="8068732" cy="5873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000" b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Применяем знания</a:t>
            </a:r>
            <a:r>
              <a:rPr lang="ru-RU" sz="3000" b="1" dirty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. </a:t>
            </a:r>
            <a:r>
              <a:rPr lang="ru-RU" sz="3000" b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Развиваем умения.</a:t>
            </a:r>
            <a:endParaRPr lang="ru-RU" sz="3000" b="1" dirty="0">
              <a:solidFill>
                <a:srgbClr val="000000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70219" b="3944"/>
          <a:stretch>
            <a:fillRect/>
          </a:stretch>
        </p:blipFill>
        <p:spPr bwMode="auto">
          <a:xfrm>
            <a:off x="391055" y="1236132"/>
            <a:ext cx="8303323" cy="2192867"/>
          </a:xfrm>
          <a:prstGeom prst="rect">
            <a:avLst/>
          </a:prstGeom>
          <a:ln w="127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15584" y="3698162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682" y="389569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endParaRPr lang="ru-RU" sz="1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4051" y="425969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5340" y="358085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3794" y="39538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975083" y="4332652"/>
            <a:ext cx="735285" cy="1133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23138" y="37230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9120" y="372308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9786" y="425123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6343" y="4258415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(дм.²)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71041" y="4257134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en-US" sz="2400" b="1" dirty="0" smtClean="0">
                <a:ln w="190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₁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10109" y="3612357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5 ∙ 3 = 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8381" y="361876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0436" y="3634728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(дм.²)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5134" y="3633447"/>
            <a:ext cx="59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en-US" sz="2400" b="1" dirty="0" smtClean="0">
                <a:ln w="190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₂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24197" y="4210432"/>
            <a:ext cx="532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75626" y="43547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endParaRPr lang="ru-RU" sz="1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76995" y="47578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80421" y="397037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1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3260" y="4373772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1 5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42603" y="4110951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9 8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31082" y="4749413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1 1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29287" y="4756597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(дм.²)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03985" y="4755316"/>
            <a:ext cx="63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en-US" sz="2400" b="1" dirty="0" smtClean="0">
                <a:ln w="190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r>
              <a:rPr lang="ru-RU" sz="1400" b="1" dirty="0" err="1" smtClean="0">
                <a:ln w="190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</a:t>
            </a:r>
            <a:endParaRPr lang="ru-RU" sz="1400" b="1" dirty="0">
              <a:ln w="1905">
                <a:solidFill>
                  <a:schemeClr val="tx1"/>
                </a:solidFill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5015620" y="4751119"/>
            <a:ext cx="450483" cy="496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20043" y="5525240"/>
            <a:ext cx="1398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Ответ: </a:t>
            </a:r>
            <a:endParaRPr lang="ru-RU" sz="32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53693" y="567764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дм.²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10768" y="5677640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113 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55810" y="5507791"/>
            <a:ext cx="865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smtClean="0">
                <a:ln w="190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r>
              <a:rPr lang="ru-RU" sz="2000" b="1" dirty="0" err="1" smtClean="0">
                <a:ln w="190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</a:t>
            </a:r>
            <a:r>
              <a:rPr lang="ru-RU" sz="2000" b="1" dirty="0" smtClean="0">
                <a:ln w="190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=</a:t>
            </a:r>
            <a:endParaRPr lang="ru-RU" sz="2000" b="1" dirty="0">
              <a:ln w="1905">
                <a:solidFill>
                  <a:schemeClr val="tx1"/>
                </a:solidFill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  <p:bldP spid="15" grpId="0"/>
      <p:bldP spid="19" grpId="0"/>
      <p:bldP spid="20" grpId="0"/>
      <p:bldP spid="21" grpId="0"/>
      <p:bldP spid="24" grpId="0"/>
      <p:bldP spid="25" grpId="0"/>
      <p:bldP spid="31" grpId="0"/>
      <p:bldP spid="32" grpId="0"/>
      <p:bldP spid="33" grpId="0"/>
      <p:bldP spid="35" grpId="0"/>
      <p:bldP spid="37" grpId="0"/>
      <p:bldP spid="38" grpId="0"/>
      <p:bldP spid="39" grpId="0"/>
      <p:bldP spid="43" grpId="0"/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839150" y="1915147"/>
            <a:ext cx="48718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Работа по учебнику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/>
              <a:t>с. 7, №6, №7 (в), №9.</a:t>
            </a:r>
            <a:endParaRPr lang="ru-RU" sz="4000" b="1" dirty="0"/>
          </a:p>
        </p:txBody>
      </p: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788988" y="419101"/>
            <a:ext cx="5611954" cy="125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Применяем знания</a:t>
            </a:r>
            <a:r>
              <a:rPr lang="ru-RU" sz="3200" b="1" dirty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. </a:t>
            </a:r>
            <a:endParaRPr lang="ru-RU" sz="3200" b="1" dirty="0" smtClean="0">
              <a:solidFill>
                <a:srgbClr val="000000"/>
              </a:solidFill>
              <a:latin typeface="Arial" pitchFamily="34" charset="0"/>
              <a:ea typeface="Microsoft YaHei"/>
              <a:cs typeface="Arial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Развиваем умения.</a:t>
            </a:r>
            <a:endParaRPr lang="ru-RU" sz="3200" b="1" dirty="0">
              <a:solidFill>
                <a:srgbClr val="000000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16388" name="Picture 4" descr="Умк перспектива рабочие программы 3 класс по математике петерсон - Сетевая библиотека"/>
          <p:cNvPicPr>
            <a:picLocks noChangeAspect="1" noChangeArrowheads="1"/>
          </p:cNvPicPr>
          <p:nvPr/>
        </p:nvPicPr>
        <p:blipFill>
          <a:blip r:embed="rId2"/>
          <a:srcRect l="3034" t="17849" r="17068" b="2394"/>
          <a:stretch>
            <a:fillRect/>
          </a:stretch>
        </p:blipFill>
        <p:spPr bwMode="auto">
          <a:xfrm rot="479661">
            <a:off x="5658869" y="2626184"/>
            <a:ext cx="2392058" cy="311124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404664"/>
            <a:ext cx="720101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Задание на дом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985" y="1995476"/>
            <a:ext cx="824957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i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с. 7, №7(</a:t>
            </a:r>
            <a:r>
              <a:rPr lang="ru-RU" sz="7200" b="1" i="1" dirty="0" err="1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7200" b="1" i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), №8. </a:t>
            </a:r>
            <a:endParaRPr lang="ru-RU" sz="7200" b="1" i="1" dirty="0">
              <a:ln>
                <a:solidFill>
                  <a:schemeClr val="tx1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7" descr="Рисунок1.png"/>
          <p:cNvPicPr>
            <a:picLocks noChangeAspect="1"/>
          </p:cNvPicPr>
          <p:nvPr/>
        </p:nvPicPr>
        <p:blipFill>
          <a:blip r:embed="rId3">
            <a:lum bright="-10000" contrast="30000"/>
          </a:blip>
          <a:srcRect l="5138" t="6897" r="6659" b="1724"/>
          <a:stretch>
            <a:fillRect/>
          </a:stretch>
        </p:blipFill>
        <p:spPr bwMode="auto">
          <a:xfrm>
            <a:off x="785813" y="1643063"/>
            <a:ext cx="742950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Peterson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942553">
            <a:off x="7073107" y="435769"/>
            <a:ext cx="133985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 descr="Peterson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976987">
            <a:off x="842963" y="312738"/>
            <a:ext cx="1338262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Прямоугольник 1"/>
          <p:cNvSpPr>
            <a:spLocks noChangeArrowheads="1"/>
          </p:cNvSpPr>
          <p:nvPr/>
        </p:nvSpPr>
        <p:spPr bwMode="auto">
          <a:xfrm>
            <a:off x="2054225" y="5157788"/>
            <a:ext cx="66246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>
                <a:solidFill>
                  <a:srgbClr val="002060"/>
                </a:solidFill>
              </a:rPr>
              <a:t>(Иоганн Песталоцци)</a:t>
            </a:r>
            <a:endParaRPr lang="ru-RU" altLang="ru-RU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 rot="20701973">
            <a:off x="167066" y="2210112"/>
            <a:ext cx="8784661" cy="19195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44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kern="10" dirty="0" smtClean="0">
                <a:ln w="11430">
                  <a:solidFill>
                    <a:schemeClr val="tx1"/>
                  </a:solidFill>
                </a:ln>
                <a:solidFill>
                  <a:srgbClr val="0000D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Спасибо </a:t>
            </a:r>
            <a:r>
              <a:rPr lang="ru-RU" sz="3600" b="1" i="1" kern="10" dirty="0">
                <a:ln w="11430">
                  <a:solidFill>
                    <a:schemeClr val="tx1"/>
                  </a:solidFill>
                </a:ln>
                <a:solidFill>
                  <a:srgbClr val="0000D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за работу!</a:t>
            </a:r>
          </a:p>
        </p:txBody>
      </p:sp>
      <p:pic>
        <p:nvPicPr>
          <p:cNvPr id="3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57950" y="4071942"/>
            <a:ext cx="1947906" cy="203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5156" y="692687"/>
            <a:ext cx="45012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ноября.</a:t>
            </a: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Классная  работа .</a:t>
            </a: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6228" y="2182181"/>
            <a:ext cx="762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18  18  18  18  18  18  18  18  18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74418" y="1157112"/>
            <a:ext cx="5029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</a:rPr>
              <a:t>Математический диктант.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01287" y="4807974"/>
            <a:ext cx="1494875" cy="156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827648" y="403171"/>
            <a:ext cx="50292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3E4D1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</a:rPr>
              <a:t>УСТНЫЙ СЧЕТ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253889" y="1790679"/>
            <a:ext cx="766916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33413" marR="0" lvl="0" indent="-633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 умножить на 8.</a:t>
            </a:r>
          </a:p>
          <a:p>
            <a:pPr marL="633413" marR="0" lvl="0" indent="-633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 увеличить в 4 раза.</a:t>
            </a:r>
          </a:p>
          <a:p>
            <a:pPr marL="633413" marR="0" lvl="0" indent="-633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Первый множитель 9, второй 5. Найти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произведение.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   2 увеличить в 6 раз.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    Взять по 9 три раза.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 startAt="6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 умножить на 9.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 startAt="6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Первый множитель 5, второй 10. Найдите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произведение.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 startAt="8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Найдите произведение чисел  23 и 3.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 startAt="8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Увеличьте 48 в 2 раза.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73" dur="500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78" dur="500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2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93" dur="500"/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96" dur="500"/>
                                        <p:tgtEl>
                                          <p:spTgt spid="11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99" dur="500"/>
                                        <p:tgtEl>
                                          <p:spTgt spid="112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7811" y="2254101"/>
            <a:ext cx="5500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Поменяться тетрадями.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928" y="1407834"/>
            <a:ext cx="5029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</a:rPr>
              <a:t>Математический диктант.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827594" y="4081639"/>
            <a:ext cx="2301653" cy="24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6682" y="3100430"/>
            <a:ext cx="8398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48   28   45   12   27   72   50   69   96</a:t>
            </a:r>
            <a:endParaRPr lang="ru-RU" sz="4400" b="1" i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827648" y="403171"/>
            <a:ext cx="50292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3E4D1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</a:rPr>
              <a:t>УСТНЫЙ СЧЕТ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50fa9609271314dbf1db96f3b7f4ef0b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9613" y="4365625"/>
            <a:ext cx="19939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9" name="Picture 37" descr="616b605d6a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2708275"/>
            <a:ext cx="56896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00814d960bce3fb6809b34c01327b649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284288" y="549275"/>
            <a:ext cx="12842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97c09fa0459e5fcc433e93f7ce4b3ea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lum bright="-18000"/>
          </a:blip>
          <a:srcRect/>
          <a:stretch>
            <a:fillRect/>
          </a:stretch>
        </p:blipFill>
        <p:spPr bwMode="auto">
          <a:xfrm>
            <a:off x="5435600" y="3611563"/>
            <a:ext cx="17287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1704087f7398b7526373f1b6516a7e8e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67175" y="981075"/>
            <a:ext cx="165258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50fa9609271314dbf1db96f3b7f4ef0b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7008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 descr="00814d960bce3fb6809b34c01327b649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9144000" y="2060575"/>
            <a:ext cx="14763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28" descr="50fa9609271314dbf1db96f3b7f4ef0b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844675"/>
            <a:ext cx="20161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29" descr="50fa9609271314dbf1db96f3b7f4ef0b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987675" y="1052513"/>
            <a:ext cx="23939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5" name="Picture 4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тички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2" presetClass="exit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000"/>
                            </p:stCondLst>
                            <p:childTnLst>
                              <p:par>
                                <p:cTn id="51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C 0.06892 -4.81481E-6 0.125 0.07477 0.125 0.16667 C 0.125 0.25857 0.06892 0.33334 4.44444E-6 0.33334 C -0.06893 0.33334 -0.125 0.25857 -0.125 0.16667 C -0.125 0.07477 -0.06893 -4.81481E-6 4.44444E-6 -4.81481E-6 Z " pathEditMode="relative" rAng="0" ptsTypes="fffff">
                                      <p:cBhvr>
                                        <p:cTn id="52" dur="2000" spd="-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0"/>
                            </p:stCondLst>
                            <p:childTnLst>
                              <p:par>
                                <p:cTn id="5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8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1000"/>
                            </p:stCondLst>
                            <p:childTnLst>
                              <p:par>
                                <p:cTn id="6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4000"/>
                            </p:stCondLst>
                            <p:childTnLst>
                              <p:par>
                                <p:cTn id="6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7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0"/>
                            </p:stCondLst>
                            <p:childTnLst>
                              <p:par>
                                <p:cTn id="7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967" y="655092"/>
            <a:ext cx="1241947" cy="559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1800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4096" y="1667300"/>
            <a:ext cx="1241947" cy="559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4166" y="2624919"/>
            <a:ext cx="1241947" cy="559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5612" y="3648501"/>
            <a:ext cx="1241947" cy="559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3407" y="4699378"/>
            <a:ext cx="1241947" cy="559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9833" y="5725236"/>
            <a:ext cx="1241947" cy="559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61313" y="600501"/>
            <a:ext cx="859809" cy="7779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60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2333768" y="1269245"/>
            <a:ext cx="436729" cy="4094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2" idx="2"/>
            <a:endCxn id="3" idx="0"/>
          </p:cNvCxnSpPr>
          <p:nvPr/>
        </p:nvCxnSpPr>
        <p:spPr>
          <a:xfrm rot="16200000" flipH="1">
            <a:off x="1194181" y="1146410"/>
            <a:ext cx="452649" cy="5891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19" idx="3"/>
          </p:cNvCxnSpPr>
          <p:nvPr/>
        </p:nvCxnSpPr>
        <p:spPr>
          <a:xfrm rot="5400000">
            <a:off x="3003956" y="2141059"/>
            <a:ext cx="441469" cy="5489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3" idx="2"/>
            <a:endCxn id="4" idx="0"/>
          </p:cNvCxnSpPr>
          <p:nvPr/>
        </p:nvCxnSpPr>
        <p:spPr>
          <a:xfrm rot="16200000" flipH="1">
            <a:off x="1831075" y="2110854"/>
            <a:ext cx="398060" cy="6300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0" idx="3"/>
          </p:cNvCxnSpPr>
          <p:nvPr/>
        </p:nvCxnSpPr>
        <p:spPr>
          <a:xfrm rot="5400000">
            <a:off x="3634028" y="3189662"/>
            <a:ext cx="409623" cy="4716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" idx="2"/>
            <a:endCxn id="5" idx="0"/>
          </p:cNvCxnSpPr>
          <p:nvPr/>
        </p:nvCxnSpPr>
        <p:spPr>
          <a:xfrm rot="16200000" flipH="1">
            <a:off x="2433852" y="3095766"/>
            <a:ext cx="464023" cy="641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1" idx="3"/>
          </p:cNvCxnSpPr>
          <p:nvPr/>
        </p:nvCxnSpPr>
        <p:spPr>
          <a:xfrm rot="5400000">
            <a:off x="4232254" y="4215519"/>
            <a:ext cx="482412" cy="5080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5" idx="2"/>
            <a:endCxn id="6" idx="0"/>
          </p:cNvCxnSpPr>
          <p:nvPr/>
        </p:nvCxnSpPr>
        <p:spPr>
          <a:xfrm rot="16200000" flipH="1">
            <a:off x="3054824" y="4139821"/>
            <a:ext cx="491318" cy="6277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22" idx="3"/>
          </p:cNvCxnSpPr>
          <p:nvPr/>
        </p:nvCxnSpPr>
        <p:spPr>
          <a:xfrm rot="5400000">
            <a:off x="4853228" y="5204984"/>
            <a:ext cx="537004" cy="5216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2"/>
            <a:endCxn id="7" idx="0"/>
          </p:cNvCxnSpPr>
          <p:nvPr/>
        </p:nvCxnSpPr>
        <p:spPr>
          <a:xfrm rot="16200000" flipH="1">
            <a:off x="3689445" y="5183873"/>
            <a:ext cx="466299" cy="6164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373272" y="1530824"/>
            <a:ext cx="859809" cy="7779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948753" y="2556682"/>
            <a:ext cx="859809" cy="7779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601571" y="3564341"/>
            <a:ext cx="859809" cy="7779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256663" y="4533332"/>
            <a:ext cx="859809" cy="7779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88109" y="504967"/>
            <a:ext cx="325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731828" y="155811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+</a:t>
            </a:r>
            <a:endParaRPr lang="ru-RU" sz="40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10800000" flipH="1" flipV="1">
            <a:off x="3345975" y="2877572"/>
            <a:ext cx="297975" cy="21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46479" y="3523397"/>
            <a:ext cx="325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574276" y="458792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+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410812" y="1647546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3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03386" y="1606602"/>
            <a:ext cx="809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00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02132" y="2630185"/>
            <a:ext cx="809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33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32204" y="3615099"/>
            <a:ext cx="809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/>
              <a:t>2</a:t>
            </a:r>
            <a:r>
              <a:rPr lang="ru-RU" sz="3200" b="1" dirty="0" smtClean="0">
                <a:solidFill>
                  <a:schemeClr val="tx1"/>
                </a:solidFill>
              </a:rPr>
              <a:t>80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32956" y="4679623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7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842388" y="5716853"/>
            <a:ext cx="809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807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273129" y="4609111"/>
            <a:ext cx="809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800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5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34837" y="2675128"/>
            <a:ext cx="1767892" cy="185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4658713" y="701591"/>
            <a:ext cx="395785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3E4D1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</a:rPr>
              <a:t>Кто быстрее?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0" name="Picture 2" descr="Школьные аксессуары - Школа, искусство - Всякая всячина - Каталог файлов - МЕТОДИЧЕСКИЙ СУНДУЧОК - Сайт учителя Из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261" y="4526392"/>
            <a:ext cx="785315" cy="198813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49590" y="592741"/>
            <a:ext cx="5029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3E4D1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</a:rPr>
              <a:t>УСТНЫЙ СЧЕТ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41781" y="1410380"/>
            <a:ext cx="3300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/>
              <a:t>Задачи-шутки.</a:t>
            </a:r>
            <a:endParaRPr lang="ru-RU" sz="3600" b="1" i="1" dirty="0"/>
          </a:p>
        </p:txBody>
      </p:sp>
      <p:pic>
        <p:nvPicPr>
          <p:cNvPr id="1027" name="Picture 3" descr="Конкурс на лучшую сказку с призами Сказка 9 Блог о доме и семье"/>
          <p:cNvPicPr>
            <a:picLocks noChangeAspect="1" noChangeArrowheads="1"/>
          </p:cNvPicPr>
          <p:nvPr/>
        </p:nvPicPr>
        <p:blipFill>
          <a:blip r:embed="rId2">
            <a:lum bright="11000"/>
          </a:blip>
          <a:srcRect/>
          <a:stretch>
            <a:fillRect/>
          </a:stretch>
        </p:blipFill>
        <p:spPr bwMode="auto">
          <a:xfrm flipH="1">
            <a:off x="627798" y="2342039"/>
            <a:ext cx="2333766" cy="280599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13939"/>
          <a:stretch>
            <a:fillRect/>
          </a:stretch>
        </p:blipFill>
        <p:spPr bwMode="auto">
          <a:xfrm>
            <a:off x="3570194" y="2402542"/>
            <a:ext cx="4524935" cy="25908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69540" y="5217459"/>
            <a:ext cx="14734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100</a:t>
            </a:r>
            <a:endParaRPr lang="ru-RU" sz="6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763" y="2122692"/>
            <a:ext cx="5981700" cy="25241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49590" y="592741"/>
            <a:ext cx="5029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3E4D1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</a:rPr>
              <a:t>УСТНЫЙ СЧЕТ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7" name="Picture 13" descr="Форум Пуз-Карапуз ищу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8453" y="3738112"/>
            <a:ext cx="2093663" cy="2678900"/>
          </a:xfrm>
          <a:prstGeom prst="rect">
            <a:avLst/>
          </a:prstGeom>
          <a:noFill/>
        </p:spPr>
      </p:pic>
      <p:pic>
        <p:nvPicPr>
          <p:cNvPr id="1033" name="Picture 9" descr="Плейкаст &quot;АВТОРСКИЕ СТИХИ - ПАВЕЛ ГРЕКОВ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92223">
            <a:off x="7275893" y="4679847"/>
            <a:ext cx="892612" cy="1646886"/>
          </a:xfrm>
          <a:prstGeom prst="rect">
            <a:avLst/>
          </a:prstGeom>
          <a:noFill/>
        </p:spPr>
      </p:pic>
      <p:pic>
        <p:nvPicPr>
          <p:cNvPr id="18" name="Picture 9" descr="Плейкаст &quot;АВТОРСКИЕ СТИХИ - ПАВЕЛ ГРЕКОВ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76349">
            <a:off x="7424364" y="4799321"/>
            <a:ext cx="892612" cy="1646886"/>
          </a:xfrm>
          <a:prstGeom prst="rect">
            <a:avLst/>
          </a:prstGeom>
          <a:noFill/>
        </p:spPr>
      </p:pic>
      <p:pic>
        <p:nvPicPr>
          <p:cNvPr id="19" name="Picture 9" descr="Плейкаст &quot;АВТОРСКИЕ СТИХИ - ПАВЕЛ ГРЕКОВ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41636">
            <a:off x="7579352" y="4923688"/>
            <a:ext cx="892612" cy="164688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97213" y="2182761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9</a:t>
            </a:r>
            <a:endParaRPr lang="ru-RU" sz="7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41781" y="1410380"/>
            <a:ext cx="3300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/>
              <a:t>Задачи-шутки.</a:t>
            </a:r>
            <a:endParaRPr lang="ru-RU" sz="36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</Template>
  <TotalTime>509</TotalTime>
  <Words>553</Words>
  <Application>Microsoft Office PowerPoint</Application>
  <PresentationFormat>Экран (4:3)</PresentationFormat>
  <Paragraphs>192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шаблон 1</vt:lpstr>
      <vt:lpstr>1_Тема Office</vt:lpstr>
      <vt:lpstr>2_Тема Office</vt:lpstr>
      <vt:lpstr>4_Тема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НУРИЯ</cp:lastModifiedBy>
  <cp:revision>53</cp:revision>
  <dcterms:created xsi:type="dcterms:W3CDTF">2014-12-02T15:12:59Z</dcterms:created>
  <dcterms:modified xsi:type="dcterms:W3CDTF">2016-11-30T10:19:17Z</dcterms:modified>
</cp:coreProperties>
</file>