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257" r:id="rId3"/>
    <p:sldId id="258" r:id="rId4"/>
    <p:sldId id="336" r:id="rId5"/>
    <p:sldId id="337" r:id="rId6"/>
    <p:sldId id="377" r:id="rId7"/>
    <p:sldId id="376" r:id="rId8"/>
    <p:sldId id="338" r:id="rId9"/>
    <p:sldId id="344" r:id="rId10"/>
    <p:sldId id="342" r:id="rId11"/>
    <p:sldId id="345" r:id="rId12"/>
    <p:sldId id="375" r:id="rId13"/>
    <p:sldId id="329" r:id="rId14"/>
    <p:sldId id="350" r:id="rId15"/>
    <p:sldId id="356" r:id="rId16"/>
    <p:sldId id="354" r:id="rId17"/>
    <p:sldId id="353" r:id="rId18"/>
    <p:sldId id="358" r:id="rId19"/>
    <p:sldId id="360" r:id="rId20"/>
    <p:sldId id="291" r:id="rId21"/>
    <p:sldId id="289" r:id="rId22"/>
    <p:sldId id="288" r:id="rId23"/>
    <p:sldId id="287" r:id="rId24"/>
    <p:sldId id="286" r:id="rId25"/>
    <p:sldId id="285" r:id="rId26"/>
    <p:sldId id="363" r:id="rId27"/>
    <p:sldId id="382" r:id="rId28"/>
    <p:sldId id="380" r:id="rId29"/>
    <p:sldId id="381" r:id="rId30"/>
    <p:sldId id="294" r:id="rId31"/>
    <p:sldId id="372" r:id="rId32"/>
    <p:sldId id="301" r:id="rId33"/>
    <p:sldId id="371" r:id="rId34"/>
    <p:sldId id="282" r:id="rId35"/>
    <p:sldId id="379" r:id="rId3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710" y="-55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F06D4-0592-4CBF-8456-A002AC012408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4BA0E-897F-413C-A5D2-B08F658FD72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797E6E-6B93-4CC1-B003-37329306260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655E39"/>
                </a:solidFill>
                <a:effectLst>
                  <a:outerShdw blurRad="50800" dist="38100" dir="2700000" algn="tl" rotWithShape="0">
                    <a:schemeClr val="bg1">
                      <a:alpha val="8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ru-RU" smtClean="0"/>
              <a:t>Образец подзаголовка</a:t>
            </a:r>
            <a:endParaRPr kumimoji="1"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25000"/>
                  </a:schemeClr>
                </a:solidFill>
              </a:defRPr>
            </a:lvl1pPr>
          </a:lstStyle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948A5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D69473"/>
                </a:solidFill>
              </a:defRPr>
            </a:lvl1pPr>
            <a:lvl2pPr>
              <a:defRPr sz="2400">
                <a:solidFill>
                  <a:srgbClr val="D69473"/>
                </a:solidFill>
              </a:defRPr>
            </a:lvl2pPr>
            <a:lvl3pPr>
              <a:defRPr sz="2000">
                <a:solidFill>
                  <a:srgbClr val="D69473"/>
                </a:solidFill>
              </a:defRPr>
            </a:lvl3pPr>
            <a:lvl4pPr>
              <a:defRPr sz="1800">
                <a:solidFill>
                  <a:srgbClr val="D69473"/>
                </a:solidFill>
              </a:defRPr>
            </a:lvl4pPr>
            <a:lvl5pPr>
              <a:defRPr sz="1800">
                <a:solidFill>
                  <a:srgbClr val="D6947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B81A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D69473"/>
                </a:solidFill>
              </a:defRPr>
            </a:lvl1pPr>
            <a:lvl2pPr>
              <a:defRPr sz="2000">
                <a:solidFill>
                  <a:srgbClr val="D69473"/>
                </a:solidFill>
              </a:defRPr>
            </a:lvl2pPr>
            <a:lvl3pPr>
              <a:defRPr sz="1800">
                <a:solidFill>
                  <a:srgbClr val="D69473"/>
                </a:solidFill>
              </a:defRPr>
            </a:lvl3pPr>
            <a:lvl4pPr>
              <a:defRPr sz="1600">
                <a:solidFill>
                  <a:srgbClr val="D69473"/>
                </a:solidFill>
              </a:defRPr>
            </a:lvl4pPr>
            <a:lvl5pPr>
              <a:defRPr sz="1600">
                <a:solidFill>
                  <a:srgbClr val="D69473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ru-RU" smtClean="0"/>
              <a:t>Образец заголовка</a:t>
            </a:r>
            <a:endParaRPr kumimoji="1"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ru-RU" smtClean="0"/>
              <a:t>Вставка рисунка</a:t>
            </a:r>
            <a:endParaRPr kumimoji="1"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ru-RU" smtClean="0"/>
              <a:t>Образец заголовка</a:t>
            </a:r>
            <a:endParaRPr kumimoji="1"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ru-RU" smtClean="0"/>
              <a:t>Образец текста</a:t>
            </a:r>
          </a:p>
          <a:p>
            <a:pPr lvl="1"/>
            <a:r>
              <a:rPr kumimoji="1" lang="ru-RU" smtClean="0"/>
              <a:t>Второй уровень</a:t>
            </a:r>
          </a:p>
          <a:p>
            <a:pPr lvl="2"/>
            <a:r>
              <a:rPr kumimoji="1" lang="ru-RU" smtClean="0"/>
              <a:t>Третий уровень</a:t>
            </a:r>
          </a:p>
          <a:p>
            <a:pPr lvl="3"/>
            <a:r>
              <a:rPr kumimoji="1" lang="ru-RU" smtClean="0"/>
              <a:t>Четвертый уровень</a:t>
            </a:r>
          </a:p>
          <a:p>
            <a:pPr lvl="4"/>
            <a:r>
              <a:rPr kumimoji="1" lang="ru-RU" smtClean="0"/>
              <a:t>Пятый уровень</a:t>
            </a:r>
            <a:endParaRPr kumimoji="1" lang="ru-RU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fld id="{DBBA05D2-4D1D-4EAA-A1DF-C95C2E0A2417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aur" pitchFamily="18" charset="0"/>
              </a:defRPr>
            </a:lvl1pPr>
          </a:lstStyle>
          <a:p>
            <a:fld id="{45EEDD5C-F6B8-4545-8AF0-66C86410007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1" sz="4400" b="1" kern="1200" cap="none" spc="50">
          <a:ln w="13500">
            <a:noFill/>
            <a:prstDash val="solid"/>
          </a:ln>
          <a:solidFill>
            <a:srgbClr val="E30746"/>
          </a:solidFill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3200" b="1" kern="1200">
          <a:solidFill>
            <a:srgbClr val="4A452A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2800" kern="1200">
          <a:solidFill>
            <a:srgbClr val="4A452A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2400" kern="1200">
          <a:solidFill>
            <a:srgbClr val="4A452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2000" kern="1200">
          <a:solidFill>
            <a:srgbClr val="4A452A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8"/>
        </a:buBlip>
        <a:defRPr kumimoji="1" sz="2000" kern="1200">
          <a:solidFill>
            <a:srgbClr val="4A452A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kumimoji="1" sz="1800" kern="1200">
          <a:solidFill>
            <a:srgbClr val="4A452A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7"/>
        </a:buBlip>
        <a:defRPr kumimoji="1" sz="1600" kern="1200">
          <a:solidFill>
            <a:srgbClr val="4A452A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gif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«К здоровой семье через детский сад»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МДОУ Детский </a:t>
            </a:r>
            <a:r>
              <a:rPr lang="ru-RU" dirty="0" smtClean="0"/>
              <a:t>сад №</a:t>
            </a:r>
            <a:r>
              <a:rPr lang="ru-RU" dirty="0" smtClean="0"/>
              <a:t>3 «Солнышко</a:t>
            </a:r>
            <a:r>
              <a:rPr lang="ru-RU" dirty="0" smtClean="0"/>
              <a:t>» г.Ртищево</a:t>
            </a:r>
          </a:p>
          <a:p>
            <a:r>
              <a:rPr lang="ru-RU" dirty="0" smtClean="0"/>
              <a:t>Участники : коллектив ДОУ</a:t>
            </a:r>
          </a:p>
          <a:p>
            <a:r>
              <a:rPr lang="ru-RU" dirty="0" smtClean="0"/>
              <a:t>2015год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01122" cy="1143000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Этапы работы над проектом (01.06.2013г – 31.05.2014г)</a:t>
            </a:r>
            <a:br>
              <a:rPr lang="ru-RU" sz="2000" dirty="0" smtClean="0"/>
            </a:br>
            <a:r>
              <a:rPr lang="ru-RU" sz="2000" dirty="0" smtClean="0"/>
              <a:t>Подготовительный этап</a:t>
            </a:r>
            <a:br>
              <a:rPr lang="ru-RU" sz="2000" dirty="0" smtClean="0"/>
            </a:br>
            <a:r>
              <a:rPr lang="ru-RU" sz="2000" dirty="0" smtClean="0"/>
              <a:t>( непосредственное выявление семей ,ведущих здоровый образ жизни, налаживание тесной связи с родителями и обмен опытом)</a:t>
            </a:r>
            <a:endParaRPr lang="ru-RU" sz="2000" dirty="0"/>
          </a:p>
        </p:txBody>
      </p:sp>
      <p:pic>
        <p:nvPicPr>
          <p:cNvPr id="52226" name="Picture 2" descr="D:\Documents and Settings\Пользователь\Мои документы\фото\101MSDCF\DSC023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736"/>
            <a:ext cx="6500858" cy="5232869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Основной этап</a:t>
            </a:r>
            <a:br>
              <a:rPr lang="ru-RU" dirty="0" smtClean="0"/>
            </a:br>
            <a:r>
              <a:rPr lang="ru-RU" dirty="0" smtClean="0"/>
              <a:t>(реализация задач проекта)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Заключительный этап (подведение итогов и обобщение результатов работы).</a:t>
            </a:r>
          </a:p>
          <a:p>
            <a:r>
              <a:rPr lang="ru-RU" sz="2800" dirty="0" smtClean="0"/>
              <a:t>Формы работы:</a:t>
            </a:r>
          </a:p>
          <a:p>
            <a:r>
              <a:rPr lang="ru-RU" sz="2800" dirty="0" smtClean="0"/>
              <a:t>Просветительская и консультационная деятельность, информационные стенды, уголки здоровья, родительские собрания ), диагностика физического и психического состояния ребёнка.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14282" y="714356"/>
            <a:ext cx="8429684" cy="2500330"/>
          </a:xfrm>
        </p:spPr>
        <p:txBody>
          <a:bodyPr>
            <a:noAutofit/>
          </a:bodyPr>
          <a:lstStyle/>
          <a:p>
            <a:pPr algn="just"/>
            <a:r>
              <a:rPr lang="ru-RU" sz="1800" dirty="0" smtClean="0">
                <a:solidFill>
                  <a:srgbClr val="C00000"/>
                </a:solidFill>
              </a:rPr>
              <a:t>По мере материальной возможности позаботились о создании условий для физического развития детей. В группах создали  условия для свободной двигательной деятельности детей. Приобрели несколько настольно-печатных игр (учитывая возраст детей) по формированию привычки к здоровому образу жизни. Пропагандируем среди родителей игры и игрушки, являющиеся педагогически ценными. Разъясняем родителям негативное воздействие отдельных видов игрушек на психику и развитие детей. Заранее согласовывать выполнение режима дня дома в выходные дни.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24577" name="Picture 1" descr="D:\Documents and Settings\Пользователь\Мои документы\фото ДС\зима 2011\DSCN427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214686"/>
            <a:ext cx="4214842" cy="34030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Участие родителей в работе по сохранению и укреплению здоровья воспитанников через посещения родителями занятий, дней здоровья, физкультурных праздников и развлечений.</a:t>
            </a:r>
            <a:endParaRPr lang="ru-RU" sz="2000" dirty="0"/>
          </a:p>
        </p:txBody>
      </p:sp>
      <p:pic>
        <p:nvPicPr>
          <p:cNvPr id="5122" name="Picture 2" descr="F:\IMG_3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Воспитание культурно – гигиенических навыков</a:t>
            </a:r>
            <a:endParaRPr lang="ru-RU" sz="3200" dirty="0"/>
          </a:p>
        </p:txBody>
      </p:sp>
      <p:pic>
        <p:nvPicPr>
          <p:cNvPr id="1026" name="Picture 2" descr="G:\лестница\Изображение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Индивидуальная работа по развитию физических качеств и навыков.</a:t>
            </a:r>
            <a:endParaRPr lang="ru-RU" sz="2800" dirty="0"/>
          </a:p>
        </p:txBody>
      </p:sp>
      <p:pic>
        <p:nvPicPr>
          <p:cNvPr id="50178" name="Picture 2" descr="D:\Documents and Settings\Пользователь\Мои документы\фото\101MSDCF\DSC022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Проведение подвижных игр в помещении</a:t>
            </a:r>
            <a:endParaRPr lang="ru-RU" sz="3200" dirty="0"/>
          </a:p>
        </p:txBody>
      </p:sp>
      <p:pic>
        <p:nvPicPr>
          <p:cNvPr id="78850" name="Picture 2" descr="D:\Documents and Settings\Пользователь\Мои документы\фото ДС\DSCN18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на свежем воздухе</a:t>
            </a:r>
            <a:endParaRPr lang="ru-RU" dirty="0"/>
          </a:p>
        </p:txBody>
      </p:sp>
      <p:pic>
        <p:nvPicPr>
          <p:cNvPr id="77826" name="Picture 2" descr="D:\Documents and Settings\Пользователь\Мои документы\фото ДС\фото2 младшая\DSC008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Ежедневные прогулки и экскурсии</a:t>
            </a:r>
            <a:endParaRPr lang="ru-RU" sz="3600" dirty="0"/>
          </a:p>
        </p:txBody>
      </p:sp>
      <p:pic>
        <p:nvPicPr>
          <p:cNvPr id="4098" name="Picture 2" descr="F:\DSCN426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643050"/>
            <a:ext cx="6035675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Любим спортом заниматься!</a:t>
            </a:r>
            <a:br>
              <a:rPr lang="ru-RU" sz="2800" dirty="0" smtClean="0"/>
            </a:br>
            <a:r>
              <a:rPr lang="ru-RU" sz="2800" dirty="0" smtClean="0"/>
              <a:t> Бегать, прыгать, закаляться! </a:t>
            </a:r>
            <a:br>
              <a:rPr lang="ru-RU" sz="2800" dirty="0" smtClean="0"/>
            </a:br>
            <a:r>
              <a:rPr lang="ru-RU" sz="2800" dirty="0" smtClean="0"/>
              <a:t>Наши лучшие друзья – солнце, воздух и вода!!!</a:t>
            </a:r>
            <a:endParaRPr lang="ru-RU" sz="2800" dirty="0"/>
          </a:p>
        </p:txBody>
      </p:sp>
      <p:pic>
        <p:nvPicPr>
          <p:cNvPr id="12290" name="Picture 2" descr="D:\Documents and Settings\Пользователь\Мои документы\фото ДС\IMG_18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7527" y="1600200"/>
            <a:ext cx="6788945" cy="4525963"/>
          </a:xfrm>
          <a:prstGeom prst="rect">
            <a:avLst/>
          </a:prstGeom>
          <a:noFill/>
        </p:spPr>
      </p:pic>
      <p:pic>
        <p:nvPicPr>
          <p:cNvPr id="4" name="Picture 2" descr="D:\Documents and Settings\Пользователь\Мои документы\фото ДС\IMG_18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785794"/>
            <a:ext cx="7500990" cy="5440977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АКТУАЛЬНОСТЬ данной темы обусловлена потребностью государства в здоровой нации. Известно, что состояние здоровья детей дошкольного возраста является гарантом благополучия общества. Поэтому необходимо совершенствование и применение новых методов и приемов, здоровьесберегающих технологий в  </a:t>
            </a:r>
            <a:r>
              <a:rPr lang="ru-RU" sz="2800" dirty="0" smtClean="0"/>
              <a:t>воспитательно - </a:t>
            </a:r>
            <a:r>
              <a:rPr lang="ru-RU" sz="2800" dirty="0" smtClean="0"/>
              <a:t>образовательном процессе ДОУ и семьи.</a:t>
            </a:r>
            <a:endParaRPr lang="ru-RU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678590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>
                <a:ln w="1905"/>
                <a:solidFill>
                  <a:srgbClr val="FF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н</a:t>
            </a:r>
            <a:r>
              <a:rPr lang="ru-RU" sz="6600" b="1" i="1" dirty="0" smtClean="0">
                <a:ln w="1905"/>
                <a:solidFill>
                  <a:srgbClr val="FF0066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аши лучшие друзья!</a:t>
            </a:r>
            <a:endParaRPr lang="ru-RU" sz="6600" b="1" i="1" dirty="0">
              <a:ln w="1905"/>
              <a:solidFill>
                <a:srgbClr val="FF0066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2857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905"/>
                <a:solidFill>
                  <a:srgbClr val="00CC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Солнце,</a:t>
            </a:r>
            <a:endParaRPr lang="ru-RU" sz="6000" b="1" dirty="0">
              <a:ln w="1905"/>
              <a:solidFill>
                <a:srgbClr val="00CC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198" y="0"/>
            <a:ext cx="2857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905"/>
                <a:solidFill>
                  <a:srgbClr val="00CC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воздух</a:t>
            </a:r>
            <a:endParaRPr lang="ru-RU" sz="6000" b="1" dirty="0">
              <a:ln w="1905"/>
              <a:solidFill>
                <a:srgbClr val="00CC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6512" y="3286124"/>
            <a:ext cx="2857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1905"/>
                <a:solidFill>
                  <a:srgbClr val="00CC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</a:t>
            </a:r>
            <a:r>
              <a:rPr lang="ru-RU" sz="6000" b="1" dirty="0" smtClean="0">
                <a:ln w="1905"/>
                <a:solidFill>
                  <a:srgbClr val="00CC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вода</a:t>
            </a:r>
            <a:endParaRPr lang="ru-RU" sz="6000" b="1" dirty="0">
              <a:ln w="1905"/>
              <a:solidFill>
                <a:srgbClr val="00CC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ril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472" y="1643050"/>
            <a:ext cx="77867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7030A0"/>
                </a:solidFill>
              </a:rPr>
              <a:t>Влияние солнечной энергии благотворно сказывается на жизненно важные физиологические процессы организма: повышается обмен веществ, сопротивляемость организма к болезням, улучшается сон и аппетит.  Закаливание  солнцем происходит в основном в летний период  времени. При нахождении детей на улице. Под прямыми солнечными лучами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0038" y="-24"/>
            <a:ext cx="55578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Закаливание солнцем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 descr="http://ryabinca.ucoz.ru/_nw/0/10611.jpg"/>
          <p:cNvPicPr>
            <a:picLocks noChangeAspect="1" noChangeArrowheads="1"/>
          </p:cNvPicPr>
          <p:nvPr/>
        </p:nvPicPr>
        <p:blipFill>
          <a:blip r:embed="rId4"/>
          <a:srcRect r="21484"/>
          <a:stretch>
            <a:fillRect/>
          </a:stretch>
        </p:blipFill>
        <p:spPr bwMode="auto">
          <a:xfrm>
            <a:off x="5214942" y="3309582"/>
            <a:ext cx="3714776" cy="354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ryabinca.ucoz.ru/_nw/0/839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571876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im0-tub-ru.yandex.net/i?id=278059344-10-72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0"/>
            <a:ext cx="3428956" cy="171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www.websib.ru/fio/works/074/group41/soln1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62467" y="406603"/>
            <a:ext cx="1395417" cy="1236447"/>
          </a:xfrm>
          <a:prstGeom prst="rect">
            <a:avLst/>
          </a:prstGeom>
          <a:noFill/>
        </p:spPr>
      </p:pic>
      <p:pic>
        <p:nvPicPr>
          <p:cNvPr id="2058" name="Picture 10" descr="http://www.adriatic-holidays.net/leejoo_zon3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214346" y="-571528"/>
            <a:ext cx="1868379" cy="2428892"/>
          </a:xfrm>
          <a:prstGeom prst="rect">
            <a:avLst/>
          </a:prstGeom>
          <a:noFill/>
        </p:spPr>
      </p:pic>
      <p:pic>
        <p:nvPicPr>
          <p:cNvPr id="12" name="Picture 4" descr="http://ryabinca.ucoz.ru/_nw/0/8395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714752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il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S500277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2941" b="7843"/>
          <a:stretch>
            <a:fillRect/>
          </a:stretch>
        </p:blipFill>
        <p:spPr>
          <a:xfrm>
            <a:off x="1" y="3357562"/>
            <a:ext cx="4815191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img387.yukle.tc/images/3038zwemmen75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2786058"/>
            <a:ext cx="2166942" cy="14897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714876" y="35004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kern="200" spc="-100" dirty="0" smtClean="0">
                <a:solidFill>
                  <a:srgbClr val="0B15E3"/>
                </a:solidFill>
              </a:rPr>
              <a:t>Купание создает у детей </a:t>
            </a:r>
          </a:p>
          <a:p>
            <a:pPr algn="just"/>
            <a:r>
              <a:rPr lang="ru-RU" sz="2400" kern="200" dirty="0" smtClean="0">
                <a:solidFill>
                  <a:srgbClr val="0B15E3"/>
                </a:solidFill>
              </a:rPr>
              <a:t>радостное настроение</a:t>
            </a:r>
            <a:r>
              <a:rPr lang="ru-RU" sz="2400" kern="200" spc="-100" dirty="0" smtClean="0">
                <a:solidFill>
                  <a:srgbClr val="0B15E3"/>
                </a:solidFill>
              </a:rPr>
              <a:t>, </a:t>
            </a:r>
          </a:p>
          <a:p>
            <a:pPr algn="just"/>
            <a:r>
              <a:rPr lang="ru-RU" sz="2400" kern="200" spc="-100" dirty="0" smtClean="0">
                <a:solidFill>
                  <a:srgbClr val="0B15E3"/>
                </a:solidFill>
              </a:rPr>
              <a:t>улучшает обмен веществ,</a:t>
            </a:r>
          </a:p>
          <a:p>
            <a:pPr algn="just"/>
            <a:r>
              <a:rPr lang="ru-RU" sz="2400" kern="200" spc="-100" dirty="0" smtClean="0">
                <a:solidFill>
                  <a:srgbClr val="0B15E3"/>
                </a:solidFill>
              </a:rPr>
              <a:t> повышает аппетит. </a:t>
            </a:r>
          </a:p>
          <a:p>
            <a:pPr algn="just"/>
            <a:r>
              <a:rPr lang="ru-RU" sz="2400" kern="200" spc="-100" dirty="0" smtClean="0">
                <a:solidFill>
                  <a:srgbClr val="0B15E3"/>
                </a:solidFill>
              </a:rPr>
              <a:t>Повышается  иммунитет </a:t>
            </a:r>
          </a:p>
          <a:p>
            <a:pPr algn="just"/>
            <a:r>
              <a:rPr lang="ru-RU" sz="2400" kern="200" spc="-100" dirty="0" smtClean="0">
                <a:solidFill>
                  <a:srgbClr val="0B15E3"/>
                </a:solidFill>
              </a:rPr>
              <a:t>организма</a:t>
            </a:r>
          </a:p>
        </p:txBody>
      </p:sp>
      <p:pic>
        <p:nvPicPr>
          <p:cNvPr id="8" name="Рисунок 7" descr="DSC0209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3002" y="0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eremdora.com/ezgidora/images/ezgigel/ezgigel145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70" y="5000636"/>
            <a:ext cx="2285986" cy="1857364"/>
          </a:xfrm>
          <a:prstGeom prst="rect">
            <a:avLst/>
          </a:prstGeom>
          <a:noFill/>
        </p:spPr>
      </p:pic>
      <p:pic>
        <p:nvPicPr>
          <p:cNvPr id="10" name="Рисунок 9" descr="DSC020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4282" y="142852"/>
            <a:ext cx="4214842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ril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Содержимое 5" descr="DSC0208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14289"/>
            <a:ext cx="4429124" cy="3321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385762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Закаливание водой – наиболее действенный вид закаливания.  К нему   относиться обтирание, обширное умывание, купание в бассейне, полоскание  зева кипяченной водой после приёма пищи</a:t>
            </a:r>
            <a:endParaRPr lang="ru-RU" sz="2400" dirty="0">
              <a:solidFill>
                <a:srgbClr val="0000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 descr="DSC019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908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643306" y="214290"/>
            <a:ext cx="6248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Закаливание 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водой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 descr="http://sawbit.narod.ru/pic/gif/Deti10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4810" y="1500174"/>
            <a:ext cx="1905000" cy="1905000"/>
          </a:xfrm>
          <a:prstGeom prst="rect">
            <a:avLst/>
          </a:prstGeom>
          <a:noFill/>
        </p:spPr>
      </p:pic>
      <p:pic>
        <p:nvPicPr>
          <p:cNvPr id="10" name="Picture 2" descr="http://sawbit.narod.ru/pic/gif/Deti106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7239032" y="15240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pril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Содержимое 17" descr="DSC020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0562" y="3357562"/>
            <a:ext cx="4358320" cy="326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85720" y="571480"/>
            <a:ext cx="428628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i="1" kern="100" spc="-100" dirty="0" smtClean="0">
                <a:solidFill>
                  <a:srgbClr val="7030A0"/>
                </a:solidFill>
              </a:rPr>
              <a:t>В теплую погоду  бегают босиком. В помещении  обеспечиваем нормальную температуру воздуха путем проветривания помещения </a:t>
            </a:r>
          </a:p>
          <a:p>
            <a:pPr algn="just"/>
            <a:r>
              <a:rPr lang="ru-RU" sz="2200" b="1" i="1" kern="100" spc="-100" dirty="0" smtClean="0">
                <a:solidFill>
                  <a:srgbClr val="7030A0"/>
                </a:solidFill>
              </a:rPr>
              <a:t>( частичное и сквозное ).  С детьми проводим  бодрящую гимнастику после дневного сна, самомассаж, хождения по   корригирующим дорожкам</a:t>
            </a:r>
            <a:endParaRPr lang="ru-RU" sz="2200" b="1" dirty="0">
              <a:solidFill>
                <a:srgbClr val="7030A0"/>
              </a:solidFill>
            </a:endParaRPr>
          </a:p>
        </p:txBody>
      </p:sp>
      <p:pic>
        <p:nvPicPr>
          <p:cNvPr id="19" name="Рисунок 18" descr="DSC020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14290"/>
            <a:ext cx="4381499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DSC020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44" y="3786166"/>
            <a:ext cx="409577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ril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DSC019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82134">
            <a:off x="93059" y="2769249"/>
            <a:ext cx="4857752" cy="364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857752" y="3429001"/>
            <a:ext cx="4286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i="1" kern="100" spc="-100" dirty="0" smtClean="0">
                <a:solidFill>
                  <a:srgbClr val="0B15E3"/>
                </a:solidFill>
              </a:rPr>
              <a:t>Самый простой и доступный вид </a:t>
            </a:r>
          </a:p>
          <a:p>
            <a:pPr algn="just"/>
            <a:r>
              <a:rPr lang="ru-RU" sz="2200" i="1" kern="100" spc="-100" dirty="0" smtClean="0">
                <a:solidFill>
                  <a:srgbClr val="0B15E3"/>
                </a:solidFill>
              </a:rPr>
              <a:t>закаливания –</a:t>
            </a:r>
          </a:p>
          <a:p>
            <a:pPr algn="just"/>
            <a:r>
              <a:rPr lang="ru-RU" sz="2200" i="1" kern="100" spc="-100" dirty="0" smtClean="0">
                <a:solidFill>
                  <a:srgbClr val="0B15E3"/>
                </a:solidFill>
              </a:rPr>
              <a:t> это закаливание воздухом. С этой </a:t>
            </a:r>
          </a:p>
          <a:p>
            <a:pPr algn="just"/>
            <a:r>
              <a:rPr lang="ru-RU" sz="2200" i="1" kern="100" spc="-100" dirty="0" smtClean="0">
                <a:solidFill>
                  <a:srgbClr val="0B15E3"/>
                </a:solidFill>
              </a:rPr>
              <a:t>целью дети  ежедневно находятся </a:t>
            </a:r>
          </a:p>
          <a:p>
            <a:pPr algn="just"/>
            <a:r>
              <a:rPr lang="ru-RU" sz="2200" i="1" kern="100" spc="-100" dirty="0" smtClean="0">
                <a:solidFill>
                  <a:srgbClr val="0B15E3"/>
                </a:solidFill>
              </a:rPr>
              <a:t>на воздухе .  Закаливание </a:t>
            </a:r>
          </a:p>
          <a:p>
            <a:pPr algn="just"/>
            <a:r>
              <a:rPr lang="ru-RU" sz="2200" i="1" kern="100" spc="-100" dirty="0" smtClean="0">
                <a:solidFill>
                  <a:srgbClr val="0B15E3"/>
                </a:solidFill>
              </a:rPr>
              <a:t>происходит при пребывании </a:t>
            </a:r>
          </a:p>
          <a:p>
            <a:pPr algn="just"/>
            <a:r>
              <a:rPr lang="ru-RU" sz="2200" i="1" kern="100" spc="-100" dirty="0" smtClean="0">
                <a:solidFill>
                  <a:srgbClr val="0B15E3"/>
                </a:solidFill>
              </a:rPr>
              <a:t>детей на воздухе ,  где проводятся игры, трудовая  деятельность, наблюдения </a:t>
            </a:r>
            <a:endParaRPr lang="ru-RU" sz="2200" dirty="0">
              <a:solidFill>
                <a:srgbClr val="0B15E3"/>
              </a:solidFill>
            </a:endParaRPr>
          </a:p>
        </p:txBody>
      </p:sp>
      <p:pic>
        <p:nvPicPr>
          <p:cNvPr id="7" name="Рисунок 6" descr="DSC020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67284">
            <a:off x="4772280" y="107735"/>
            <a:ext cx="4190997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42942" y="430580"/>
            <a:ext cx="47863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905"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Закаливание </a:t>
            </a:r>
          </a:p>
          <a:p>
            <a:pPr algn="ctr"/>
            <a:r>
              <a:rPr lang="ru-RU" sz="4800" b="1" dirty="0" smtClean="0">
                <a:ln w="1905">
                  <a:solidFill>
                    <a:srgbClr val="FFFF00"/>
                  </a:solidFill>
                </a:ln>
                <a:solidFill>
                  <a:srgbClr val="FF0066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воздухом</a:t>
            </a:r>
            <a:endParaRPr lang="ru-RU" sz="4800" b="1" dirty="0">
              <a:ln w="1905">
                <a:solidFill>
                  <a:srgbClr val="FFFF00"/>
                </a:solidFill>
              </a:ln>
              <a:solidFill>
                <a:srgbClr val="FF0066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 descr="http://papa-vlad.narod.ru/data/skazki-i-igry/Deti.files/0065-144-Guljat-pod-snegom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14346" y="214290"/>
            <a:ext cx="1915431" cy="235745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На спортивном небосклоне мы пока что не видны, будем спортом заниматься – станем звёздами страны!</a:t>
            </a:r>
            <a:endParaRPr lang="ru-RU" sz="2800" dirty="0"/>
          </a:p>
        </p:txBody>
      </p:sp>
      <p:pic>
        <p:nvPicPr>
          <p:cNvPr id="2050" name="Picture 2" descr="F:\DSC02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57298"/>
            <a:ext cx="6143667" cy="481719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Спортивно – театрализованное развлечение «Салют, Олимпиада – 2014!»</a:t>
            </a:r>
            <a:endParaRPr lang="ru-RU" sz="3200" dirty="0"/>
          </a:p>
        </p:txBody>
      </p:sp>
      <p:pic>
        <p:nvPicPr>
          <p:cNvPr id="3074" name="Picture 2" descr="D:\Documents and Settings\Пользователь\Мои документы\фото спорт\кос 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День здоровья в ДОУ</a:t>
            </a:r>
            <a:endParaRPr lang="ru-RU" sz="3600" dirty="0"/>
          </a:p>
        </p:txBody>
      </p:sp>
      <p:pic>
        <p:nvPicPr>
          <p:cNvPr id="1026" name="Picture 2" descr="D:\Documents and Settings\Пользователь\Мои документы\фото\101MSDCF\кос 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311230"/>
            <a:ext cx="6286544" cy="471490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День здоровья в </a:t>
            </a:r>
            <a:r>
              <a:rPr lang="ru-RU" dirty="0" smtClean="0"/>
              <a:t>ДОУ.</a:t>
            </a:r>
            <a:endParaRPr lang="ru-RU" dirty="0"/>
          </a:p>
        </p:txBody>
      </p:sp>
      <p:pic>
        <p:nvPicPr>
          <p:cNvPr id="2050" name="Picture 2" descr="D:\Documents and Settings\Пользователь\Мои документы\фото\101MSDCF\кос 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ttp://s_61_tolm.nov.edu54.ru/images/p59_sem-yayetoglavnoe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5720" y="2500306"/>
            <a:ext cx="4572032" cy="367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0" y="714356"/>
            <a:ext cx="4286248" cy="5643602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4500" u="sng" dirty="0" smtClean="0">
                <a:solidFill>
                  <a:srgbClr val="FF0000"/>
                </a:solidFill>
              </a:rPr>
              <a:t>Обоснование проблемы:</a:t>
            </a:r>
          </a:p>
          <a:p>
            <a:pPr algn="just"/>
            <a:r>
              <a:rPr lang="ru-RU" sz="3800" dirty="0" smtClean="0">
                <a:solidFill>
                  <a:srgbClr val="C00000"/>
                </a:solidFill>
              </a:rPr>
              <a:t>Все родители мечтают, чтобы их дети были здоровыми, умными, добрыми и не для кого, ни секрет, что основной компонент данных качеств – здоровье. К сожалению, опрос семей воспитанников показал, то в домашних условиях отработанная в детском саду система не всегда поддерживается, рекомендации педагогов и медиков игнорируются. В выходные и праздничные дни, во время каникул и отпусков многие родители предпочитают отдых за просмотром компьютера или телевизор, забывая о духовной близости «родитель – ребенок». Ведь именно в семье, в кругу близких людей закла-дываются основы здоровья, воспитывается интерес к двига-тельной активности, склонности к конкретным видам спорта. </a:t>
            </a:r>
          </a:p>
          <a:p>
            <a:endParaRPr lang="ru-RU" sz="2600" b="0" dirty="0" smtClean="0"/>
          </a:p>
          <a:p>
            <a:endParaRPr lang="ru-RU" sz="2400" b="0" dirty="0" smtClean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-285784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Вместе быстры и ловки. </a:t>
            </a:r>
            <a:br>
              <a:rPr lang="ru-RU" sz="2800" dirty="0" smtClean="0"/>
            </a:br>
            <a:r>
              <a:rPr lang="ru-RU" sz="2800" dirty="0" smtClean="0"/>
              <a:t>Вот что значит тренировки!</a:t>
            </a:r>
            <a:endParaRPr lang="ru-RU" sz="2800" dirty="0"/>
          </a:p>
        </p:txBody>
      </p:sp>
      <p:pic>
        <p:nvPicPr>
          <p:cNvPr id="3074" name="Picture 2" descr="F:\DSC0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Папы бросили диваны ,все хотят соревноваться, пошутить и посмеяться, силу, ловкость показать </a:t>
            </a:r>
            <a:br>
              <a:rPr lang="ru-RU" sz="2800" dirty="0" smtClean="0"/>
            </a:br>
            <a:r>
              <a:rPr lang="ru-RU" sz="2800" dirty="0" smtClean="0"/>
              <a:t>и сноровку доказать!</a:t>
            </a:r>
            <a:endParaRPr lang="ru-RU" sz="2800" dirty="0"/>
          </a:p>
        </p:txBody>
      </p:sp>
      <p:pic>
        <p:nvPicPr>
          <p:cNvPr id="4" name="Picture 2" descr="D:\Documents and Settings\Пользователь\Мои документы\фото ДС\IMG_18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8566" y="1600200"/>
            <a:ext cx="6786867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Сегодня  проигравших нет.</a:t>
            </a:r>
            <a:br>
              <a:rPr lang="ru-RU" sz="2800" dirty="0" smtClean="0"/>
            </a:br>
            <a:r>
              <a:rPr lang="ru-RU" sz="2800" dirty="0" smtClean="0"/>
              <a:t>Есть просто лучшие из лучших.</a:t>
            </a:r>
            <a:br>
              <a:rPr lang="ru-RU" sz="2800" dirty="0" smtClean="0"/>
            </a:br>
            <a:r>
              <a:rPr lang="ru-RU" sz="2800" dirty="0" smtClean="0"/>
              <a:t> Пусть в каждом сердце дружбы свет</a:t>
            </a:r>
            <a:br>
              <a:rPr lang="ru-RU" sz="2800" dirty="0" smtClean="0"/>
            </a:br>
            <a:r>
              <a:rPr lang="ru-RU" sz="2800" dirty="0" smtClean="0"/>
              <a:t> Зажжёт поступков добрый лучик.</a:t>
            </a:r>
            <a:endParaRPr lang="ru-RU" sz="2800" dirty="0"/>
          </a:p>
        </p:txBody>
      </p:sp>
      <p:pic>
        <p:nvPicPr>
          <p:cNvPr id="10242" name="Picture 2" descr="D:\Documents and Settings\Пользователь\Мои документы\фото ДС\IMG_2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857364"/>
            <a:ext cx="6788945" cy="45259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Documents and Settings\Пользователь\Мои документы\фото\101MSDCF\DSC02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72400" y="-5829300"/>
            <a:ext cx="24688800" cy="185166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785794"/>
            <a:ext cx="778674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Эффективными формами сотрудничества дошкольного учреждения с семьей являются: · Родительские собрания; · Совместные физкультурные досуги, праздники, Дни здоровья, туристические походы; · Дни открытых дверей; · Домашние задания; · Совместный просмотр видеофильмов; · Передача опыта семейного воспитания; · Комплектование педагогической библиотеки по организации физического воспитания в семье. · Выпуск газеты. </a:t>
            </a:r>
          </a:p>
          <a:p>
            <a:pPr algn="just"/>
            <a:r>
              <a:rPr lang="ru-RU" sz="3200" b="1" dirty="0" smtClean="0"/>
              <a:t>Результаты</a:t>
            </a:r>
            <a:r>
              <a:rPr lang="ru-RU" sz="2000" dirty="0" smtClean="0"/>
              <a:t>: Активное участие родителей в </a:t>
            </a:r>
            <a:r>
              <a:rPr lang="ru-RU" sz="2000" dirty="0" err="1" smtClean="0"/>
              <a:t>физкультурно</a:t>
            </a:r>
            <a:r>
              <a:rPr lang="ru-RU" sz="2000" dirty="0" smtClean="0"/>
              <a:t>– оздоровительной работе.*Положительная динамика в развитии детей: у детей сформированы представления о себе, о семье, об особенностях матери и отца, девочки и мальчика. Повысился интерес к своей семье как у детей, так у родителей. * Улучшились взаимоотношения родителей и детей. *Изменились родительские позиции, установки, семейные ценности. *Повысилась активность родителей: они участвуют в праздниках и развлечениях, дискуссиях, круглых столах, делятся опытом семейного воспитания, выполняют индивидуальные задания. </a:t>
            </a:r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Я, ты, он она!</a:t>
            </a:r>
            <a:br>
              <a:rPr lang="ru-RU" sz="2000" dirty="0" smtClean="0"/>
            </a:br>
            <a:r>
              <a:rPr lang="ru-RU" sz="2000" dirty="0" smtClean="0"/>
              <a:t> Вместе дружная семья</a:t>
            </a:r>
            <a:r>
              <a:rPr lang="ru-RU" sz="2000" smtClean="0"/>
              <a:t>! </a:t>
            </a:r>
            <a:br>
              <a:rPr lang="ru-RU" sz="2000" smtClean="0"/>
            </a:br>
            <a:r>
              <a:rPr lang="ru-RU" sz="2000" smtClean="0"/>
              <a:t>Так </a:t>
            </a:r>
            <a:r>
              <a:rPr lang="ru-RU" sz="2000" dirty="0" smtClean="0"/>
              <a:t>давайте – ка  дружить, чтоб здоровыми всем быть!</a:t>
            </a:r>
            <a:endParaRPr lang="ru-RU" sz="2000" dirty="0"/>
          </a:p>
        </p:txBody>
      </p:sp>
      <p:pic>
        <p:nvPicPr>
          <p:cNvPr id="73730" name="Picture 2" descr="C:\Documents and Settings\Admin\Рабочий стол\кос 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46948"/>
            <a:ext cx="6429420" cy="482206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Цель: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00034" y="1500174"/>
            <a:ext cx="8186766" cy="4625989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/>
              <a:t>Воспитать физически, психически здорового и социально – </a:t>
            </a:r>
            <a:r>
              <a:rPr lang="ru-RU" sz="3600" dirty="0" err="1" smtClean="0"/>
              <a:t>адаптиро-ванного</a:t>
            </a:r>
            <a:r>
              <a:rPr lang="ru-RU" sz="3600" dirty="0" smtClean="0"/>
              <a:t> ребёнка через создание единого здоровьесберегающего пространства «Детский сад – семья» через приобщение родителей к здоровому образу жизни.</a:t>
            </a:r>
            <a:endParaRPr lang="ru-RU" sz="36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428736"/>
            <a:ext cx="8229600" cy="4525963"/>
          </a:xfrm>
        </p:spPr>
        <p:txBody>
          <a:bodyPr/>
          <a:lstStyle/>
          <a:p>
            <a:r>
              <a:rPr lang="ru-RU" dirty="0" smtClean="0"/>
              <a:t>Воспитывать в детях, родителях потребность в здоровом образе жизни как показателе общечеловеческой культуры ; оказывать всестороннюю помощь семье в обеспечении здоровья детей и приобщать их к здоровому образу жизни; создавать предметно – пространственную среду в группе и на участке.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реализации проекта</a:t>
            </a:r>
            <a:endParaRPr lang="ru-RU" dirty="0"/>
          </a:p>
        </p:txBody>
      </p:sp>
      <p:pic>
        <p:nvPicPr>
          <p:cNvPr id="48130" name="Picture 2" descr="D:\Documents and Settings\Пользователь\Мои документы\лето 2012г\DSC01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238" y="1357298"/>
            <a:ext cx="7310487" cy="52149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1. Принцип партнерства, взаимопонимания и доверия принцип без которого все попытка наладить отношения с родителями оказываются безуспешными. Понимать и доверять друг другу значит направить совместные действия на воспитание у ребенка потребности в здоровом образе жизни. Чем чаще педагог жалуется на неудачи и неумения ребенка, тем тяжелее найти взаимопонимание и поддержку со стороны родителей. В конечном счете, педагог «расписывается» в бессилии и своей некомпетентности. 2. Принцип «Активного слушателя» - это умения педагогов «возвращать» в беседе родителям то, что они вам поведали, при этом обозначив их чувства. 3. Принцип согласованности действий. Правила (ограничения, требования, запреты) должны быть согласованы педагогами и родителями между собой, в противной ситуации ребенку невозможно усвоить правила здорового образа жизни. 4. Принцип самовоспитания и самообучения 5. Принцип ненавязчивости. Благодаря этому принципу педагоги и родители могут себя чувствовать партнерами в воспитании у дошкольников здорового образа жизни. 6. Принцип жизненного опыта. Не бойтесь поделиться своим опытом и выслушать опыт родителей, возможно в совместных действиях он пригодится, и вы не набьете лишних «шишек» в общении с детьми. 7. Принцип безусловного принятия. Вместе с родителями обсудите эту тему. Безусловно, принимать ребенка значит любить его не за что, что он красивый, умный, способный, отличник и т.д., а просто так, за то, что он есть! Вы почувствуете, как родители проникнуться к вам не только уважением, но и признанием за то, что вы Педагог с большой буквы.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4" name="Содержимое 3" descr="G:\DCIM\101MSDCF\DSC02062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7929618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/>
              <a:t>Участники:</a:t>
            </a:r>
            <a:br>
              <a:rPr lang="ru-RU" sz="2400" dirty="0" smtClean="0"/>
            </a:br>
            <a:r>
              <a:rPr lang="ru-RU" sz="2400" dirty="0" smtClean="0"/>
              <a:t>Педагоги, врач ГУЗ Ртищевской ЦРБ, родители, воспитанники, обслуживающий персонал детского сада.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8301038" cy="135729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«Единственная красота, которую я знаю,- это здоровье» Генрих Гейне, немецкий поэт.</a:t>
            </a:r>
            <a:endParaRPr lang="ru-RU" sz="2800" dirty="0"/>
          </a:p>
        </p:txBody>
      </p:sp>
      <p:pic>
        <p:nvPicPr>
          <p:cNvPr id="51202" name="Picture 2" descr="D:\Documents and Settings\Пользователь\Мои документы\фото\101MSDCF\DSC02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25543"/>
            <a:ext cx="6357982" cy="4768487"/>
          </a:xfrm>
          <a:prstGeom prst="rect">
            <a:avLst/>
          </a:prstGeom>
          <a:noFill/>
        </p:spPr>
      </p:pic>
      <p:pic>
        <p:nvPicPr>
          <p:cNvPr id="4" name="Picture 2" descr="D:\Documents and Settings\Пользователь\Мои документы\фото\101MSDCF\DSC02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00174"/>
            <a:ext cx="6357982" cy="476848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0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хота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18000">
              <a:schemeClr val="phClr">
                <a:tint val="20000"/>
                <a:shade val="100000"/>
                <a:hueMod val="100000"/>
                <a:satMod val="100000"/>
              </a:schemeClr>
            </a:gs>
            <a:gs pos="87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95000"/>
                <a:hueMod val="100000"/>
                <a:satMod val="100000"/>
              </a:schemeClr>
            </a:gs>
          </a:gsLst>
          <a:lin ang="0" scaled="1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dir="5400000" algn="tl">
              <a:srgbClr val="EBE9ED">
                <a:alpha val="0"/>
              </a:srgbClr>
            </a:outerShdw>
          </a:effectLst>
        </a:effectStyle>
        <a:effectStyle>
          <a:effectLst>
            <a:outerShdw blurRad="12700" dir="5400000" algn="tl">
              <a:srgbClr val="EBE9ED">
                <a:alpha val="2745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19200000"/>
            </a:lightRig>
          </a:scene3d>
          <a:sp3d prstMaterial="matte">
            <a:bevelT h="8890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01600" dist="76200" dir="2700000" algn="bl">
              <a:srgbClr val="000000">
                <a:alpha val="30588"/>
              </a:srgbClr>
            </a:outerShdw>
          </a:effectLst>
          <a:scene3d>
            <a:camera prst="orthographicFront" fov="0">
              <a:rot lat="0" lon="0" rev="0"/>
            </a:camera>
            <a:lightRig rig="chilly" dir="t">
              <a:rot lat="0" lon="0" rev="4200000"/>
            </a:lightRig>
          </a:scene3d>
          <a:sp3d contourW="25400" prstMaterial="matte">
            <a:bevelT h="88900"/>
            <a:contourClr>
              <a:srgbClr val="FFFFFF">
                <a:alpha val="0"/>
              </a:srgb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Бабочка розовая</Template>
  <TotalTime>990</TotalTime>
  <Words>1102</Words>
  <Application>Microsoft Office PowerPoint</Application>
  <PresentationFormat>Экран (4:3)</PresentationFormat>
  <Paragraphs>65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Тема20</vt:lpstr>
      <vt:lpstr> «К здоровой семье через детский сад»  </vt:lpstr>
      <vt:lpstr>Слайд 2</vt:lpstr>
      <vt:lpstr>Слайд 3</vt:lpstr>
      <vt:lpstr>Цель: </vt:lpstr>
      <vt:lpstr>Задачи:</vt:lpstr>
      <vt:lpstr>Принципы реализации проекта</vt:lpstr>
      <vt:lpstr>Слайд 7</vt:lpstr>
      <vt:lpstr>Участники: Педагоги, врач ГУЗ Ртищевской ЦРБ, родители, воспитанники, обслуживающий персонал детского сада.  </vt:lpstr>
      <vt:lpstr> «Единственная красота, которую я знаю,- это здоровье» Генрих Гейне, немецкий поэт.</vt:lpstr>
      <vt:lpstr>Этапы работы над проектом (01.06.2013г – 31.05.2014г) Подготовительный этап ( непосредственное выявление семей ,ведущих здоровый образ жизни, налаживание тесной связи с родителями и обмен опытом)</vt:lpstr>
      <vt:lpstr>Основной этап (реализация задач проекта) </vt:lpstr>
      <vt:lpstr>Слайд 12</vt:lpstr>
      <vt:lpstr>Участие родителей в работе по сохранению и укреплению здоровья воспитанников через посещения родителями занятий, дней здоровья, физкультурных праздников и развлечений.</vt:lpstr>
      <vt:lpstr>Воспитание культурно – гигиенических навыков</vt:lpstr>
      <vt:lpstr>Индивидуальная работа по развитию физических качеств и навыков.</vt:lpstr>
      <vt:lpstr>Проведение подвижных игр в помещении</vt:lpstr>
      <vt:lpstr>и на свежем воздухе</vt:lpstr>
      <vt:lpstr>Ежедневные прогулки и экскурсии</vt:lpstr>
      <vt:lpstr>Любим спортом заниматься!  Бегать, прыгать, закаляться!  Наши лучшие друзья – солнце, воздух и вода!!!</vt:lpstr>
      <vt:lpstr>Слайд 20</vt:lpstr>
      <vt:lpstr>Слайд 21</vt:lpstr>
      <vt:lpstr>Слайд 22</vt:lpstr>
      <vt:lpstr>Слайд 23</vt:lpstr>
      <vt:lpstr>Слайд 24</vt:lpstr>
      <vt:lpstr>Слайд 25</vt:lpstr>
      <vt:lpstr>На спортивном небосклоне мы пока что не видны, будем спортом заниматься – станем звёздами страны!</vt:lpstr>
      <vt:lpstr>Спортивно – театрализованное развлечение «Салют, Олимпиада – 2014!»</vt:lpstr>
      <vt:lpstr>День здоровья в ДОУ</vt:lpstr>
      <vt:lpstr>День здоровья в ДОУ.</vt:lpstr>
      <vt:lpstr>Вместе быстры и ловки.  Вот что значит тренировки!</vt:lpstr>
      <vt:lpstr>Папы бросили диваны ,все хотят соревноваться, пошутить и посмеяться, силу, ловкость показать  и сноровку доказать!</vt:lpstr>
      <vt:lpstr>Сегодня  проигравших нет. Есть просто лучшие из лучших.  Пусть в каждом сердце дружбы свет  Зажжёт поступков добрый лучик.</vt:lpstr>
      <vt:lpstr>Слайд 33</vt:lpstr>
      <vt:lpstr>Слайд 34</vt:lpstr>
      <vt:lpstr>Я, ты, он она!  Вместе дружная семья!  Так давайте – ка  дружить, чтоб здоровыми всем быть!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</dc:title>
  <dc:creator>user</dc:creator>
  <cp:lastModifiedBy>Админ</cp:lastModifiedBy>
  <cp:revision>120</cp:revision>
  <dcterms:created xsi:type="dcterms:W3CDTF">2013-06-21T21:55:38Z</dcterms:created>
  <dcterms:modified xsi:type="dcterms:W3CDTF">2016-12-01T09:14:09Z</dcterms:modified>
</cp:coreProperties>
</file>