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58" r:id="rId7"/>
    <p:sldId id="259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6F12-EDEC-4732-9838-ED569A31264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2E6D-5343-49E5-891C-AF08125B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4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6F12-EDEC-4732-9838-ED569A31264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2E6D-5343-49E5-891C-AF08125B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9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6F12-EDEC-4732-9838-ED569A31264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2E6D-5343-49E5-891C-AF08125B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3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6F12-EDEC-4732-9838-ED569A31264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2E6D-5343-49E5-891C-AF08125B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6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6F12-EDEC-4732-9838-ED569A31264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2E6D-5343-49E5-891C-AF08125B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3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6F12-EDEC-4732-9838-ED569A31264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2E6D-5343-49E5-891C-AF08125B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4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6F12-EDEC-4732-9838-ED569A31264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2E6D-5343-49E5-891C-AF08125B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6F12-EDEC-4732-9838-ED569A31264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2E6D-5343-49E5-891C-AF08125B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7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6F12-EDEC-4732-9838-ED569A31264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2E6D-5343-49E5-891C-AF08125B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1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6F12-EDEC-4732-9838-ED569A31264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2E6D-5343-49E5-891C-AF08125B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6F12-EDEC-4732-9838-ED569A31264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2E6D-5343-49E5-891C-AF08125B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4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6F12-EDEC-4732-9838-ED569A31264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F2E6D-5343-49E5-891C-AF08125B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4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    Модель инновационного           урока в рамках ФГОС</a:t>
            </a:r>
            <a:endParaRPr lang="ru-RU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933056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Из опыта работы учителя русского языка и литературы высшей категории ГБОУ </a:t>
            </a:r>
            <a:r>
              <a:rPr lang="en-US" b="1" i="1" dirty="0" smtClean="0"/>
              <a:t>“</a:t>
            </a:r>
            <a:r>
              <a:rPr lang="ru-RU" b="1" i="1" dirty="0" smtClean="0"/>
              <a:t>Школа 1494</a:t>
            </a:r>
            <a:r>
              <a:rPr lang="en-US" b="1" i="1" dirty="0" smtClean="0"/>
              <a:t>”</a:t>
            </a:r>
            <a:r>
              <a:rPr lang="ru-RU" b="1" i="1" dirty="0" smtClean="0"/>
              <a:t> (СП 278) </a:t>
            </a:r>
          </a:p>
          <a:p>
            <a:r>
              <a:rPr lang="ru-RU" b="1" i="1" dirty="0" smtClean="0"/>
              <a:t>Гололобовой Любови Александровны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4025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0349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Смысловые версии рассказа</a:t>
            </a:r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51520" y="2132856"/>
            <a:ext cx="2016224" cy="273630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 изображает страдания маленького человека и его стремление к лучшей жизни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267744" y="2348880"/>
            <a:ext cx="2041384" cy="23762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 сочувствует маленькому человеку</a:t>
            </a:r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139952" y="2420888"/>
            <a:ext cx="2808312" cy="25922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 призывает читателя посочувствовать герою</a:t>
            </a:r>
            <a:endParaRPr lang="ru-RU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919611" y="2420888"/>
            <a:ext cx="2207088" cy="295232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 не сочувствует страданиям героя, сравнивает его с тараканом, иронизирует над ним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54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blog.lingualeo.ru/wp-content/uploads/2013/03/shutterstock_73970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6149"/>
            <a:ext cx="61341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непонимания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1772816"/>
            <a:ext cx="567976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Найдите в тексте слова или детали, в которых</a:t>
            </a:r>
          </a:p>
          <a:p>
            <a:r>
              <a:rPr lang="ru-RU" sz="2000" dirty="0" smtClean="0"/>
              <a:t> выражено авторское сочувствие герою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21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www.zoocontrol.ru/allimages/200909211611_1__b__B.%20ger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747206" y="1460189"/>
            <a:ext cx="2857500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герой относится к таракану?</a:t>
            </a:r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35825" y="2330440"/>
            <a:ext cx="1944216" cy="9721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сочувствие</a:t>
            </a:r>
            <a:endParaRPr lang="ru-RU" sz="20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724128" y="2442338"/>
            <a:ext cx="2736303" cy="9721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ревосходство и злорадство</a:t>
            </a:r>
            <a:endParaRPr lang="ru-RU" sz="2000" dirty="0"/>
          </a:p>
        </p:txBody>
      </p:sp>
      <p:pic>
        <p:nvPicPr>
          <p:cNvPr id="7" name="Picture 2" descr="http://www.stihi.ru/pics/2012/11/30/7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1"/>
            <a:ext cx="1228421" cy="16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Средства выражения авторской позиции</a:t>
            </a:r>
            <a:endParaRPr lang="ru-RU" dirty="0"/>
          </a:p>
        </p:txBody>
      </p:sp>
      <p:pic>
        <p:nvPicPr>
          <p:cNvPr id="4" name="Picture 2" descr="http://www.stihi.ru/pics/2012/11/30/7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208433"/>
            <a:ext cx="1228421" cy="16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988840"/>
            <a:ext cx="83567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Думаем:</a:t>
            </a:r>
            <a:r>
              <a:rPr lang="ru-RU" dirty="0" smtClean="0"/>
              <a:t> </a:t>
            </a:r>
            <a:r>
              <a:rPr lang="ru-RU" sz="2400" dirty="0" smtClean="0"/>
              <a:t>таракан встречается в рассказе 3 раза. Автору </a:t>
            </a:r>
          </a:p>
          <a:p>
            <a:r>
              <a:rPr lang="ru-RU" sz="2400" dirty="0" smtClean="0"/>
              <a:t>очень важно, чтобы читатель обратил внимание на эту </a:t>
            </a:r>
          </a:p>
          <a:p>
            <a:r>
              <a:rPr lang="ru-RU" sz="2400" dirty="0" smtClean="0"/>
              <a:t>подробность (деталь), и, действительно, </a:t>
            </a:r>
          </a:p>
          <a:p>
            <a:r>
              <a:rPr lang="ru-RU" sz="2400" dirty="0" smtClean="0"/>
              <a:t>она помогает понять отношение автора к герою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933056"/>
            <a:ext cx="526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Объясните, каким образом?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0764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zoocontrol.ru/allimages/200909211611_1__b__B.%20ger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965876">
            <a:off x="3093720" y="2024843"/>
            <a:ext cx="2857500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zoocontrol.ru/allimages/200909211611_1__b__B.%20ger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393798">
            <a:off x="1336" y="-6680"/>
            <a:ext cx="2857500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zoocontrol.ru/allimages/200909211611_1__b__B.%20ger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414379">
            <a:off x="5987606" y="3925622"/>
            <a:ext cx="2857500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312093">
            <a:off x="527686" y="1166644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жалость</a:t>
            </a:r>
          </a:p>
        </p:txBody>
      </p:sp>
      <p:sp>
        <p:nvSpPr>
          <p:cNvPr id="6" name="TextBox 5"/>
          <p:cNvSpPr txBox="1"/>
          <p:nvPr/>
        </p:nvSpPr>
        <p:spPr>
          <a:xfrm rot="1451473">
            <a:off x="3340127" y="2938853"/>
            <a:ext cx="218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раздражение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917928">
            <a:off x="6804248" y="4941168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убивает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8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16922"/>
            <a:ext cx="9252519" cy="68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tihi.ru/pics/2012/11/30/7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8" y="188640"/>
            <a:ext cx="1228421" cy="16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Каково состояние героя и таракана?</a:t>
            </a:r>
            <a:endParaRPr lang="ru-RU" dirty="0"/>
          </a:p>
        </p:txBody>
      </p:sp>
      <p:pic>
        <p:nvPicPr>
          <p:cNvPr id="14338" name="Picture 2" descr="http://www.artscroll.ru/samba/serspirit/Art_lessons/art0184/be8cac1ac6a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1288"/>
            <a:ext cx="2448272" cy="35037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6" name="Picture 2" descr="http://www.zoocontrol.ru/allimages/200909211611_1__b__B.%20ger-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960" y="2313510"/>
            <a:ext cx="2857500" cy="35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63888" y="2375270"/>
            <a:ext cx="0" cy="33802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075350" y="2375270"/>
            <a:ext cx="7406" cy="33802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69460" y="2996952"/>
            <a:ext cx="28332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Через непрямое</a:t>
            </a:r>
          </a:p>
          <a:p>
            <a:r>
              <a:rPr lang="ru-RU" dirty="0"/>
              <a:t>с</a:t>
            </a:r>
            <a:r>
              <a:rPr lang="ru-RU" dirty="0" smtClean="0"/>
              <a:t>равнение</a:t>
            </a:r>
          </a:p>
          <a:p>
            <a:r>
              <a:rPr lang="ru-RU" dirty="0"/>
              <a:t>а</a:t>
            </a:r>
            <a:r>
              <a:rPr lang="ru-RU" dirty="0" smtClean="0"/>
              <a:t>втор</a:t>
            </a:r>
          </a:p>
          <a:p>
            <a:r>
              <a:rPr lang="ru-RU" dirty="0"/>
              <a:t>п</a:t>
            </a:r>
            <a:r>
              <a:rPr lang="ru-RU" dirty="0" smtClean="0"/>
              <a:t>одчёркивает</a:t>
            </a:r>
          </a:p>
          <a:p>
            <a:r>
              <a:rPr lang="ru-RU" dirty="0"/>
              <a:t>н</a:t>
            </a:r>
            <a:r>
              <a:rPr lang="ru-RU" dirty="0" smtClean="0"/>
              <a:t>ичтожность</a:t>
            </a:r>
          </a:p>
          <a:p>
            <a:r>
              <a:rPr lang="ru-RU" dirty="0" err="1" smtClean="0"/>
              <a:t>Невыразимова</a:t>
            </a:r>
            <a:endParaRPr lang="ru-RU" dirty="0" smtClean="0"/>
          </a:p>
          <a:p>
            <a:r>
              <a:rPr lang="ru-RU" dirty="0"/>
              <a:t>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бессмысленность</a:t>
            </a:r>
          </a:p>
          <a:p>
            <a:r>
              <a:rPr lang="ru-RU" dirty="0"/>
              <a:t>е</a:t>
            </a:r>
            <a:r>
              <a:rPr lang="ru-RU" dirty="0" smtClean="0"/>
              <a:t>го существования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7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pushkino.org/ipb/uploads/post-8-11825086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7" y="2276872"/>
            <a:ext cx="259228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Освоение нового приёма понимания</a:t>
            </a:r>
            <a:endParaRPr lang="ru-RU" dirty="0"/>
          </a:p>
        </p:txBody>
      </p:sp>
      <p:pic>
        <p:nvPicPr>
          <p:cNvPr id="5" name="Picture 2" descr="http://www.zoocontrol.ru/allimages/200909211611_1__b__B.%20ger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0356" y="2157006"/>
            <a:ext cx="2209428" cy="20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546" y="1718659"/>
            <a:ext cx="394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Н.В. Гоголь «Шинель»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1718659"/>
            <a:ext cx="428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А.П. Чехов «Мелюзга»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2364669"/>
            <a:ext cx="421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Одинаковое ли отношение         авторов к своим героям выражено в этих </a:t>
            </a:r>
          </a:p>
          <a:p>
            <a:r>
              <a:rPr lang="ru-RU" sz="2000" dirty="0" smtClean="0"/>
              <a:t>сравнениях?</a:t>
            </a:r>
            <a:endParaRPr lang="ru-RU" sz="2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431167" y="4293096"/>
            <a:ext cx="332521" cy="67322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76256" y="4293096"/>
            <a:ext cx="250588" cy="67322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7544" y="5301208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очувствие герою и упрёк</a:t>
            </a:r>
          </a:p>
          <a:p>
            <a:r>
              <a:rPr lang="ru-RU" sz="2000" dirty="0"/>
              <a:t>б</a:t>
            </a:r>
            <a:r>
              <a:rPr lang="ru-RU" sz="2000" dirty="0" smtClean="0"/>
              <a:t>ездушным людям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444208" y="5332566"/>
            <a:ext cx="270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резрение к герою – </a:t>
            </a:r>
          </a:p>
          <a:p>
            <a:r>
              <a:rPr lang="ru-RU" sz="2000" dirty="0" smtClean="0"/>
              <a:t>«заблудившемуся</a:t>
            </a:r>
          </a:p>
          <a:p>
            <a:r>
              <a:rPr lang="ru-RU" sz="2000" dirty="0"/>
              <a:t>т</a:t>
            </a:r>
            <a:r>
              <a:rPr lang="ru-RU" sz="2000" dirty="0" smtClean="0"/>
              <a:t>аракану»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034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Бывают странные сближенья…</a:t>
            </a:r>
            <a:endParaRPr lang="ru-RU" dirty="0"/>
          </a:p>
        </p:txBody>
      </p:sp>
      <p:pic>
        <p:nvPicPr>
          <p:cNvPr id="4" name="Picture 2" descr="http://www.stihi.ru/pics/2012/11/30/7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67" y="5253057"/>
            <a:ext cx="1228421" cy="16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547500"/>
            <a:ext cx="824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сближает Акакия Акакиевича и </a:t>
            </a:r>
            <a:r>
              <a:rPr lang="ru-RU" sz="2400" dirty="0" err="1" smtClean="0"/>
              <a:t>Невыразимова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6" name="Picture 2" descr="http://www.artscroll.ru/samba/serspirit/Art_lessons/art0184/be8cac1ac6a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1289"/>
            <a:ext cx="504056" cy="12417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7" name="Picture 2" descr="http://www.artscroll.ru/samba/serspirit/Art_lessons/art0184/be8cac1ac6a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66688"/>
            <a:ext cx="576064" cy="1406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755576" y="2380238"/>
            <a:ext cx="3554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бедный, мелкий чиновник</a:t>
            </a:r>
          </a:p>
          <a:p>
            <a:r>
              <a:rPr lang="ru-RU" sz="2000" dirty="0"/>
              <a:t>м</a:t>
            </a:r>
            <a:r>
              <a:rPr lang="ru-RU" sz="2000" dirty="0" smtClean="0"/>
              <a:t>ечта, цель</a:t>
            </a:r>
          </a:p>
          <a:p>
            <a:r>
              <a:rPr lang="ru-RU" sz="2000" dirty="0" smtClean="0"/>
              <a:t>(только шинель)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10201" y="2410714"/>
            <a:ext cx="4347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б</a:t>
            </a:r>
            <a:r>
              <a:rPr lang="ru-RU" sz="2000" dirty="0" smtClean="0"/>
              <a:t>едный, мелкий чиновник</a:t>
            </a:r>
          </a:p>
          <a:p>
            <a:r>
              <a:rPr lang="ru-RU" sz="2000" dirty="0"/>
              <a:t>м</a:t>
            </a:r>
            <a:r>
              <a:rPr lang="ru-RU" sz="2000" dirty="0" smtClean="0"/>
              <a:t>ечта, цель</a:t>
            </a:r>
          </a:p>
          <a:p>
            <a:r>
              <a:rPr lang="ru-RU" sz="2000" dirty="0" smtClean="0"/>
              <a:t>(мечты масштабнее, их больше)</a:t>
            </a:r>
            <a:endParaRPr lang="ru-RU" sz="2000" dirty="0"/>
          </a:p>
        </p:txBody>
      </p:sp>
      <p:pic>
        <p:nvPicPr>
          <p:cNvPr id="9" name="Picture 2" descr="http://im8-tub-ru.yandex.net/i?id=114075407-1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3334045"/>
            <a:ext cx="1440160" cy="146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8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желаний </a:t>
            </a:r>
            <a:r>
              <a:rPr lang="ru-RU" dirty="0" err="1" smtClean="0"/>
              <a:t>Невыразимова</a:t>
            </a:r>
            <a:endParaRPr lang="ru-RU" dirty="0"/>
          </a:p>
        </p:txBody>
      </p:sp>
      <p:sp>
        <p:nvSpPr>
          <p:cNvPr id="5" name="Месяц 4"/>
          <p:cNvSpPr/>
          <p:nvPr/>
        </p:nvSpPr>
        <p:spPr>
          <a:xfrm rot="19944947">
            <a:off x="582246" y="1642082"/>
            <a:ext cx="1673714" cy="2783561"/>
          </a:xfrm>
          <a:prstGeom prst="moon">
            <a:avLst>
              <a:gd name="adj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оучаствовать в «празднике жизни»</a:t>
            </a:r>
            <a:endParaRPr lang="ru-RU" dirty="0"/>
          </a:p>
        </p:txBody>
      </p:sp>
      <p:sp>
        <p:nvSpPr>
          <p:cNvPr id="6" name="Месяц 5"/>
          <p:cNvSpPr/>
          <p:nvPr/>
        </p:nvSpPr>
        <p:spPr>
          <a:xfrm rot="18631160">
            <a:off x="3274101" y="1261508"/>
            <a:ext cx="1668736" cy="3061541"/>
          </a:xfrm>
          <a:prstGeom prst="moon">
            <a:avLst>
              <a:gd name="adj" fmla="val 79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иметь семью, домашний уют</a:t>
            </a:r>
            <a:endParaRPr lang="ru-RU" dirty="0"/>
          </a:p>
        </p:txBody>
      </p:sp>
      <p:sp>
        <p:nvSpPr>
          <p:cNvPr id="7" name="Месяц 6"/>
          <p:cNvSpPr/>
          <p:nvPr/>
        </p:nvSpPr>
        <p:spPr>
          <a:xfrm rot="18754963">
            <a:off x="6186616" y="1502635"/>
            <a:ext cx="1642851" cy="2231509"/>
          </a:xfrm>
          <a:prstGeom prst="moon">
            <a:avLst>
              <a:gd name="adj" fmla="val 68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коляска</a:t>
            </a:r>
            <a:endParaRPr lang="ru-RU" dirty="0"/>
          </a:p>
        </p:txBody>
      </p:sp>
      <p:sp>
        <p:nvSpPr>
          <p:cNvPr id="8" name="Месяц 7"/>
          <p:cNvSpPr/>
          <p:nvPr/>
        </p:nvSpPr>
        <p:spPr>
          <a:xfrm rot="19097020">
            <a:off x="1976549" y="4265302"/>
            <a:ext cx="2327438" cy="2954108"/>
          </a:xfrm>
          <a:prstGeom prst="moon">
            <a:avLst>
              <a:gd name="adj" fmla="val 74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Пальто, золотая цепочка, тёплая постель</a:t>
            </a:r>
            <a:endParaRPr lang="ru-RU" dirty="0"/>
          </a:p>
        </p:txBody>
      </p:sp>
      <p:sp>
        <p:nvSpPr>
          <p:cNvPr id="9" name="Месяц 8"/>
          <p:cNvSpPr/>
          <p:nvPr/>
        </p:nvSpPr>
        <p:spPr>
          <a:xfrm rot="19346428">
            <a:off x="6876860" y="4018964"/>
            <a:ext cx="1930693" cy="3029154"/>
          </a:xfrm>
          <a:prstGeom prst="moon">
            <a:avLst>
              <a:gd name="adj" fmla="val 76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овые сапоги, вицмундир без протёртых локтей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4421103"/>
            <a:ext cx="2842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Мечты героя сводятся</a:t>
            </a:r>
          </a:p>
          <a:p>
            <a:r>
              <a:rPr lang="ru-RU" dirty="0"/>
              <a:t>к</a:t>
            </a:r>
            <a:r>
              <a:rPr lang="ru-RU" dirty="0" smtClean="0"/>
              <a:t> той же скромной</a:t>
            </a:r>
          </a:p>
          <a:p>
            <a:r>
              <a:rPr lang="ru-RU" dirty="0"/>
              <a:t>ш</a:t>
            </a:r>
            <a:r>
              <a:rPr lang="ru-RU" dirty="0" smtClean="0"/>
              <a:t>инели – вицмундиру</a:t>
            </a:r>
          </a:p>
          <a:p>
            <a:r>
              <a:rPr lang="ru-RU" dirty="0"/>
              <a:t>б</a:t>
            </a:r>
            <a:r>
              <a:rPr lang="ru-RU" dirty="0" smtClean="0"/>
              <a:t>ез протёртых локтей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5730246" y="1505153"/>
            <a:ext cx="9144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://www.stihi.ru/pics/2012/11/30/7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228421" cy="16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619672" y="1628800"/>
            <a:ext cx="504056" cy="9361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Какими средствами герои </a:t>
            </a:r>
            <a:r>
              <a:rPr lang="ru-RU" dirty="0" err="1" smtClean="0"/>
              <a:t>Н.Гоголя</a:t>
            </a:r>
            <a:r>
              <a:rPr lang="ru-RU" dirty="0" smtClean="0"/>
              <a:t> и </a:t>
            </a:r>
            <a:r>
              <a:rPr lang="ru-RU" dirty="0" err="1" smtClean="0"/>
              <a:t>А.Чехова</a:t>
            </a:r>
            <a:r>
              <a:rPr lang="ru-RU" dirty="0" smtClean="0"/>
              <a:t> хотят достичь желаемого?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564904"/>
            <a:ext cx="4315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А.А. сшил шинель благодаря </a:t>
            </a:r>
          </a:p>
          <a:p>
            <a:r>
              <a:rPr lang="ru-RU" dirty="0"/>
              <a:t>с</a:t>
            </a:r>
            <a:r>
              <a:rPr lang="ru-RU" dirty="0" smtClean="0"/>
              <a:t>верхурочной работе и жестокой</a:t>
            </a:r>
          </a:p>
          <a:p>
            <a:r>
              <a:rPr lang="ru-RU" dirty="0"/>
              <a:t>э</a:t>
            </a:r>
            <a:r>
              <a:rPr lang="ru-RU" dirty="0" smtClean="0"/>
              <a:t>кономии на свечах, чае, сахаре, </a:t>
            </a:r>
          </a:p>
          <a:p>
            <a:r>
              <a:rPr lang="ru-RU" dirty="0"/>
              <a:t>т</a:t>
            </a:r>
            <a:r>
              <a:rPr lang="ru-RU" dirty="0" smtClean="0"/>
              <a:t>.е. честными путями добивался цели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2564904"/>
            <a:ext cx="4756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Невыразимов</a:t>
            </a:r>
            <a:r>
              <a:rPr lang="ru-RU" dirty="0" smtClean="0"/>
              <a:t> мечтает удрать со службы,</a:t>
            </a:r>
          </a:p>
          <a:p>
            <a:r>
              <a:rPr lang="ru-RU" dirty="0"/>
              <a:t>о</a:t>
            </a:r>
            <a:r>
              <a:rPr lang="ru-RU" dirty="0" smtClean="0"/>
              <a:t>бокрасть или написать донос, чтобы выслужиться</a:t>
            </a:r>
          </a:p>
          <a:p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372200" y="3573016"/>
            <a:ext cx="0" cy="59987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419115" y="3765233"/>
            <a:ext cx="0" cy="59987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www.stihi.ru/pics/2012/11/30/7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67" y="5253057"/>
            <a:ext cx="1228421" cy="16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9511" y="4468470"/>
            <a:ext cx="4349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б</a:t>
            </a:r>
            <a:r>
              <a:rPr lang="ru-RU" sz="2000" dirty="0" smtClean="0"/>
              <a:t>лагородный, рассчитывает </a:t>
            </a:r>
          </a:p>
          <a:p>
            <a:r>
              <a:rPr lang="ru-RU" sz="2000" dirty="0" smtClean="0"/>
              <a:t>только на свои труды, 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обросовестно относится к службе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4581128"/>
            <a:ext cx="4261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одлый, двуличный, завистливый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4" y="6055528"/>
            <a:ext cx="6660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Поступки героев, их мотивация помогают понять</a:t>
            </a:r>
          </a:p>
          <a:p>
            <a:r>
              <a:rPr lang="ru-RU" sz="2000" b="1" dirty="0" smtClean="0"/>
              <a:t> авторское отношение к герою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122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 - кроссворд</a:t>
            </a:r>
            <a:endParaRPr lang="ru-RU" dirty="0"/>
          </a:p>
        </p:txBody>
      </p:sp>
      <p:pic>
        <p:nvPicPr>
          <p:cNvPr id="25602" name="Picture 2" descr="http://www.stihi.ru/pics/2012/11/30/7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" y="1342999"/>
            <a:ext cx="31527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1700808"/>
            <a:ext cx="6081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объединяет этих героев русской литературы?</a:t>
            </a:r>
          </a:p>
          <a:p>
            <a:endParaRPr lang="ru-RU" sz="2400" dirty="0"/>
          </a:p>
          <a:p>
            <a:r>
              <a:rPr lang="ru-RU" sz="2400" dirty="0" smtClean="0"/>
              <a:t>К какому типу героев они относятся?</a:t>
            </a:r>
          </a:p>
          <a:p>
            <a:endParaRPr lang="ru-RU" sz="2400" dirty="0"/>
          </a:p>
          <a:p>
            <a:r>
              <a:rPr lang="ru-RU" sz="2400" dirty="0" smtClean="0"/>
              <a:t>Определите тему урока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96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tihi.ru/pics/2012/11/30/7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228421" cy="16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195736" y="764704"/>
            <a:ext cx="2016224" cy="1512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948264" y="919103"/>
            <a:ext cx="493204" cy="9977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Отношение </a:t>
            </a:r>
            <a:r>
              <a:rPr lang="ru-RU" dirty="0" err="1" smtClean="0"/>
              <a:t>Н.Гоголя</a:t>
            </a:r>
            <a:r>
              <a:rPr lang="ru-RU" dirty="0" smtClean="0"/>
              <a:t> и </a:t>
            </a:r>
            <a:r>
              <a:rPr lang="ru-RU" dirty="0" err="1" smtClean="0"/>
              <a:t>А.Чехова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своему герою – «маленькому человеку»?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42088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2420888"/>
            <a:ext cx="4546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н</a:t>
            </a:r>
            <a:r>
              <a:rPr lang="ru-RU" sz="2000" dirty="0" smtClean="0"/>
              <a:t>е только сочувствует герою, но и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ризывает читателя признать в нём </a:t>
            </a:r>
          </a:p>
          <a:p>
            <a:r>
              <a:rPr lang="ru-RU" sz="2000" dirty="0" smtClean="0"/>
              <a:t>«брата»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148065" y="2420888"/>
            <a:ext cx="4463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</a:t>
            </a:r>
            <a:r>
              <a:rPr lang="ru-RU" sz="2000" dirty="0" smtClean="0"/>
              <a:t>аделяет говорящей фамилией</a:t>
            </a:r>
          </a:p>
          <a:p>
            <a:pPr marL="285750" indent="-285750">
              <a:buFontTx/>
              <a:buChar char="-"/>
            </a:pPr>
            <a:r>
              <a:rPr lang="ru-RU" sz="2000" dirty="0" err="1" smtClean="0"/>
              <a:t>Невыразимов</a:t>
            </a:r>
            <a:r>
              <a:rPr lang="ru-RU" sz="2000" dirty="0" smtClean="0"/>
              <a:t> – </a:t>
            </a:r>
            <a:r>
              <a:rPr lang="ru-RU" sz="2000" dirty="0" err="1" smtClean="0"/>
              <a:t>невыразитель</a:t>
            </a:r>
            <a:endParaRPr lang="ru-RU" sz="2000" dirty="0" smtClean="0"/>
          </a:p>
          <a:p>
            <a:r>
              <a:rPr lang="ru-RU" sz="2000" dirty="0" err="1" smtClean="0"/>
              <a:t>ный</a:t>
            </a:r>
            <a:r>
              <a:rPr lang="ru-RU" sz="2000" dirty="0" smtClean="0"/>
              <a:t> человек, никакой, </a:t>
            </a:r>
          </a:p>
          <a:p>
            <a:r>
              <a:rPr lang="ru-RU" sz="2000" dirty="0"/>
              <a:t>н</a:t>
            </a:r>
            <a:r>
              <a:rPr lang="ru-RU" sz="2000" dirty="0" smtClean="0"/>
              <a:t>ичтожный, сравнивает с </a:t>
            </a:r>
          </a:p>
          <a:p>
            <a:r>
              <a:rPr lang="ru-RU" sz="2000" dirty="0" smtClean="0"/>
              <a:t>«заблудившимся тараканом», </a:t>
            </a:r>
          </a:p>
          <a:p>
            <a:r>
              <a:rPr lang="ru-RU" sz="2000" dirty="0"/>
              <a:t>ч</a:t>
            </a:r>
            <a:r>
              <a:rPr lang="ru-RU" sz="2000" dirty="0" smtClean="0"/>
              <a:t>то подчёркивает ничтожность </a:t>
            </a:r>
          </a:p>
          <a:p>
            <a:r>
              <a:rPr lang="ru-RU" sz="2000" dirty="0" smtClean="0"/>
              <a:t>героя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19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tihi.ru/pics/2012/11/30/7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228421" cy="16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Объясните убийство таракана,</a:t>
            </a:r>
            <a:br>
              <a:rPr lang="ru-RU" dirty="0" smtClean="0"/>
            </a:br>
            <a:r>
              <a:rPr lang="ru-RU" dirty="0" smtClean="0"/>
              <a:t>отчего герою стало легче после этого?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2216690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Версии</a:t>
            </a:r>
            <a:endParaRPr lang="ru-RU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9332" y="2768968"/>
            <a:ext cx="640260" cy="6300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96952" y="2726368"/>
            <a:ext cx="622920" cy="71632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82364" y="2768968"/>
            <a:ext cx="597748" cy="67372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92280" y="2484618"/>
            <a:ext cx="720080" cy="6212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9332" y="3645024"/>
            <a:ext cx="26869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ерой выместил</a:t>
            </a:r>
          </a:p>
          <a:p>
            <a:r>
              <a:rPr lang="ru-RU" dirty="0" smtClean="0"/>
              <a:t> на таракане свою</a:t>
            </a:r>
          </a:p>
          <a:p>
            <a:r>
              <a:rPr lang="ru-RU" dirty="0"/>
              <a:t>н</a:t>
            </a:r>
            <a:r>
              <a:rPr lang="ru-RU" dirty="0" smtClean="0"/>
              <a:t>еудовлетворённость</a:t>
            </a:r>
          </a:p>
          <a:p>
            <a:r>
              <a:rPr lang="ru-RU" dirty="0"/>
              <a:t>ж</a:t>
            </a:r>
            <a:r>
              <a:rPr lang="ru-RU" dirty="0" smtClean="0"/>
              <a:t>изнью, доказав своё</a:t>
            </a:r>
          </a:p>
          <a:p>
            <a:r>
              <a:rPr lang="ru-RU" dirty="0" smtClean="0"/>
              <a:t>превосходство над ним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46286" y="3789040"/>
            <a:ext cx="2366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 может, убивая</a:t>
            </a:r>
          </a:p>
          <a:p>
            <a:r>
              <a:rPr lang="ru-RU" dirty="0"/>
              <a:t>т</a:t>
            </a:r>
            <a:r>
              <a:rPr lang="ru-RU" dirty="0" smtClean="0"/>
              <a:t>аракана, герой</a:t>
            </a:r>
          </a:p>
          <a:p>
            <a:r>
              <a:rPr lang="ru-RU" dirty="0"/>
              <a:t>у</a:t>
            </a:r>
            <a:r>
              <a:rPr lang="ru-RU" dirty="0" smtClean="0"/>
              <a:t>бивает свою</a:t>
            </a:r>
          </a:p>
          <a:p>
            <a:r>
              <a:rPr lang="ru-RU" dirty="0"/>
              <a:t>н</a:t>
            </a:r>
            <a:r>
              <a:rPr lang="ru-RU" dirty="0" smtClean="0"/>
              <a:t>ичтожную жизнь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186066" y="3460358"/>
            <a:ext cx="2765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может, автор</a:t>
            </a:r>
          </a:p>
          <a:p>
            <a:r>
              <a:rPr lang="ru-RU" dirty="0"/>
              <a:t>п</a:t>
            </a:r>
            <a:r>
              <a:rPr lang="ru-RU" dirty="0" smtClean="0"/>
              <a:t>ризывает </a:t>
            </a:r>
          </a:p>
          <a:p>
            <a:r>
              <a:rPr lang="ru-RU" dirty="0" smtClean="0"/>
              <a:t>читателя</a:t>
            </a:r>
          </a:p>
          <a:p>
            <a:r>
              <a:rPr lang="ru-RU" dirty="0"/>
              <a:t>у</a:t>
            </a:r>
            <a:r>
              <a:rPr lang="ru-RU" dirty="0" smtClean="0"/>
              <a:t>бить в себе</a:t>
            </a:r>
          </a:p>
          <a:p>
            <a:r>
              <a:rPr lang="ru-RU" dirty="0" smtClean="0"/>
              <a:t>таракана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092280" y="3442692"/>
            <a:ext cx="2155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ерой совершил</a:t>
            </a:r>
          </a:p>
          <a:p>
            <a:r>
              <a:rPr lang="ru-RU" dirty="0"/>
              <a:t>п</a:t>
            </a:r>
            <a:r>
              <a:rPr lang="ru-RU" dirty="0" smtClean="0"/>
              <a:t>оступок и </a:t>
            </a:r>
          </a:p>
          <a:p>
            <a:r>
              <a:rPr lang="ru-RU" dirty="0"/>
              <a:t>у</a:t>
            </a:r>
            <a:r>
              <a:rPr lang="ru-RU" dirty="0" smtClean="0"/>
              <a:t>бил в себе </a:t>
            </a:r>
          </a:p>
          <a:p>
            <a:r>
              <a:rPr lang="ru-RU" dirty="0" smtClean="0"/>
              <a:t>ничтожество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1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4-tub-ru.yandex.net/i?id=39429154-5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634"/>
            <a:ext cx="26289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764704"/>
            <a:ext cx="57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«Всю жизнь я по капле выдавливал из себя раба»</a:t>
            </a:r>
            <a:endParaRPr lang="ru-RU" sz="2800" b="1" dirty="0"/>
          </a:p>
        </p:txBody>
      </p:sp>
      <p:pic>
        <p:nvPicPr>
          <p:cNvPr id="5" name="Picture 2" descr="http://im8-tub-ru.yandex.net/i?id=114075407-1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79" y="1965892"/>
            <a:ext cx="1440160" cy="146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1682" y="2217734"/>
            <a:ext cx="3793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Почему рассказ </a:t>
            </a:r>
          </a:p>
          <a:p>
            <a:r>
              <a:rPr lang="ru-RU" sz="2400" b="1" dirty="0" smtClean="0"/>
              <a:t>называется «Мелюзга»?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83769" y="3861048"/>
            <a:ext cx="7015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Автор характеризует этим словом героя, его сущность,</a:t>
            </a:r>
          </a:p>
          <a:p>
            <a:r>
              <a:rPr lang="ru-RU" sz="2400" dirty="0"/>
              <a:t>а</a:t>
            </a:r>
            <a:r>
              <a:rPr lang="ru-RU" sz="2400" dirty="0" smtClean="0"/>
              <a:t> скрытый призыв писателя убить в себе таракана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тносится к читателям. Герой не способен переродиться.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79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и герой</a:t>
            </a:r>
            <a:endParaRPr lang="ru-RU" dirty="0"/>
          </a:p>
        </p:txBody>
      </p:sp>
      <p:pic>
        <p:nvPicPr>
          <p:cNvPr id="4" name="Picture 2" descr="http://im4-tub-ru.yandex.net/i?id=39429154-5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635"/>
            <a:ext cx="1368152" cy="18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aint.artonline.ru/paintings/dimosaur/donosneshtonakogosochinitmelyuzgaacheh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03745"/>
            <a:ext cx="3566567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916832"/>
            <a:ext cx="3773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Каково отношение </a:t>
            </a:r>
            <a:r>
              <a:rPr lang="ru-RU" b="1" dirty="0" err="1" smtClean="0"/>
              <a:t>А.Чехова</a:t>
            </a:r>
            <a:r>
              <a:rPr lang="ru-RU" b="1" dirty="0" smtClean="0"/>
              <a:t> к </a:t>
            </a:r>
          </a:p>
          <a:p>
            <a:r>
              <a:rPr lang="ru-RU" b="1" dirty="0"/>
              <a:t>г</a:t>
            </a:r>
            <a:r>
              <a:rPr lang="ru-RU" b="1" dirty="0" smtClean="0"/>
              <a:t>ерою рассказа?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146845"/>
            <a:ext cx="4161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 презирает своего героя. </a:t>
            </a:r>
          </a:p>
          <a:p>
            <a:endParaRPr lang="ru-RU" dirty="0"/>
          </a:p>
          <a:p>
            <a:r>
              <a:rPr lang="ru-RU" b="1" dirty="0" smtClean="0"/>
              <a:t>За что презирает писатель героя? </a:t>
            </a:r>
            <a:endParaRPr lang="ru-RU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959402" y="4103598"/>
            <a:ext cx="228979" cy="53136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65390" y="4103598"/>
            <a:ext cx="457201" cy="52718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512" y="4725144"/>
            <a:ext cx="3357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Невыразимов</a:t>
            </a:r>
            <a:r>
              <a:rPr lang="ru-RU" dirty="0" smtClean="0"/>
              <a:t> завистлив,</a:t>
            </a:r>
          </a:p>
          <a:p>
            <a:r>
              <a:rPr lang="ru-RU" dirty="0"/>
              <a:t>в</a:t>
            </a:r>
            <a:r>
              <a:rPr lang="ru-RU" dirty="0" smtClean="0"/>
              <a:t>сех людей считает плохими,</a:t>
            </a:r>
          </a:p>
          <a:p>
            <a:r>
              <a:rPr lang="ru-RU" dirty="0" smtClean="0"/>
              <a:t>сам ни на что не способен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722591" y="4941168"/>
            <a:ext cx="434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у него отсутствуют духовные ценности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pic>
        <p:nvPicPr>
          <p:cNvPr id="4" name="Picture 2" descr="http://im8-tub-ru.yandex.net/i?id=114075407-1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440160" cy="146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484784"/>
            <a:ext cx="7453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Можно ли сказать, что </a:t>
            </a:r>
            <a:r>
              <a:rPr lang="ru-RU" sz="2000" b="1" dirty="0" err="1" smtClean="0"/>
              <a:t>А.П.Чехов</a:t>
            </a:r>
            <a:r>
              <a:rPr lang="ru-RU" sz="2000" b="1" dirty="0" smtClean="0"/>
              <a:t> «вышел из «Шинели» Гоголя»?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636912"/>
            <a:ext cx="10467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Продолжает ли писатель традиции освещения темы </a:t>
            </a:r>
          </a:p>
          <a:p>
            <a:r>
              <a:rPr lang="ru-RU" sz="2000" b="1" dirty="0" smtClean="0"/>
              <a:t>«маленького человека», сложившиеся в </a:t>
            </a:r>
            <a:r>
              <a:rPr lang="en-US" sz="2000" b="1" dirty="0" smtClean="0"/>
              <a:t>XIX</a:t>
            </a:r>
            <a:r>
              <a:rPr lang="ru-RU" sz="2000" b="1" dirty="0" smtClean="0"/>
              <a:t> веке?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933056"/>
            <a:ext cx="10669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err="1" smtClean="0"/>
              <a:t>А.П.Чехов</a:t>
            </a:r>
            <a:r>
              <a:rPr lang="ru-RU" sz="2000" b="1" dirty="0" smtClean="0"/>
              <a:t> становится новатором в раскрытии темы</a:t>
            </a:r>
          </a:p>
          <a:p>
            <a:r>
              <a:rPr lang="ru-RU" sz="2000" b="1" dirty="0" smtClean="0"/>
              <a:t> «маленького человека», высказывает неожиданный взгляд: </a:t>
            </a:r>
          </a:p>
          <a:p>
            <a:r>
              <a:rPr lang="ru-RU" sz="2000" b="1" dirty="0" smtClean="0"/>
              <a:t>маленький человек не достоин сочувствия, потому что духовно </a:t>
            </a:r>
          </a:p>
          <a:p>
            <a:r>
              <a:rPr lang="ru-RU" sz="2000" b="1" dirty="0" smtClean="0"/>
              <a:t>низок и смирился со своим ничтожеством.</a:t>
            </a:r>
            <a:endParaRPr lang="ru-RU" sz="2000" b="1" dirty="0"/>
          </a:p>
        </p:txBody>
      </p:sp>
      <p:pic>
        <p:nvPicPr>
          <p:cNvPr id="7170" name="Picture 2" descr="http://www.nskfitness.ru/img/files/200%2855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3344798"/>
            <a:ext cx="1152129" cy="17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ravv.km.ua/read/0011/img12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" y="980728"/>
            <a:ext cx="27622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Думаем?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31840" y="2060848"/>
            <a:ext cx="8043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Кто виноват, что судьба</a:t>
            </a:r>
          </a:p>
          <a:p>
            <a:r>
              <a:rPr lang="ru-RU" sz="2400" b="1" dirty="0" err="1" smtClean="0"/>
              <a:t>Невыразимова</a:t>
            </a:r>
            <a:r>
              <a:rPr lang="ru-RU" sz="2400" b="1" dirty="0" smtClean="0"/>
              <a:t> горька и </a:t>
            </a:r>
          </a:p>
          <a:p>
            <a:r>
              <a:rPr lang="ru-RU" sz="2400" b="1" dirty="0" smtClean="0"/>
              <a:t>бесперспективна? </a:t>
            </a:r>
            <a:endParaRPr lang="ru-RU" sz="2400" b="1" dirty="0"/>
          </a:p>
        </p:txBody>
      </p:sp>
      <p:pic>
        <p:nvPicPr>
          <p:cNvPr id="6" name="Picture 2" descr="http://www.nskfitness.ru/img/files/200%2855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61177"/>
            <a:ext cx="1152129" cy="17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131370"/>
            <a:ext cx="3295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Сам герой: он смиряется</a:t>
            </a:r>
          </a:p>
          <a:p>
            <a:r>
              <a:rPr lang="ru-RU" sz="2400" b="1" dirty="0"/>
              <a:t>с</a:t>
            </a:r>
            <a:r>
              <a:rPr lang="ru-RU" sz="2400" b="1" dirty="0" smtClean="0"/>
              <a:t>о своим рабским и </a:t>
            </a:r>
          </a:p>
          <a:p>
            <a:r>
              <a:rPr lang="ru-RU" sz="2400" b="1" dirty="0"/>
              <a:t>н</a:t>
            </a:r>
            <a:r>
              <a:rPr lang="ru-RU" sz="2400" b="1" dirty="0" smtClean="0"/>
              <a:t>ичтожным положением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197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Рефлексия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://pravv.km.ua/read/0011/img12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27622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1700808"/>
            <a:ext cx="649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Изменилось ли ваше представление о смысле рассказа?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3140968"/>
            <a:ext cx="7993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Какие моменты работы на уроке</a:t>
            </a:r>
          </a:p>
          <a:p>
            <a:r>
              <a:rPr lang="ru-RU" sz="2400" b="1" dirty="0" smtClean="0"/>
              <a:t>помогли вам изменить своё мнение 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ли утвердиться в нём?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388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44069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://www.danceon2.com/uploads/200825020836-64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3688" y="476672"/>
            <a:ext cx="7705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Желаю удачи в борьбе </a:t>
            </a:r>
          </a:p>
          <a:p>
            <a:r>
              <a:rPr lang="ru-RU" sz="3600" b="1" i="1" dirty="0">
                <a:solidFill>
                  <a:schemeClr val="bg1"/>
                </a:solidFill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</a:rPr>
              <a:t>                 за человека в самом себе!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www.booksite.ru/fulltext/1/001/008/pictures/001/2906026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8106"/>
            <a:ext cx="3438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kino-teatr.ru/acter/album/636/523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4775"/>
            <a:ext cx="3943256" cy="34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www.a4format.ru/index_pic.php?data=photos/49547d1d.jpg&amp;percenta=1.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7"/>
            <a:ext cx="6516216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cdn2.all-art.org/art_20th_century/russian_art/benois/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47122"/>
            <a:ext cx="628456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3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cityspb.ru/f/a0/ru/auto/201006/30171642.1.jpg?maxw=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65813" y="1067358"/>
            <a:ext cx="3872819" cy="22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pravmir.ru/wp-content/uploads/2009/11/33-1700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70" y="260646"/>
            <a:ext cx="4896544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939" y="62068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– исследование в 11 классе «Маленькие люди в русской литературе»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33256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Учитель русского языка и литературы </a:t>
            </a:r>
          </a:p>
          <a:p>
            <a:r>
              <a:rPr lang="ru-RU" sz="2400" dirty="0" smtClean="0"/>
              <a:t>     высшей категории ГБОУ СОШ № 278 Гололобова Л.А.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713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361040" cy="22048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Предметная тема «От маленького человека к мелюзге»</a:t>
            </a:r>
            <a:br>
              <a:rPr lang="ru-RU" sz="3600" dirty="0" smtClean="0"/>
            </a:br>
            <a:r>
              <a:rPr lang="ru-RU" sz="3600" dirty="0" smtClean="0"/>
              <a:t>(Анализ рассказа </a:t>
            </a:r>
            <a:r>
              <a:rPr lang="ru-RU" sz="3600" dirty="0" err="1" smtClean="0"/>
              <a:t>А.П.Чехова</a:t>
            </a:r>
            <a:r>
              <a:rPr lang="ru-RU" sz="3600" dirty="0" smtClean="0"/>
              <a:t> «Мелюзга»)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2504300"/>
            <a:ext cx="148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Цели</a:t>
            </a:r>
            <a:endParaRPr lang="ru-RU" sz="3600" dirty="0"/>
          </a:p>
        </p:txBody>
      </p:sp>
      <p:sp>
        <p:nvSpPr>
          <p:cNvPr id="4" name="Овальная выноска 3"/>
          <p:cNvSpPr/>
          <p:nvPr/>
        </p:nvSpPr>
        <p:spPr>
          <a:xfrm rot="1035334">
            <a:off x="3013419" y="3193374"/>
            <a:ext cx="2931117" cy="19349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Совершен-</a:t>
            </a:r>
          </a:p>
          <a:p>
            <a:pPr algn="ctr"/>
            <a:r>
              <a:rPr lang="ru-RU" dirty="0" err="1" smtClean="0"/>
              <a:t>ствование</a:t>
            </a:r>
            <a:r>
              <a:rPr lang="ru-RU" dirty="0" smtClean="0"/>
              <a:t> умения анализа художественного текста</a:t>
            </a:r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 rot="20189593">
            <a:off x="6088812" y="2983173"/>
            <a:ext cx="2838965" cy="21038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стилистических особенностей творчества </a:t>
            </a:r>
            <a:r>
              <a:rPr lang="ru-RU" dirty="0" err="1" smtClean="0"/>
              <a:t>А.П.Чехова</a:t>
            </a:r>
            <a:endParaRPr lang="ru-RU" dirty="0"/>
          </a:p>
        </p:txBody>
      </p:sp>
      <p:pic>
        <p:nvPicPr>
          <p:cNvPr id="26626" name="Picture 2" descr="http://im4-tub-ru.yandex.net/i?id=39429154-5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78" y="2217735"/>
            <a:ext cx="26289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0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«Все мы вышли из «Шинели» Гоголя»</a:t>
            </a:r>
            <a:endParaRPr lang="ru-RU" dirty="0"/>
          </a:p>
        </p:txBody>
      </p:sp>
      <p:pic>
        <p:nvPicPr>
          <p:cNvPr id="4" name="Picture 2" descr="http://www.stihi.ru/pics/2012/11/30/7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" y="1556792"/>
            <a:ext cx="18851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2348880"/>
            <a:ext cx="51988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Кому из русских писателей </a:t>
            </a:r>
          </a:p>
          <a:p>
            <a:r>
              <a:rPr lang="ru-RU" sz="2800" dirty="0" smtClean="0"/>
              <a:t>принадлежат эти слова и как 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ы их понимаете?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43237" y="4653136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Ф.М. Достоевский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51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history/m/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pravv.km.ua/read/0011/img12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" y="980728"/>
            <a:ext cx="27622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1762" y="1196752"/>
            <a:ext cx="89529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Читаем рассказ </a:t>
            </a:r>
            <a:r>
              <a:rPr lang="ru-RU" sz="2800" dirty="0" err="1" smtClean="0"/>
              <a:t>А.Чехова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«Мелюзга», героем которого </a:t>
            </a:r>
          </a:p>
          <a:p>
            <a:r>
              <a:rPr lang="ru-RU" sz="2800" dirty="0" smtClean="0"/>
              <a:t>является «маленький человек».</a:t>
            </a:r>
          </a:p>
          <a:p>
            <a:endParaRPr lang="ru-RU" sz="2800" dirty="0"/>
          </a:p>
          <a:p>
            <a:r>
              <a:rPr lang="ru-RU" sz="2800" dirty="0" smtClean="0"/>
              <a:t>Проверим, вышел ли </a:t>
            </a:r>
          </a:p>
          <a:p>
            <a:r>
              <a:rPr lang="ru-RU" sz="2800" dirty="0" smtClean="0"/>
              <a:t>Антон Павлович из «Шинели» </a:t>
            </a:r>
          </a:p>
          <a:p>
            <a:r>
              <a:rPr lang="ru-RU" sz="2800" dirty="0" smtClean="0"/>
              <a:t>Гоголя.</a:t>
            </a:r>
          </a:p>
          <a:p>
            <a:endParaRPr lang="ru-RU" sz="2800" dirty="0" smtClean="0"/>
          </a:p>
          <a:p>
            <a:r>
              <a:rPr lang="ru-RU" sz="2800" dirty="0" smtClean="0"/>
              <a:t>Запишите свою смысловую </a:t>
            </a:r>
          </a:p>
          <a:p>
            <a:r>
              <a:rPr lang="ru-RU" sz="2800" dirty="0" smtClean="0"/>
              <a:t>версию рассказа.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2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744</Words>
  <Application>Microsoft Office PowerPoint</Application>
  <PresentationFormat>Экран (4:3)</PresentationFormat>
  <Paragraphs>186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Palatino Linotype</vt:lpstr>
      <vt:lpstr>Тема Office</vt:lpstr>
      <vt:lpstr>             Модель инновационного           урока в рамках ФГОС</vt:lpstr>
      <vt:lpstr>Слайд - кроссворд</vt:lpstr>
      <vt:lpstr>Презентация PowerPoint</vt:lpstr>
      <vt:lpstr>Презентация PowerPoint</vt:lpstr>
      <vt:lpstr>Презентация PowerPoint</vt:lpstr>
      <vt:lpstr>Урок – исследование в 11 классе «Маленькие люди в русской литературе»</vt:lpstr>
      <vt:lpstr>Предметная тема «От маленького человека к мелюзге» (Анализ рассказа А.П.Чехова «Мелюзга»)</vt:lpstr>
      <vt:lpstr>«Все мы вышли из «Шинели» Гоголя»</vt:lpstr>
      <vt:lpstr>Презентация PowerPoint</vt:lpstr>
      <vt:lpstr>Смысловые версии рассказа</vt:lpstr>
      <vt:lpstr>Ситуация непонимания</vt:lpstr>
      <vt:lpstr>Как герой относится к таракану?</vt:lpstr>
      <vt:lpstr>Средства выражения авторской позиции</vt:lpstr>
      <vt:lpstr>Презентация PowerPoint</vt:lpstr>
      <vt:lpstr>Каково состояние героя и таракана?</vt:lpstr>
      <vt:lpstr>Освоение нового приёма понимания</vt:lpstr>
      <vt:lpstr>Бывают странные сближенья…</vt:lpstr>
      <vt:lpstr>Список желаний Невыразимова</vt:lpstr>
      <vt:lpstr> Какими средствами герои Н.Гоголя и А.Чехова хотят достичь желаемого?</vt:lpstr>
      <vt:lpstr> Отношение Н.Гоголя и А.Чехова к своему герою – «маленькому человеку»? </vt:lpstr>
      <vt:lpstr> Объясните убийство таракана, отчего герою стало легче после этого?</vt:lpstr>
      <vt:lpstr>Презентация PowerPoint</vt:lpstr>
      <vt:lpstr>Автор и герой</vt:lpstr>
      <vt:lpstr>Итог урока</vt:lpstr>
      <vt:lpstr>Думаем?</vt:lpstr>
      <vt:lpstr>     Рефлексия     </vt:lpstr>
      <vt:lpstr> 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Lubov</dc:creator>
  <cp:lastModifiedBy>Toshiba-User</cp:lastModifiedBy>
  <cp:revision>30</cp:revision>
  <dcterms:created xsi:type="dcterms:W3CDTF">2013-09-26T14:07:41Z</dcterms:created>
  <dcterms:modified xsi:type="dcterms:W3CDTF">2015-11-24T10:30:36Z</dcterms:modified>
</cp:coreProperties>
</file>