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36" r:id="rId2"/>
    <p:sldId id="256" r:id="rId3"/>
    <p:sldId id="338" r:id="rId4"/>
    <p:sldId id="321" r:id="rId5"/>
    <p:sldId id="322" r:id="rId6"/>
    <p:sldId id="339" r:id="rId7"/>
    <p:sldId id="258" r:id="rId8"/>
    <p:sldId id="290" r:id="rId9"/>
    <p:sldId id="287" r:id="rId10"/>
    <p:sldId id="264" r:id="rId11"/>
    <p:sldId id="265" r:id="rId12"/>
    <p:sldId id="266" r:id="rId13"/>
    <p:sldId id="269" r:id="rId14"/>
    <p:sldId id="314" r:id="rId15"/>
    <p:sldId id="341" r:id="rId16"/>
    <p:sldId id="346" r:id="rId17"/>
    <p:sldId id="292" r:id="rId18"/>
    <p:sldId id="345" r:id="rId19"/>
    <p:sldId id="278" r:id="rId20"/>
    <p:sldId id="302" r:id="rId21"/>
    <p:sldId id="298" r:id="rId22"/>
    <p:sldId id="312" r:id="rId23"/>
    <p:sldId id="289" r:id="rId24"/>
    <p:sldId id="347" r:id="rId25"/>
    <p:sldId id="320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99"/>
    <a:srgbClr val="99FF99"/>
    <a:srgbClr val="CC99FF"/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9DD9C-6081-4699-B4B5-581F310D1FA3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7C22B-92EA-4D1A-ABC1-B592B247E7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7C22B-92EA-4D1A-ABC1-B592B247E70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D66485-0556-4A4B-ABB9-2EDDF3956CE4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9D2B496-45A8-4E60-96CA-83AC8F8428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6;&#1091;&#1089;&#1089;&#1082;&#1080;&#1081;%20&#1103;&#1079;&#1099;&#1082;%2010-9%20&#1082;&#1083;\&#1054;&#1088;&#1092;&#1086;&#1101;&#1087;&#1080;&#1103;\&#1054;&#1090;&#1082;&#1088;&#1099;&#1090;&#1099;&#1081;%20&#1091;&#1088;&#1086;&#1082;\&#1054;&#1090;&#1082;&#1088;&#1099;&#1090;&#1099;&#1081;%20&#1091;&#1088;&#1086;&#1082;%20%20&#1103;&#1085;&#1074;&#1072;&#1088;&#1100;%202015\&#1060;&#1080;&#1083;&#1100;&#1084;.wm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&#1056;&#1091;&#1089;&#1089;&#1082;&#1080;&#1081;%20&#1103;&#1079;&#1099;&#1082;%2010-9%20&#1082;&#1083;\&#1054;&#1088;&#1092;&#1086;&#1101;&#1087;&#1080;&#1103;\&#1054;&#1090;&#1082;&#1088;&#1099;&#1090;&#1099;&#1081;%20&#1091;&#1088;&#1086;&#1082;\&#1054;&#1090;&#1082;&#1088;&#1099;&#1090;&#1099;&#1081;%20&#1091;&#1088;&#1086;&#1082;%20%20&#1103;&#1085;&#1074;&#1072;&#1088;&#1100;%202015\&#1055;&#1083;&#1072;&#1089;&#1090;&#1080;&#1083;&#1080;&#1085;&#1086;&#1074;&#1072;&#1103;%20&#1074;&#1086;&#1088;&#1086;&#1085;&#1072;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Фильм.wm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85728"/>
            <a:ext cx="8001056" cy="62865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Ударение в именах существительных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Задание№1: </a:t>
            </a:r>
            <a:r>
              <a:rPr lang="ru-RU" sz="2200" b="1" i="1" dirty="0" smtClean="0">
                <a:solidFill>
                  <a:schemeClr val="tx1"/>
                </a:solidFill>
              </a:rPr>
              <a:t> Прочитайте слова, учитывая, из какого языка они заимствованы.</a:t>
            </a:r>
            <a:endParaRPr lang="ru-RU" sz="2200" b="1" i="1" dirty="0">
              <a:solidFill>
                <a:schemeClr val="tx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85720" y="2000240"/>
            <a:ext cx="4143404" cy="3500462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sz="2800" b="1" dirty="0" smtClean="0"/>
              <a:t>Пуловер</a:t>
            </a:r>
          </a:p>
          <a:p>
            <a:pPr>
              <a:buNone/>
              <a:defRPr/>
            </a:pPr>
            <a:r>
              <a:rPr lang="ru-RU" sz="2800" b="1" dirty="0" smtClean="0"/>
              <a:t>Тинэйджер</a:t>
            </a:r>
          </a:p>
          <a:p>
            <a:pPr>
              <a:buNone/>
              <a:defRPr/>
            </a:pPr>
            <a:r>
              <a:rPr lang="ru-RU" sz="2800" b="1" dirty="0" smtClean="0"/>
              <a:t>Маркетинг</a:t>
            </a:r>
          </a:p>
          <a:p>
            <a:pPr>
              <a:buNone/>
              <a:defRPr/>
            </a:pPr>
            <a:r>
              <a:rPr lang="ru-RU" sz="2800" b="1" dirty="0" err="1" smtClean="0"/>
              <a:t>Чизбургер</a:t>
            </a:r>
            <a:endParaRPr lang="ru-RU" sz="2800" b="1" dirty="0" smtClean="0"/>
          </a:p>
          <a:p>
            <a:pPr>
              <a:buNone/>
              <a:defRPr/>
            </a:pPr>
            <a:r>
              <a:rPr lang="ru-RU" sz="2800" b="1" dirty="0" smtClean="0"/>
              <a:t>Армрестлинг</a:t>
            </a:r>
          </a:p>
          <a:p>
            <a:pPr>
              <a:buNone/>
              <a:defRPr/>
            </a:pPr>
            <a:r>
              <a:rPr lang="ru-RU" sz="2800" b="1" dirty="0" smtClean="0"/>
              <a:t>Импичмент</a:t>
            </a:r>
          </a:p>
          <a:p>
            <a:pPr>
              <a:buNone/>
              <a:defRPr/>
            </a:pPr>
            <a:r>
              <a:rPr lang="ru-RU" sz="2800" b="1" dirty="0" smtClean="0"/>
              <a:t>Дайджест</a:t>
            </a:r>
          </a:p>
          <a:p>
            <a:pPr>
              <a:buNone/>
              <a:defRPr/>
            </a:pPr>
            <a:r>
              <a:rPr lang="ru-RU" sz="2800" b="1" dirty="0" smtClean="0"/>
              <a:t>Консалтинг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4643438" y="2071678"/>
            <a:ext cx="4039552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sz="2800" b="1" dirty="0" smtClean="0"/>
              <a:t>Жалюзи</a:t>
            </a:r>
          </a:p>
          <a:p>
            <a:pPr>
              <a:buNone/>
              <a:defRPr/>
            </a:pPr>
            <a:r>
              <a:rPr lang="ru-RU" sz="2800" b="1" dirty="0" smtClean="0"/>
              <a:t>Апостроф</a:t>
            </a:r>
          </a:p>
          <a:p>
            <a:pPr>
              <a:buNone/>
              <a:defRPr/>
            </a:pPr>
            <a:r>
              <a:rPr lang="ru-RU" sz="2800" b="1" dirty="0" smtClean="0"/>
              <a:t>Канапе    </a:t>
            </a:r>
          </a:p>
          <a:p>
            <a:pPr>
              <a:buNone/>
              <a:defRPr/>
            </a:pPr>
            <a:r>
              <a:rPr lang="ru-RU" sz="2800" b="1" dirty="0" smtClean="0"/>
              <a:t>Партер</a:t>
            </a:r>
          </a:p>
          <a:p>
            <a:pPr>
              <a:buNone/>
              <a:defRPr/>
            </a:pPr>
            <a:r>
              <a:rPr lang="ru-RU" sz="2800" b="1" dirty="0" smtClean="0"/>
              <a:t>Коклюш</a:t>
            </a:r>
          </a:p>
          <a:p>
            <a:pPr>
              <a:buNone/>
              <a:defRPr/>
            </a:pPr>
            <a:r>
              <a:rPr lang="ru-RU" sz="2800" b="1" dirty="0" smtClean="0"/>
              <a:t>Эксперт</a:t>
            </a:r>
          </a:p>
          <a:p>
            <a:pPr>
              <a:buNone/>
              <a:defRPr/>
            </a:pPr>
            <a:r>
              <a:rPr lang="ru-RU" sz="2800" b="1" dirty="0" smtClean="0"/>
              <a:t>Бутик</a:t>
            </a:r>
          </a:p>
          <a:p>
            <a:pPr>
              <a:buNone/>
              <a:defRPr/>
            </a:pPr>
            <a:r>
              <a:rPr lang="ru-RU" sz="2800" b="1" dirty="0" smtClean="0"/>
              <a:t>Диспансер</a:t>
            </a:r>
          </a:p>
          <a:p>
            <a:pPr>
              <a:buNone/>
              <a:defRPr/>
            </a:pPr>
            <a:endParaRPr lang="ru-RU" sz="2800" b="1" dirty="0" smtClean="0"/>
          </a:p>
          <a:p>
            <a:endParaRPr lang="ru-RU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000372"/>
            <a:ext cx="157163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000372"/>
            <a:ext cx="15001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5857892"/>
            <a:ext cx="91440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Вывод: большинство заимствованных существительных произносятся так, как в языке – источнике.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58281" cy="1285860"/>
          </a:xfrm>
          <a:solidFill>
            <a:srgbClr val="FFC000"/>
          </a:solidFill>
          <a:ln w="38100">
            <a:solidFill>
              <a:srgbClr val="660033"/>
            </a:solidFill>
          </a:ln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>Ударение в именах существительных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Задание№2: </a:t>
            </a:r>
            <a:r>
              <a:rPr lang="ru-RU" sz="1800" b="1" i="1" dirty="0" smtClean="0">
                <a:solidFill>
                  <a:schemeClr val="tx1"/>
                </a:solidFill>
              </a:rPr>
              <a:t>Поставьте ударение в словах, прочитайте их.</a:t>
            </a:r>
            <a:r>
              <a:rPr lang="ru-RU" sz="2400" b="1" i="1" dirty="0" smtClean="0">
                <a:solidFill>
                  <a:schemeClr val="tx1"/>
                </a:solidFill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ПОДСКАЗКА</a:t>
            </a:r>
            <a:r>
              <a:rPr lang="ru-RU" sz="2200" b="1" dirty="0" smtClean="0">
                <a:solidFill>
                  <a:srgbClr val="C00000"/>
                </a:solidFill>
              </a:rPr>
              <a:t>!</a:t>
            </a:r>
            <a:r>
              <a:rPr lang="ru-RU" sz="2200" b="1" dirty="0" smtClean="0">
                <a:solidFill>
                  <a:srgbClr val="002060"/>
                </a:solidFill>
              </a:rPr>
              <a:t> Ударение может определяться конечным сочетанием гласных и согласных звуков (финалью)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1428736"/>
            <a:ext cx="45720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  <a:latin typeface="+mj-lt"/>
              </a:rPr>
              <a:t>АЛ</a:t>
            </a:r>
            <a:r>
              <a:rPr lang="ru-RU" sz="2800" b="1" dirty="0" err="1" smtClean="0">
                <a:latin typeface="+mj-lt"/>
              </a:rPr>
              <a:t>:пен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err="1" smtClean="0">
                <a:latin typeface="+mj-lt"/>
              </a:rPr>
              <a:t>л</a:t>
            </a:r>
            <a:r>
              <a:rPr lang="ru-RU" sz="2800" b="1" dirty="0">
                <a:latin typeface="+mj-lt"/>
              </a:rPr>
              <a:t>, </a:t>
            </a:r>
            <a:r>
              <a:rPr lang="ru-RU" sz="2800" b="1" dirty="0" smtClean="0">
                <a:latin typeface="+mj-lt"/>
              </a:rPr>
              <a:t>порт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л</a:t>
            </a:r>
            <a:r>
              <a:rPr lang="ru-RU" sz="2800" b="1" dirty="0">
                <a:latin typeface="+mj-lt"/>
              </a:rPr>
              <a:t>, </a:t>
            </a:r>
            <a:r>
              <a:rPr lang="ru-RU" sz="2800" b="1" dirty="0" smtClean="0">
                <a:latin typeface="+mj-lt"/>
              </a:rPr>
              <a:t>фиск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л</a:t>
            </a:r>
            <a:endParaRPr lang="ru-RU" sz="2800" b="1" dirty="0">
              <a:latin typeface="+mj-lt"/>
            </a:endParaRPr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1500188" y="2643188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42845" y="2143116"/>
            <a:ext cx="4572031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  <a:latin typeface="+mj-lt"/>
              </a:rPr>
              <a:t>АТАЙ</a:t>
            </a:r>
            <a:r>
              <a:rPr lang="ru-RU" sz="2800" b="1" dirty="0" err="1" smtClean="0">
                <a:latin typeface="+mj-lt"/>
              </a:rPr>
              <a:t>:глаш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err="1" smtClean="0">
                <a:latin typeface="+mj-lt"/>
              </a:rPr>
              <a:t>тай</a:t>
            </a:r>
            <a:r>
              <a:rPr lang="ru-RU" sz="2800" b="1" dirty="0" smtClean="0">
                <a:latin typeface="+mj-lt"/>
              </a:rPr>
              <a:t>, согляд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тай</a:t>
            </a:r>
            <a:endParaRPr lang="ru-RU" sz="28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071810"/>
            <a:ext cx="5786478" cy="892552"/>
          </a:xfrm>
          <a:prstGeom prst="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ru-RU" sz="2800" b="1" dirty="0" err="1" smtClean="0">
                <a:solidFill>
                  <a:srgbClr val="FF0000"/>
                </a:solidFill>
                <a:latin typeface="+mj-lt"/>
              </a:rPr>
              <a:t>ПРОВОД</a:t>
            </a:r>
            <a:r>
              <a:rPr lang="ru-RU" sz="2800" b="1" dirty="0" err="1" smtClean="0">
                <a:latin typeface="+mj-lt"/>
              </a:rPr>
              <a:t>:нефтепров</a:t>
            </a:r>
            <a:r>
              <a:rPr lang="ru-RU" sz="2800" b="1" i="1" u="sng" dirty="0" err="1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err="1" smtClean="0">
                <a:latin typeface="+mj-lt"/>
              </a:rPr>
              <a:t>д</a:t>
            </a:r>
            <a:r>
              <a:rPr lang="ru-RU" sz="2800" b="1" dirty="0">
                <a:latin typeface="+mj-lt"/>
              </a:rPr>
              <a:t>, </a:t>
            </a:r>
            <a:r>
              <a:rPr lang="ru-RU" sz="2800" b="1" dirty="0" smtClean="0">
                <a:latin typeface="+mj-lt"/>
              </a:rPr>
              <a:t>путепров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smtClean="0">
                <a:latin typeface="+mj-lt"/>
              </a:rPr>
              <a:t>д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НО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!</a:t>
            </a:r>
            <a:r>
              <a:rPr lang="ru-RU" sz="2400" b="1" dirty="0">
                <a:latin typeface="+mj-lt"/>
              </a:rPr>
              <a:t> </a:t>
            </a:r>
            <a:r>
              <a:rPr lang="ru-RU" sz="2000" b="1" dirty="0">
                <a:latin typeface="+mj-lt"/>
              </a:rPr>
              <a:t>электропр</a:t>
            </a:r>
            <a:r>
              <a:rPr lang="ru-RU" sz="2000" b="1" dirty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000" b="1" dirty="0">
                <a:latin typeface="+mj-lt"/>
              </a:rPr>
              <a:t>вод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844" y="4365104"/>
            <a:ext cx="4786346" cy="954107"/>
          </a:xfrm>
          <a:prstGeom prst="rect">
            <a:avLst/>
          </a:prstGeom>
          <a:solidFill>
            <a:srgbClr val="CCEC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latin typeface="+mj-lt"/>
              </a:rPr>
              <a:t>-МЕН</a:t>
            </a:r>
            <a:r>
              <a:rPr lang="ru-RU" sz="2800" b="1" dirty="0">
                <a:latin typeface="+mj-lt"/>
              </a:rPr>
              <a:t>: </a:t>
            </a:r>
            <a:r>
              <a:rPr lang="ru-RU" sz="2800" b="1" dirty="0" smtClean="0">
                <a:latin typeface="+mj-lt"/>
              </a:rPr>
              <a:t>полисм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2800" b="1" dirty="0" smtClean="0">
                <a:latin typeface="+mj-lt"/>
              </a:rPr>
              <a:t>н, бизнесм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2800" b="1" dirty="0" smtClean="0">
                <a:latin typeface="+mj-lt"/>
              </a:rPr>
              <a:t>н  </a:t>
            </a:r>
          </a:p>
          <a:p>
            <a:pPr>
              <a:defRPr/>
            </a:pPr>
            <a:r>
              <a:rPr lang="ru-RU" sz="2800" b="1" dirty="0" smtClean="0">
                <a:latin typeface="+mj-lt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НО</a:t>
            </a:r>
            <a:r>
              <a:rPr lang="ru-RU" sz="2400" b="1" dirty="0">
                <a:solidFill>
                  <a:srgbClr val="C00000"/>
                </a:solidFill>
                <a:latin typeface="+mj-lt"/>
              </a:rPr>
              <a:t>!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b="1" dirty="0" smtClean="0">
                <a:latin typeface="+mj-lt"/>
              </a:rPr>
              <a:t>фен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400" b="1" dirty="0" smtClean="0">
                <a:latin typeface="+mj-lt"/>
              </a:rPr>
              <a:t>мен</a:t>
            </a:r>
            <a:r>
              <a:rPr lang="ru-RU" sz="2400" b="1" dirty="0">
                <a:latin typeface="+mj-lt"/>
              </a:rPr>
              <a:t>, б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400" b="1" dirty="0">
                <a:latin typeface="+mj-lt"/>
              </a:rPr>
              <a:t>рмен</a:t>
            </a:r>
          </a:p>
        </p:txBody>
      </p:sp>
      <p:sp>
        <p:nvSpPr>
          <p:cNvPr id="12" name="Диагональная полоса 11"/>
          <p:cNvSpPr/>
          <p:nvPr/>
        </p:nvSpPr>
        <p:spPr bwMode="auto">
          <a:xfrm>
            <a:off x="428596" y="1357298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Диагональная полоса 16"/>
          <p:cNvSpPr/>
          <p:nvPr/>
        </p:nvSpPr>
        <p:spPr bwMode="auto">
          <a:xfrm>
            <a:off x="428596" y="2071678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Диагональная полоса 24"/>
          <p:cNvSpPr/>
          <p:nvPr/>
        </p:nvSpPr>
        <p:spPr bwMode="auto">
          <a:xfrm>
            <a:off x="1285852" y="2928934"/>
            <a:ext cx="142875" cy="214313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214282" y="5643578"/>
            <a:ext cx="4786346" cy="95410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-</a:t>
            </a:r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ЛОГ </a:t>
            </a:r>
            <a:r>
              <a:rPr lang="ru-RU" b="1" dirty="0" smtClean="0">
                <a:latin typeface="+mj-lt"/>
              </a:rPr>
              <a:t>(неодушевлённые объекты):   </a:t>
            </a:r>
            <a:r>
              <a:rPr lang="ru-RU" sz="2800" b="1" dirty="0" smtClean="0">
                <a:latin typeface="+mj-lt"/>
              </a:rPr>
              <a:t>диал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smtClean="0">
                <a:latin typeface="+mj-lt"/>
              </a:rPr>
              <a:t>г, монол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smtClean="0">
                <a:latin typeface="+mj-lt"/>
              </a:rPr>
              <a:t>г  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НО!</a:t>
            </a:r>
            <a:r>
              <a:rPr lang="ru-RU" sz="2400" b="1" dirty="0" smtClean="0">
                <a:latin typeface="+mj-lt"/>
              </a:rPr>
              <a:t> аналог</a:t>
            </a:r>
            <a:endParaRPr lang="ru-RU" sz="2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9256" y="1428736"/>
            <a:ext cx="185738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кварт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л</a:t>
            </a:r>
            <a:endParaRPr lang="ru-RU" sz="28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9256" y="2060848"/>
            <a:ext cx="3571900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завсегд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тай, ход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тай (ход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тайство)</a:t>
            </a:r>
            <a:endParaRPr lang="ru-RU" sz="28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7950" y="3068960"/>
            <a:ext cx="2543019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газопров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smtClean="0">
                <a:latin typeface="+mj-lt"/>
              </a:rPr>
              <a:t>д, мусоропров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smtClean="0">
                <a:latin typeface="+mj-lt"/>
              </a:rPr>
              <a:t>д</a:t>
            </a:r>
            <a:endParaRPr lang="ru-RU" sz="28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29256" y="4293096"/>
            <a:ext cx="3357586" cy="954107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джентльм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е</a:t>
            </a:r>
            <a:r>
              <a:rPr lang="ru-RU" sz="2800" b="1" dirty="0" smtClean="0">
                <a:latin typeface="+mj-lt"/>
              </a:rPr>
              <a:t>н, фен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smtClean="0">
                <a:latin typeface="+mj-lt"/>
              </a:rPr>
              <a:t>мен, б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а</a:t>
            </a:r>
            <a:r>
              <a:rPr lang="ru-RU" sz="2800" b="1" dirty="0" smtClean="0">
                <a:latin typeface="+mj-lt"/>
              </a:rPr>
              <a:t>рмен </a:t>
            </a:r>
            <a:endParaRPr lang="ru-RU" sz="2800" b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43702" y="5715017"/>
            <a:ext cx="221457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+mj-lt"/>
              </a:rPr>
              <a:t>некрол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smtClean="0">
                <a:latin typeface="+mj-lt"/>
              </a:rPr>
              <a:t>г,</a:t>
            </a:r>
          </a:p>
          <a:p>
            <a:r>
              <a:rPr lang="ru-RU" sz="2800" b="1" dirty="0" smtClean="0">
                <a:latin typeface="+mj-lt"/>
              </a:rPr>
              <a:t> катал</a:t>
            </a:r>
            <a:r>
              <a:rPr lang="ru-RU" sz="2800" b="1" i="1" u="sng" dirty="0" smtClean="0">
                <a:solidFill>
                  <a:srgbClr val="FF0000"/>
                </a:solidFill>
                <a:latin typeface="+mj-lt"/>
              </a:rPr>
              <a:t>о</a:t>
            </a:r>
            <a:r>
              <a:rPr lang="ru-RU" sz="2800" b="1" dirty="0" smtClean="0">
                <a:latin typeface="+mj-lt"/>
              </a:rPr>
              <a:t>г</a:t>
            </a:r>
            <a:endParaRPr lang="ru-RU" sz="2800" b="1" dirty="0">
              <a:latin typeface="+mj-lt"/>
            </a:endParaRPr>
          </a:p>
        </p:txBody>
      </p:sp>
      <p:sp>
        <p:nvSpPr>
          <p:cNvPr id="47" name="Диагональная полоса 46"/>
          <p:cNvSpPr/>
          <p:nvPr/>
        </p:nvSpPr>
        <p:spPr bwMode="auto">
          <a:xfrm>
            <a:off x="785786" y="5500702"/>
            <a:ext cx="173655" cy="269220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2" name="Диагональная полоса 41"/>
          <p:cNvSpPr/>
          <p:nvPr/>
        </p:nvSpPr>
        <p:spPr bwMode="auto">
          <a:xfrm>
            <a:off x="714348" y="4214818"/>
            <a:ext cx="173655" cy="269220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7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47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142853"/>
            <a:ext cx="8858312" cy="1197915"/>
          </a:xfrm>
          <a:solidFill>
            <a:srgbClr val="FFC000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100" b="1" u="sng" dirty="0" smtClean="0"/>
              <a:t>Ударение в именах существительных</a:t>
            </a:r>
            <a:br>
              <a:rPr lang="ru-RU" sz="3100" b="1" u="sng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Задание№3: </a:t>
            </a:r>
            <a:r>
              <a:rPr lang="ru-RU" sz="1800" b="1" i="1" dirty="0" smtClean="0">
                <a:solidFill>
                  <a:schemeClr val="tx1"/>
                </a:solidFill>
              </a:rPr>
              <a:t>Запишите слова, от которых образованы данные существительные. Поставьте ударение</a:t>
            </a:r>
            <a:r>
              <a:rPr lang="en-US" sz="1800" b="1" i="1" dirty="0" smtClean="0">
                <a:solidFill>
                  <a:schemeClr val="tx1"/>
                </a:solidFill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</a:rPr>
              <a:t>в производящих словах и подумайте, как будет падать ударение в производных.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2844" y="1500174"/>
            <a:ext cx="3143271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Сосредоточение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875" name="TextBox 14"/>
          <p:cNvSpPr txBox="1">
            <a:spLocks noChangeArrowheads="1"/>
          </p:cNvSpPr>
          <p:nvPr/>
        </p:nvSpPr>
        <p:spPr bwMode="auto">
          <a:xfrm>
            <a:off x="4143372" y="1500174"/>
            <a:ext cx="385765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сосредот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чить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844" y="2071678"/>
            <a:ext cx="314327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Обеспечение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3372" y="2071678"/>
            <a:ext cx="385765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обесп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chemeClr val="bg1"/>
                </a:solidFill>
              </a:rPr>
              <a:t>чить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844" y="2714620"/>
            <a:ext cx="3143272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Упрочение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43372" y="2714620"/>
            <a:ext cx="385765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упр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</a:rPr>
              <a:t>чить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8682" name="TextBox 19"/>
          <p:cNvSpPr txBox="1">
            <a:spLocks noChangeArrowheads="1"/>
          </p:cNvSpPr>
          <p:nvPr/>
        </p:nvSpPr>
        <p:spPr bwMode="auto">
          <a:xfrm>
            <a:off x="142844" y="3357563"/>
            <a:ext cx="3286148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Исповедание,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вероисповедание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6881" name="TextBox 20"/>
          <p:cNvSpPr txBox="1">
            <a:spLocks noChangeArrowheads="1"/>
          </p:cNvSpPr>
          <p:nvPr/>
        </p:nvSpPr>
        <p:spPr bwMode="auto">
          <a:xfrm>
            <a:off x="4143372" y="3429000"/>
            <a:ext cx="385765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испов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е</a:t>
            </a:r>
            <a:r>
              <a:rPr lang="ru-RU" sz="2800" b="1" dirty="0" smtClean="0">
                <a:solidFill>
                  <a:schemeClr val="bg1"/>
                </a:solidFill>
              </a:rPr>
              <a:t>дать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6093297"/>
            <a:ext cx="8501122" cy="6463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Вывод: Во многих производных существительных сохраняется ударение производящих слов.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79512" y="4365104"/>
            <a:ext cx="307183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Генезис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39952" y="4365104"/>
            <a:ext cx="164307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ген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4929198"/>
            <a:ext cx="307183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Знамение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5000636"/>
            <a:ext cx="250033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зн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</a:rPr>
              <a:t>мя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4282" y="5500702"/>
            <a:ext cx="3071834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Рефлексия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3372" y="5500702"/>
            <a:ext cx="250033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рефл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е</a:t>
            </a:r>
            <a:r>
              <a:rPr lang="ru-RU" sz="2400" b="1" dirty="0" smtClean="0">
                <a:solidFill>
                  <a:schemeClr val="bg1"/>
                </a:solidFill>
              </a:rPr>
              <a:t>кс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7" name="Диагональная полоса 26"/>
          <p:cNvSpPr/>
          <p:nvPr/>
        </p:nvSpPr>
        <p:spPr bwMode="auto">
          <a:xfrm>
            <a:off x="1857356" y="1500174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8" name="Диагональная полоса 27"/>
          <p:cNvSpPr/>
          <p:nvPr/>
        </p:nvSpPr>
        <p:spPr bwMode="auto">
          <a:xfrm>
            <a:off x="1331640" y="2060848"/>
            <a:ext cx="142877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Диагональная полоса 28"/>
          <p:cNvSpPr/>
          <p:nvPr/>
        </p:nvSpPr>
        <p:spPr bwMode="auto">
          <a:xfrm>
            <a:off x="928662" y="2714620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Диагональная полоса 29"/>
          <p:cNvSpPr/>
          <p:nvPr/>
        </p:nvSpPr>
        <p:spPr bwMode="auto">
          <a:xfrm>
            <a:off x="1357290" y="3357562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Диагональная полоса 30"/>
          <p:cNvSpPr/>
          <p:nvPr/>
        </p:nvSpPr>
        <p:spPr bwMode="auto">
          <a:xfrm>
            <a:off x="2143108" y="3786190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Диагональная полоса 31"/>
          <p:cNvSpPr/>
          <p:nvPr/>
        </p:nvSpPr>
        <p:spPr bwMode="auto">
          <a:xfrm>
            <a:off x="500034" y="4357694"/>
            <a:ext cx="127890" cy="229285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3" name="Диагональная полоса 32"/>
          <p:cNvSpPr/>
          <p:nvPr/>
        </p:nvSpPr>
        <p:spPr bwMode="auto">
          <a:xfrm>
            <a:off x="714348" y="4929198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4" name="Диагональная полоса 33"/>
          <p:cNvSpPr/>
          <p:nvPr/>
        </p:nvSpPr>
        <p:spPr bwMode="auto">
          <a:xfrm>
            <a:off x="1142976" y="5429264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6" name="Стрелка влево 45"/>
          <p:cNvSpPr/>
          <p:nvPr/>
        </p:nvSpPr>
        <p:spPr>
          <a:xfrm>
            <a:off x="3419872" y="1700808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>
            <a:off x="3419872" y="2924944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лево 47"/>
          <p:cNvSpPr/>
          <p:nvPr/>
        </p:nvSpPr>
        <p:spPr>
          <a:xfrm>
            <a:off x="3491880" y="3645024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лево 48"/>
          <p:cNvSpPr/>
          <p:nvPr/>
        </p:nvSpPr>
        <p:spPr>
          <a:xfrm>
            <a:off x="3419872" y="4581128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лево 49"/>
          <p:cNvSpPr/>
          <p:nvPr/>
        </p:nvSpPr>
        <p:spPr>
          <a:xfrm>
            <a:off x="3419872" y="5085184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лево 50"/>
          <p:cNvSpPr/>
          <p:nvPr/>
        </p:nvSpPr>
        <p:spPr>
          <a:xfrm>
            <a:off x="3419872" y="5661248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лево 51"/>
          <p:cNvSpPr/>
          <p:nvPr/>
        </p:nvSpPr>
        <p:spPr>
          <a:xfrm>
            <a:off x="3419872" y="2204864"/>
            <a:ext cx="504056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 animBg="1"/>
      <p:bldP spid="17" grpId="0" animBg="1"/>
      <p:bldP spid="19" grpId="0" animBg="1"/>
      <p:bldP spid="36881" grpId="0" animBg="1"/>
      <p:bldP spid="13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796925"/>
          </a:xfrm>
          <a:solidFill>
            <a:srgbClr val="CC3300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Потренируемся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1428728" y="1214438"/>
            <a:ext cx="6572296" cy="4911725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/>
              <a:t>Апостроф, гражданство, каталог,  квартал,  </a:t>
            </a:r>
            <a:r>
              <a:rPr lang="ru-RU" sz="2800" b="1" dirty="0" smtClean="0">
                <a:solidFill>
                  <a:srgbClr val="000000"/>
                </a:solidFill>
              </a:rPr>
              <a:t>танцовщик, жалюзи, кремень, ходатайство, некролог, обеспечение,  газопровод,</a:t>
            </a:r>
            <a:r>
              <a:rPr lang="ru-RU" sz="2800" b="1" dirty="0" smtClean="0"/>
              <a:t> банты,</a:t>
            </a:r>
            <a:r>
              <a:rPr lang="ru-RU" sz="2800" b="1" dirty="0" smtClean="0">
                <a:solidFill>
                  <a:srgbClr val="000000"/>
                </a:solidFill>
              </a:rPr>
              <a:t> и</a:t>
            </a:r>
            <a:r>
              <a:rPr lang="ru-RU" sz="2800" b="1" dirty="0" smtClean="0"/>
              <a:t>конопись, аэропорты, нарост, бухгалтеров, торты, отрочество, вероисповедание, диспансер, бармен, эксперт, форзац, феномен,  сосредоточение, знамение,  коклюш, еретик, христианин.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 w="28575">
            <a:solidFill>
              <a:schemeClr val="accent2"/>
            </a:solidFill>
          </a:ln>
        </p:spPr>
        <p:txBody>
          <a:bodyPr/>
          <a:lstStyle/>
          <a:p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1909762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1 группа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Задание № 4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1909762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2 группа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n-lt"/>
              </a:rPr>
              <a:t>Задание №5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b="1" u="sng" dirty="0" smtClean="0"/>
              <a:t>Ударение в именах прилагательных</a:t>
            </a:r>
            <a:br>
              <a:rPr lang="ru-RU" sz="2800" b="1" u="sng" dirty="0" smtClean="0"/>
            </a:br>
            <a:r>
              <a:rPr lang="ru-RU" sz="2000" b="1" dirty="0" smtClean="0"/>
              <a:t>Задание№4  </a:t>
            </a:r>
            <a:r>
              <a:rPr lang="ru-RU" sz="2000" dirty="0" smtClean="0"/>
              <a:t>(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ДЛЯ ГРУППЫ №1)</a:t>
            </a:r>
            <a:endParaRPr lang="ru-RU" sz="20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42844" y="2357430"/>
          <a:ext cx="9001155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85"/>
                <a:gridCol w="3000385"/>
                <a:gridCol w="3000385"/>
              </a:tblGrid>
              <a:tr h="533316">
                <a:tc>
                  <a:txBody>
                    <a:bodyPr/>
                    <a:lstStyle/>
                    <a:p>
                      <a:r>
                        <a:rPr lang="ru-RU" dirty="0" smtClean="0"/>
                        <a:t>Краткая </a:t>
                      </a:r>
                      <a:r>
                        <a:rPr lang="ru-RU" dirty="0" err="1" smtClean="0"/>
                        <a:t>ф-ма</a:t>
                      </a:r>
                      <a:r>
                        <a:rPr lang="ru-RU" dirty="0" smtClean="0"/>
                        <a:t>,</a:t>
                      </a:r>
                      <a:r>
                        <a:rPr lang="ru-RU" baseline="0" dirty="0" smtClean="0"/>
                        <a:t> ж</a:t>
                      </a:r>
                      <a:r>
                        <a:rPr lang="ru-RU" dirty="0" smtClean="0"/>
                        <a:t>ен. 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Сравнительная степень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Превосходная</a:t>
                      </a:r>
                      <a:r>
                        <a:rPr lang="ru-RU" baseline="0" dirty="0" smtClean="0"/>
                        <a:t> степень</a:t>
                      </a:r>
                      <a:endParaRPr lang="ru-RU" dirty="0"/>
                    </a:p>
                  </a:txBody>
                  <a:tcPr/>
                </a:tc>
              </a:tr>
              <a:tr h="1032841">
                <a:tc>
                  <a:txBody>
                    <a:bodyPr/>
                    <a:lstStyle/>
                    <a:p>
                      <a:endParaRPr lang="ru-RU" sz="2000" i="1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sz="2000" b="0" i="1" dirty="0" smtClean="0">
                          <a:latin typeface="Bookman Old Style" pitchFamily="18" charset="0"/>
                        </a:rPr>
                        <a:t>Жив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а</a:t>
                      </a:r>
                    </a:p>
                    <a:p>
                      <a:r>
                        <a:rPr lang="ru-RU" sz="2000" b="0" i="1" dirty="0" smtClean="0">
                          <a:latin typeface="Bookman Old Style" pitchFamily="18" charset="0"/>
                        </a:rPr>
                        <a:t>Стройн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а</a:t>
                      </a:r>
                      <a:endParaRPr lang="ru-RU" sz="2000" b="1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i="1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Жив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е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е</a:t>
                      </a:r>
                    </a:p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стройн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е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е</a:t>
                      </a:r>
                      <a:endParaRPr lang="ru-RU" sz="2000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i="1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Жив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е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йший</a:t>
                      </a:r>
                    </a:p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стройн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е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йший</a:t>
                      </a:r>
                      <a:endParaRPr lang="ru-RU" sz="2000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  <a:tr h="719859"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Торопл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и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ва</a:t>
                      </a:r>
                    </a:p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Уд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о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бна</a:t>
                      </a:r>
                      <a:endParaRPr lang="ru-RU" sz="2000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Торопл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и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вее</a:t>
                      </a:r>
                    </a:p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уд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о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бнее</a:t>
                      </a:r>
                      <a:endParaRPr lang="ru-RU" sz="2000" i="1" dirty="0">
                        <a:latin typeface="Bookman Old Styl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err="1" smtClean="0">
                          <a:latin typeface="Bookman Old Style" pitchFamily="18" charset="0"/>
                        </a:rPr>
                        <a:t>Торопл</a:t>
                      </a:r>
                      <a:r>
                        <a:rPr lang="ru-RU" sz="2000" b="1" i="1" dirty="0" err="1" smtClean="0">
                          <a:latin typeface="Bookman Old Style" pitchFamily="18" charset="0"/>
                        </a:rPr>
                        <a:t>и</a:t>
                      </a:r>
                      <a:r>
                        <a:rPr lang="ru-RU" sz="2000" i="1" dirty="0" err="1" smtClean="0">
                          <a:latin typeface="Bookman Old Style" pitchFamily="18" charset="0"/>
                        </a:rPr>
                        <a:t>вейший</a:t>
                      </a:r>
                      <a:endParaRPr lang="ru-RU" sz="2000" i="1" dirty="0" smtClean="0">
                        <a:latin typeface="Bookman Old Style" pitchFamily="18" charset="0"/>
                      </a:endParaRPr>
                    </a:p>
                    <a:p>
                      <a:r>
                        <a:rPr lang="ru-RU" sz="2000" i="1" dirty="0" smtClean="0">
                          <a:latin typeface="Bookman Old Style" pitchFamily="18" charset="0"/>
                        </a:rPr>
                        <a:t>уд</a:t>
                      </a:r>
                      <a:r>
                        <a:rPr lang="ru-RU" sz="2000" b="1" i="1" dirty="0" smtClean="0">
                          <a:latin typeface="Bookman Old Style" pitchFamily="18" charset="0"/>
                        </a:rPr>
                        <a:t>о</a:t>
                      </a:r>
                      <a:r>
                        <a:rPr lang="ru-RU" sz="2000" i="1" dirty="0" smtClean="0">
                          <a:latin typeface="Bookman Old Style" pitchFamily="18" charset="0"/>
                        </a:rPr>
                        <a:t>бнейший</a:t>
                      </a:r>
                      <a:endParaRPr lang="ru-RU" sz="2000" i="1" dirty="0">
                        <a:latin typeface="Bookman Old Style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85786" y="3000372"/>
            <a:ext cx="3500462" cy="285752"/>
          </a:xfrm>
          <a:prstGeom prst="curvedDownArrow">
            <a:avLst>
              <a:gd name="adj1" fmla="val 236792"/>
              <a:gd name="adj2" fmla="val 244445"/>
              <a:gd name="adj3" fmla="val 272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Bookman Old Style" pitchFamily="18" charset="0"/>
              </a:rPr>
              <a:t>переносится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642910" y="4572008"/>
            <a:ext cx="3429024" cy="285752"/>
          </a:xfrm>
          <a:prstGeom prst="curvedUpArrow">
            <a:avLst>
              <a:gd name="adj1" fmla="val 175686"/>
              <a:gd name="adj2" fmla="val 242649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dirty="0">
                <a:latin typeface="Bookman Old Style" pitchFamily="18" charset="0"/>
              </a:rPr>
              <a:t>сохраняется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85794"/>
            <a:ext cx="9144000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/>
            <a:r>
              <a:rPr lang="ru-RU" dirty="0" smtClean="0"/>
              <a:t>1. Как правильно произнести  </a:t>
            </a:r>
            <a:r>
              <a:rPr lang="ru-RU" b="1" i="1" dirty="0" err="1" smtClean="0"/>
              <a:t>красИвее</a:t>
            </a:r>
            <a:r>
              <a:rPr lang="ru-RU" dirty="0" smtClean="0"/>
              <a:t>   или </a:t>
            </a:r>
            <a:r>
              <a:rPr lang="ru-RU" b="1" i="1" dirty="0" err="1" smtClean="0"/>
              <a:t>красивЕе</a:t>
            </a:r>
            <a:r>
              <a:rPr lang="ru-RU" dirty="0" smtClean="0"/>
              <a:t>,  </a:t>
            </a:r>
            <a:r>
              <a:rPr lang="ru-RU" b="1" i="1" dirty="0" err="1" smtClean="0"/>
              <a:t>красИвейший</a:t>
            </a:r>
            <a:r>
              <a:rPr lang="ru-RU" dirty="0" smtClean="0"/>
              <a:t> </a:t>
            </a:r>
            <a:r>
              <a:rPr lang="ru-RU" dirty="0" err="1" smtClean="0"/>
              <a:t>или</a:t>
            </a:r>
            <a:r>
              <a:rPr lang="ru-RU" dirty="0" smtClean="0"/>
              <a:t> </a:t>
            </a:r>
            <a:r>
              <a:rPr lang="ru-RU" b="1" i="1" dirty="0" err="1" smtClean="0"/>
              <a:t>красивЕйший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Подумайте, от</a:t>
            </a:r>
            <a:r>
              <a:rPr lang="en-US" dirty="0" smtClean="0"/>
              <a:t> </a:t>
            </a:r>
            <a:r>
              <a:rPr lang="ru-RU" dirty="0" smtClean="0"/>
              <a:t>чего зависит постановка ударения в </a:t>
            </a:r>
            <a:r>
              <a:rPr lang="ru-RU" u="sng" dirty="0" smtClean="0"/>
              <a:t>сравнительной и превосходной </a:t>
            </a:r>
            <a:r>
              <a:rPr lang="ru-RU" dirty="0" smtClean="0"/>
              <a:t>степени прилагательного?</a:t>
            </a:r>
          </a:p>
          <a:p>
            <a:r>
              <a:rPr lang="ru-RU" dirty="0" smtClean="0"/>
              <a:t>3. Для этого внимательно рассмотрите предложенную вам таблицу и сделайте вывод.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5" y="5000636"/>
            <a:ext cx="2000264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Краткая форма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5500702"/>
            <a:ext cx="178595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Длинна</a:t>
            </a:r>
          </a:p>
          <a:p>
            <a:r>
              <a:rPr lang="ru-RU" b="1" dirty="0" smtClean="0"/>
              <a:t>Видна</a:t>
            </a:r>
          </a:p>
          <a:p>
            <a:r>
              <a:rPr lang="ru-RU" b="1" dirty="0" smtClean="0"/>
              <a:t>Красива</a:t>
            </a:r>
          </a:p>
          <a:p>
            <a:r>
              <a:rPr lang="ru-RU" b="1" dirty="0" smtClean="0"/>
              <a:t>Знойна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71802" y="5000636"/>
            <a:ext cx="284005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Сравнительная степень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428992" y="5500702"/>
            <a:ext cx="17859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Длинн</a:t>
            </a:r>
            <a:r>
              <a:rPr lang="ru-RU" b="1" dirty="0" err="1" smtClean="0"/>
              <a:t>Е</a:t>
            </a:r>
            <a:r>
              <a:rPr lang="ru-RU" dirty="0" err="1" smtClean="0"/>
              <a:t>е</a:t>
            </a:r>
            <a:endParaRPr lang="ru-RU" dirty="0" smtClean="0"/>
          </a:p>
          <a:p>
            <a:r>
              <a:rPr lang="ru-RU" dirty="0" err="1" smtClean="0"/>
              <a:t>Видн</a:t>
            </a:r>
            <a:r>
              <a:rPr lang="ru-RU" b="1" dirty="0" err="1" smtClean="0"/>
              <a:t>Е</a:t>
            </a:r>
            <a:r>
              <a:rPr lang="ru-RU" dirty="0" err="1" smtClean="0"/>
              <a:t>е</a:t>
            </a:r>
            <a:endParaRPr lang="ru-RU" dirty="0" smtClean="0"/>
          </a:p>
          <a:p>
            <a:r>
              <a:rPr lang="ru-RU" dirty="0" err="1" smtClean="0"/>
              <a:t>Крас</a:t>
            </a:r>
            <a:r>
              <a:rPr lang="ru-RU" b="1" dirty="0" err="1" smtClean="0"/>
              <a:t>И</a:t>
            </a:r>
            <a:r>
              <a:rPr lang="ru-RU" dirty="0" err="1" smtClean="0"/>
              <a:t>вее</a:t>
            </a:r>
            <a:endParaRPr lang="ru-RU" dirty="0" smtClean="0"/>
          </a:p>
          <a:p>
            <a:r>
              <a:rPr lang="ru-RU" dirty="0" err="1" smtClean="0"/>
              <a:t>Зн</a:t>
            </a:r>
            <a:r>
              <a:rPr lang="ru-RU" b="1" dirty="0" err="1" smtClean="0"/>
              <a:t>О</a:t>
            </a:r>
            <a:r>
              <a:rPr lang="ru-RU" dirty="0" err="1" smtClean="0"/>
              <a:t>йнее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143636" y="5000636"/>
            <a:ext cx="2786082" cy="3693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Превосходная степень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5500702"/>
            <a:ext cx="178595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 smtClean="0"/>
              <a:t>Длинн</a:t>
            </a:r>
            <a:r>
              <a:rPr lang="ru-RU" b="1" dirty="0" err="1" smtClean="0"/>
              <a:t>Е</a:t>
            </a:r>
            <a:r>
              <a:rPr lang="ru-RU" dirty="0" err="1" smtClean="0"/>
              <a:t>йший</a:t>
            </a:r>
            <a:endParaRPr lang="ru-RU" dirty="0" smtClean="0"/>
          </a:p>
          <a:p>
            <a:r>
              <a:rPr lang="ru-RU" dirty="0" err="1" smtClean="0"/>
              <a:t>Видн</a:t>
            </a:r>
            <a:r>
              <a:rPr lang="ru-RU" b="1" dirty="0" err="1" smtClean="0"/>
              <a:t>Е</a:t>
            </a:r>
            <a:r>
              <a:rPr lang="ru-RU" dirty="0" err="1" smtClean="0"/>
              <a:t>йший</a:t>
            </a:r>
            <a:endParaRPr lang="ru-RU" dirty="0" smtClean="0"/>
          </a:p>
          <a:p>
            <a:r>
              <a:rPr lang="ru-RU" dirty="0" err="1" smtClean="0"/>
              <a:t>Крас</a:t>
            </a:r>
            <a:r>
              <a:rPr lang="ru-RU" b="1" dirty="0" err="1" smtClean="0"/>
              <a:t>И</a:t>
            </a:r>
            <a:r>
              <a:rPr lang="ru-RU" dirty="0" err="1" smtClean="0"/>
              <a:t>вейший</a:t>
            </a:r>
            <a:endParaRPr lang="ru-RU" dirty="0" smtClean="0"/>
          </a:p>
          <a:p>
            <a:r>
              <a:rPr lang="ru-RU" dirty="0" err="1" smtClean="0"/>
              <a:t>Зн</a:t>
            </a:r>
            <a:r>
              <a:rPr lang="ru-RU" b="1" dirty="0" err="1" smtClean="0"/>
              <a:t>О</a:t>
            </a:r>
            <a:r>
              <a:rPr lang="ru-RU" dirty="0" err="1" smtClean="0"/>
              <a:t>йнейший</a:t>
            </a:r>
            <a:endParaRPr lang="ru-RU" dirty="0"/>
          </a:p>
        </p:txBody>
      </p:sp>
      <p:sp>
        <p:nvSpPr>
          <p:cNvPr id="20" name="Диагональная полоса 19"/>
          <p:cNvSpPr/>
          <p:nvPr/>
        </p:nvSpPr>
        <p:spPr>
          <a:xfrm rot="18670862" flipH="1" flipV="1">
            <a:off x="1062345" y="5622498"/>
            <a:ext cx="154568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 rot="18670862" flipH="1" flipV="1">
            <a:off x="919469" y="5836814"/>
            <a:ext cx="154569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Диагональная полоса 21"/>
          <p:cNvSpPr/>
          <p:nvPr/>
        </p:nvSpPr>
        <p:spPr>
          <a:xfrm rot="18670862" flipH="1" flipV="1">
            <a:off x="848032" y="6122565"/>
            <a:ext cx="154569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Диагональная полоса 22"/>
          <p:cNvSpPr/>
          <p:nvPr/>
        </p:nvSpPr>
        <p:spPr>
          <a:xfrm rot="18670862" flipH="1" flipV="1">
            <a:off x="562279" y="6408317"/>
            <a:ext cx="154569" cy="45719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Рамка 23"/>
          <p:cNvSpPr/>
          <p:nvPr/>
        </p:nvSpPr>
        <p:spPr>
          <a:xfrm>
            <a:off x="1285852" y="3571876"/>
            <a:ext cx="285752" cy="28575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мка 25"/>
          <p:cNvSpPr/>
          <p:nvPr/>
        </p:nvSpPr>
        <p:spPr>
          <a:xfrm>
            <a:off x="785786" y="3286124"/>
            <a:ext cx="357190" cy="27145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Половина рамки 26"/>
          <p:cNvSpPr/>
          <p:nvPr/>
        </p:nvSpPr>
        <p:spPr>
          <a:xfrm rot="2870133">
            <a:off x="3907550" y="3244982"/>
            <a:ext cx="249763" cy="24549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 rot="2870133">
            <a:off x="4264741" y="3481212"/>
            <a:ext cx="249763" cy="24549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Половина рамки 29"/>
          <p:cNvSpPr/>
          <p:nvPr/>
        </p:nvSpPr>
        <p:spPr>
          <a:xfrm rot="2186289">
            <a:off x="6980186" y="3142702"/>
            <a:ext cx="307522" cy="20905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Половина рамки 30"/>
          <p:cNvSpPr/>
          <p:nvPr/>
        </p:nvSpPr>
        <p:spPr>
          <a:xfrm rot="7883562" flipV="1">
            <a:off x="7356093" y="3470771"/>
            <a:ext cx="209822" cy="30248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Половина рамки 31"/>
          <p:cNvSpPr/>
          <p:nvPr/>
        </p:nvSpPr>
        <p:spPr>
          <a:xfrm rot="10800000">
            <a:off x="0" y="4143380"/>
            <a:ext cx="1500166" cy="14287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Половина рамки 34"/>
          <p:cNvSpPr/>
          <p:nvPr/>
        </p:nvSpPr>
        <p:spPr>
          <a:xfrm rot="10800000">
            <a:off x="3214678" y="4143380"/>
            <a:ext cx="1571636" cy="14287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Половина рамки 36"/>
          <p:cNvSpPr/>
          <p:nvPr/>
        </p:nvSpPr>
        <p:spPr>
          <a:xfrm rot="10800000">
            <a:off x="3143240" y="4429132"/>
            <a:ext cx="1285884" cy="142876"/>
          </a:xfrm>
          <a:prstGeom prst="halfFrame">
            <a:avLst>
              <a:gd name="adj1" fmla="val 25333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Половина рамки 37"/>
          <p:cNvSpPr/>
          <p:nvPr/>
        </p:nvSpPr>
        <p:spPr>
          <a:xfrm rot="10800000">
            <a:off x="214282" y="4429132"/>
            <a:ext cx="857256" cy="142876"/>
          </a:xfrm>
          <a:prstGeom prst="halfFrame">
            <a:avLst>
              <a:gd name="adj1" fmla="val 25333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10800000">
            <a:off x="6215074" y="4143380"/>
            <a:ext cx="1785950" cy="142876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оловина рамки 32"/>
          <p:cNvSpPr/>
          <p:nvPr/>
        </p:nvSpPr>
        <p:spPr>
          <a:xfrm rot="10800000">
            <a:off x="6143636" y="4429132"/>
            <a:ext cx="1428760" cy="142876"/>
          </a:xfrm>
          <a:prstGeom prst="halfFrame">
            <a:avLst>
              <a:gd name="adj1" fmla="val 41552"/>
              <a:gd name="adj2" fmla="val 3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5" grpId="0" animBg="1"/>
      <p:bldP spid="37" grpId="0" animBg="1"/>
      <p:bldP spid="38" grpId="0" animBg="1"/>
      <p:bldP spid="29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ластилиновая ворона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9" y="476672"/>
            <a:ext cx="849694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3"/>
            <a:ext cx="8501122" cy="1000132"/>
          </a:xfr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  <a:t>Ударение в глаголах</a:t>
            </a:r>
            <a:br>
              <a:rPr lang="ru-RU" sz="3200" b="1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u="sng" dirty="0" smtClean="0">
                <a:solidFill>
                  <a:schemeClr val="tx2">
                    <a:lumMod val="75000"/>
                  </a:schemeClr>
                </a:solidFill>
              </a:rPr>
              <a:t>Задание№5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ДЛЯ ГРУППЫ №2)</a:t>
            </a:r>
            <a:b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Как правильно сказать: « Подарок сразу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врУчат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, а может быть,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вручАт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»?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4294967295"/>
          </p:nvPr>
        </p:nvSpPr>
        <p:spPr>
          <a:xfrm>
            <a:off x="0" y="1412775"/>
            <a:ext cx="3500438" cy="158759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Звонит, звонят  -</a:t>
            </a:r>
          </a:p>
          <a:p>
            <a:r>
              <a:rPr lang="ru-RU" sz="2400" b="1" dirty="0" smtClean="0"/>
              <a:t>Включит, включат  -</a:t>
            </a:r>
          </a:p>
          <a:p>
            <a:r>
              <a:rPr lang="ru-RU" sz="2400" b="1" dirty="0" smtClean="0"/>
              <a:t>Сверлит, сверлят - </a:t>
            </a:r>
            <a:endParaRPr lang="ru-RU" sz="24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6660233" y="1357298"/>
            <a:ext cx="2198047" cy="2071702"/>
          </a:xfrm>
          <a:ln w="9525"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клеить</a:t>
            </a:r>
          </a:p>
          <a:p>
            <a:pPr>
              <a:buNone/>
            </a:pPr>
            <a:r>
              <a:rPr lang="ru-RU" sz="2000" b="1" dirty="0" smtClean="0"/>
              <a:t> закупорить</a:t>
            </a:r>
          </a:p>
          <a:p>
            <a:pPr>
              <a:buNone/>
            </a:pPr>
            <a:r>
              <a:rPr lang="ru-RU" sz="2000" b="1" dirty="0" smtClean="0"/>
              <a:t> опошлить</a:t>
            </a:r>
          </a:p>
          <a:p>
            <a:pPr>
              <a:buNone/>
            </a:pPr>
            <a:r>
              <a:rPr lang="ru-RU" sz="2000" b="1" dirty="0" smtClean="0"/>
              <a:t> упрочить</a:t>
            </a:r>
          </a:p>
          <a:p>
            <a:pPr>
              <a:buNone/>
            </a:pPr>
            <a:r>
              <a:rPr lang="ru-RU" sz="2000" b="1" dirty="0" smtClean="0"/>
              <a:t> принудить  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643314"/>
            <a:ext cx="867819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/>
              <a:t>Углубить, упростить, вручить, облегчить, усугубить, убыстрить, исключить, наделить, накренить, одолжить, окружить, сорить,  укрепить, щемить, повторить, ободрить, кровоточить, обострить, плодоносить(НО! </a:t>
            </a:r>
            <a:r>
              <a:rPr lang="ru-RU" sz="2400" b="1" dirty="0" err="1" smtClean="0"/>
              <a:t>плодонОсит</a:t>
            </a:r>
            <a:r>
              <a:rPr lang="ru-RU" sz="2400" b="1" dirty="0" smtClean="0"/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5786454"/>
            <a:ext cx="8318158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Вывод</a:t>
            </a:r>
            <a:r>
              <a:rPr lang="ru-RU" dirty="0" smtClean="0"/>
              <a:t>: </a:t>
            </a:r>
            <a:r>
              <a:rPr lang="ru-RU" b="1" dirty="0" smtClean="0"/>
              <a:t>В глаголах с ударным –ИТЬ  ударение  падает на окончание во всех личных глагольных формах .</a:t>
            </a:r>
            <a:endParaRPr lang="ru-RU" b="1" dirty="0"/>
          </a:p>
        </p:txBody>
      </p:sp>
      <p:sp>
        <p:nvSpPr>
          <p:cNvPr id="10" name="Стрелка вверх 9"/>
          <p:cNvSpPr/>
          <p:nvPr/>
        </p:nvSpPr>
        <p:spPr>
          <a:xfrm>
            <a:off x="3714744" y="2714620"/>
            <a:ext cx="576064" cy="858966"/>
          </a:xfrm>
          <a:prstGeom prst="upArrow">
            <a:avLst>
              <a:gd name="adj1" fmla="val 50000"/>
              <a:gd name="adj2" fmla="val 49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357554" y="1340768"/>
            <a:ext cx="147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звонИть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86116" y="2276872"/>
            <a:ext cx="157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сверлИть</a:t>
            </a:r>
            <a:endParaRPr lang="ru-RU" sz="2400" b="1" dirty="0"/>
          </a:p>
        </p:txBody>
      </p:sp>
      <p:sp>
        <p:nvSpPr>
          <p:cNvPr id="15" name="Диагональная полоса 14"/>
          <p:cNvSpPr/>
          <p:nvPr/>
        </p:nvSpPr>
        <p:spPr bwMode="auto">
          <a:xfrm>
            <a:off x="1187624" y="1340768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Диагональная полоса 15"/>
          <p:cNvSpPr/>
          <p:nvPr/>
        </p:nvSpPr>
        <p:spPr bwMode="auto">
          <a:xfrm>
            <a:off x="2339752" y="1340768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Диагональная полоса 16"/>
          <p:cNvSpPr/>
          <p:nvPr/>
        </p:nvSpPr>
        <p:spPr bwMode="auto">
          <a:xfrm>
            <a:off x="1475656" y="1844824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Диагональная полоса 17"/>
          <p:cNvSpPr/>
          <p:nvPr/>
        </p:nvSpPr>
        <p:spPr bwMode="auto">
          <a:xfrm>
            <a:off x="2843808" y="1844824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Диагональная полоса 20"/>
          <p:cNvSpPr/>
          <p:nvPr/>
        </p:nvSpPr>
        <p:spPr bwMode="auto">
          <a:xfrm>
            <a:off x="1331640" y="2276872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" name="Диагональная полоса 21"/>
          <p:cNvSpPr/>
          <p:nvPr/>
        </p:nvSpPr>
        <p:spPr bwMode="auto">
          <a:xfrm>
            <a:off x="2627784" y="2276872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 flipH="1">
            <a:off x="3347864" y="1844824"/>
            <a:ext cx="230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вклюИчть</a:t>
            </a:r>
            <a:endParaRPr lang="ru-RU" sz="2400" b="1" dirty="0"/>
          </a:p>
        </p:txBody>
      </p:sp>
      <p:sp>
        <p:nvSpPr>
          <p:cNvPr id="19" name="Диагональная полоса 18"/>
          <p:cNvSpPr/>
          <p:nvPr/>
        </p:nvSpPr>
        <p:spPr bwMode="auto">
          <a:xfrm>
            <a:off x="7143768" y="1643050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Диагональная полоса 19"/>
          <p:cNvSpPr/>
          <p:nvPr/>
        </p:nvSpPr>
        <p:spPr bwMode="auto">
          <a:xfrm>
            <a:off x="7215206" y="1928802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" name="Диагональная полоса 22"/>
          <p:cNvSpPr/>
          <p:nvPr/>
        </p:nvSpPr>
        <p:spPr bwMode="auto">
          <a:xfrm>
            <a:off x="7143768" y="2285992"/>
            <a:ext cx="179072" cy="214314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" name="Диагональная полоса 24"/>
          <p:cNvSpPr/>
          <p:nvPr/>
        </p:nvSpPr>
        <p:spPr bwMode="auto">
          <a:xfrm>
            <a:off x="7286644" y="2643182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Диагональная полоса 26"/>
          <p:cNvSpPr/>
          <p:nvPr/>
        </p:nvSpPr>
        <p:spPr bwMode="auto">
          <a:xfrm>
            <a:off x="7429520" y="2928934"/>
            <a:ext cx="142875" cy="214312"/>
          </a:xfrm>
          <a:prstGeom prst="diagStrip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19" grpId="0" animBg="1"/>
      <p:bldP spid="20" grpId="0" animBg="1"/>
      <p:bldP spid="23" grpId="0" animBg="1"/>
      <p:bldP spid="2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4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58246" cy="42862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bg1"/>
                </a:solidFill>
              </a:rPr>
              <a:t>Потренируемся</a:t>
            </a:r>
          </a:p>
        </p:txBody>
      </p:sp>
      <p:sp>
        <p:nvSpPr>
          <p:cNvPr id="44035" name="Содержимое 5"/>
          <p:cNvSpPr>
            <a:spLocks noGrp="1"/>
          </p:cNvSpPr>
          <p:nvPr>
            <p:ph idx="1"/>
          </p:nvPr>
        </p:nvSpPr>
        <p:spPr>
          <a:xfrm>
            <a:off x="0" y="571480"/>
            <a:ext cx="9143999" cy="6143668"/>
          </a:xfrm>
          <a:solidFill>
            <a:srgbClr val="FFFF99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/>
              <a:t>1. Эта танцовщица была красивее всех.</a:t>
            </a:r>
          </a:p>
          <a:p>
            <a:pPr>
              <a:buNone/>
            </a:pPr>
            <a:r>
              <a:rPr lang="ru-RU" sz="2400" b="1" dirty="0" smtClean="0"/>
              <a:t>2. Ты сможешь подбодрить друга и облегчить его страдания.</a:t>
            </a:r>
          </a:p>
          <a:p>
            <a:pPr>
              <a:buNone/>
            </a:pPr>
            <a:r>
              <a:rPr lang="ru-RU" sz="2400" b="1" dirty="0" smtClean="0"/>
              <a:t>3. Молодая яблоня начала плодоносить.</a:t>
            </a:r>
          </a:p>
          <a:p>
            <a:pPr>
              <a:buNone/>
            </a:pPr>
            <a:r>
              <a:rPr lang="ru-RU" sz="2400" b="1" dirty="0" smtClean="0"/>
              <a:t>4.</a:t>
            </a:r>
            <a:r>
              <a:rPr lang="ru-RU" sz="2400" dirty="0" smtClean="0"/>
              <a:t> </a:t>
            </a:r>
            <a:r>
              <a:rPr lang="ru-RU" sz="2400" b="1" dirty="0" smtClean="0"/>
              <a:t>По ходатайству экспертной комиссии опека над объектом будет осуществляться мэрией города.  </a:t>
            </a:r>
          </a:p>
          <a:p>
            <a:pPr>
              <a:buNone/>
            </a:pPr>
            <a:r>
              <a:rPr lang="ru-RU" sz="2400" b="1" dirty="0" smtClean="0"/>
              <a:t>5. Новые ботинки значительно удобнее старых.</a:t>
            </a:r>
          </a:p>
          <a:p>
            <a:pPr>
              <a:buNone/>
            </a:pPr>
            <a:r>
              <a:rPr lang="ru-RU" sz="2400" b="1" dirty="0" smtClean="0"/>
              <a:t>6. Планируем увеличение валового продукта на десять процентов.</a:t>
            </a:r>
          </a:p>
          <a:p>
            <a:pPr>
              <a:buNone/>
            </a:pPr>
            <a:r>
              <a:rPr lang="ru-RU" sz="2400" b="1" dirty="0" smtClean="0"/>
              <a:t>7. Очень полезны для здоровья вишневый, сливовый, грушевый соки.</a:t>
            </a:r>
          </a:p>
          <a:p>
            <a:pPr>
              <a:buNone/>
            </a:pPr>
            <a:r>
              <a:rPr lang="ru-RU" sz="2400" b="1" dirty="0" smtClean="0"/>
              <a:t>8. Менеджер занимался обеспечением оптовых поставок подростковой одежды.</a:t>
            </a:r>
          </a:p>
          <a:p>
            <a:pPr>
              <a:buNone/>
            </a:pPr>
            <a:r>
              <a:rPr lang="ru-RU" sz="2400" b="1" dirty="0" smtClean="0"/>
              <a:t>9. Ты включишь свет на лестничной площадке?</a:t>
            </a:r>
          </a:p>
          <a:p>
            <a:pPr>
              <a:buNone/>
            </a:pPr>
            <a:r>
              <a:rPr lang="ru-RU" sz="2400" b="1" dirty="0" smtClean="0"/>
              <a:t>1</a:t>
            </a:r>
            <a:r>
              <a:rPr lang="en-US" sz="2400" b="1" dirty="0" smtClean="0"/>
              <a:t>0</a:t>
            </a:r>
            <a:r>
              <a:rPr lang="ru-RU" sz="2400" b="1" dirty="0" smtClean="0"/>
              <a:t>. Добрая память облегчит расставание, а разлука не ослабит – укрепит связи.</a:t>
            </a:r>
          </a:p>
          <a:p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429684" cy="642942"/>
          </a:xfrm>
          <a:solidFill>
            <a:srgbClr val="FFC000"/>
          </a:solidFill>
          <a:ln w="28575"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r>
              <a:rPr lang="ru-RU" sz="2800" b="1" dirty="0" smtClean="0"/>
              <a:t>Мнемоника – ассоциативное запоминание</a:t>
            </a:r>
            <a:endParaRPr lang="ru-RU" sz="2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736"/>
            <a:ext cx="2643206" cy="236320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571612"/>
            <a:ext cx="2928958" cy="211379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26" name="Picture 2" descr="17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357694"/>
            <a:ext cx="2206174" cy="17859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643446"/>
            <a:ext cx="2286016" cy="1928826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2357430"/>
            <a:ext cx="2643206" cy="271464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28736"/>
            <a:ext cx="8229600" cy="1643074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«Как слова произносить?» или</a:t>
            </a:r>
            <a:b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</a:br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Акцентологические нормы </a:t>
            </a:r>
            <a:r>
              <a:rPr lang="en-US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современного</a:t>
            </a:r>
            <a:r>
              <a:rPr lang="en-US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русского языка</a:t>
            </a:r>
            <a:endParaRPr lang="ru-RU" sz="3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51920" y="3200400"/>
            <a:ext cx="4968552" cy="1600200"/>
          </a:xfrm>
        </p:spPr>
        <p:txBody>
          <a:bodyPr>
            <a:normAutofit fontScale="77500" lnSpcReduction="20000"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Нормы ударения в современном</a:t>
            </a:r>
          </a:p>
          <a:p>
            <a:r>
              <a:rPr lang="ru-RU" b="1" i="1" dirty="0" smtClean="0"/>
              <a:t>русском языке многолики и нелегки.</a:t>
            </a:r>
          </a:p>
          <a:p>
            <a:r>
              <a:rPr lang="ru-RU" b="1" i="1" dirty="0" smtClean="0"/>
              <a:t>                                               Б.Н.Головин</a:t>
            </a:r>
          </a:p>
          <a:p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54032"/>
          </a:xfrm>
          <a:solidFill>
            <a:srgbClr val="FFC000"/>
          </a:solidFill>
          <a:ln w="28575"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Мнемонические стишки- </a:t>
            </a:r>
            <a:r>
              <a:rPr lang="ru-RU" b="1" dirty="0" err="1" smtClean="0"/>
              <a:t>запоминалки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214422"/>
            <a:ext cx="4214842" cy="5357850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071966" cy="542928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654032"/>
          </a:xfrm>
          <a:solidFill>
            <a:srgbClr val="FFC000"/>
          </a:solidFill>
          <a:ln w="28575"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Мнемонические стишки- </a:t>
            </a:r>
            <a:r>
              <a:rPr lang="ru-RU" b="1" dirty="0" err="1" smtClean="0"/>
              <a:t>запоминалки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071546"/>
            <a:ext cx="4214842" cy="5429288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71546"/>
            <a:ext cx="4143404" cy="550072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Задание№6. Продолжи строчку – запомнишь слово!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8572560" cy="550072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dirty="0" smtClean="0"/>
              <a:t>Красит нам забор </a:t>
            </a:r>
            <a:r>
              <a:rPr lang="ru-RU" b="1" dirty="0" smtClean="0"/>
              <a:t>маляр,</a:t>
            </a:r>
            <a:r>
              <a:rPr lang="ru-RU" dirty="0" smtClean="0"/>
              <a:t>  стулья делает</a:t>
            </a:r>
          </a:p>
          <a:p>
            <a:endParaRPr lang="ru-RU" dirty="0" smtClean="0"/>
          </a:p>
          <a:p>
            <a:r>
              <a:rPr lang="ru-RU" dirty="0" smtClean="0"/>
              <a:t>Как у нашей </a:t>
            </a:r>
            <a:r>
              <a:rPr lang="ru-RU" b="1" dirty="0" smtClean="0"/>
              <a:t>Марфы</a:t>
            </a:r>
            <a:r>
              <a:rPr lang="ru-RU" dirty="0" smtClean="0"/>
              <a:t> есть в полоску  </a:t>
            </a:r>
          </a:p>
          <a:p>
            <a:endParaRPr lang="ru-RU" dirty="0" smtClean="0"/>
          </a:p>
          <a:p>
            <a:r>
              <a:rPr lang="ru-RU" dirty="0" smtClean="0"/>
              <a:t>В городе открылся </a:t>
            </a:r>
            <a:r>
              <a:rPr lang="ru-RU" b="1" dirty="0" smtClean="0"/>
              <a:t>новый </a:t>
            </a:r>
          </a:p>
          <a:p>
            <a:pPr>
              <a:buNone/>
            </a:pPr>
            <a:r>
              <a:rPr lang="ru-RU" dirty="0" smtClean="0"/>
              <a:t>     возле рынка склад </a:t>
            </a:r>
          </a:p>
          <a:p>
            <a:endParaRPr lang="ru-RU" dirty="0" smtClean="0"/>
          </a:p>
          <a:p>
            <a:r>
              <a:rPr lang="ru-RU" dirty="0" smtClean="0"/>
              <a:t>Не хочу панно </a:t>
            </a:r>
            <a:r>
              <a:rPr lang="ru-RU" b="1" dirty="0" smtClean="0"/>
              <a:t>обычное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     изготовлю 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6929454" y="1071546"/>
            <a:ext cx="1928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столяр.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388" y="2000240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шарфы.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57620" y="342900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оптовый.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14612" y="485776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мозаичное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  <a:solidFill>
            <a:srgbClr val="FFC000"/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 smtClean="0"/>
              <a:t>Задание № 7.Придумайте мнемонические стихи, используя следующие рифмы: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5000660" cy="4376750"/>
          </a:xfrm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b="1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Баловать – пломбировать</a:t>
            </a:r>
          </a:p>
          <a:p>
            <a:r>
              <a:rPr lang="ru-RU" dirty="0" smtClean="0"/>
              <a:t>Диалог – </a:t>
            </a:r>
            <a:r>
              <a:rPr lang="ru-RU" b="1" dirty="0" smtClean="0"/>
              <a:t>каталог </a:t>
            </a:r>
          </a:p>
          <a:p>
            <a:r>
              <a:rPr lang="ru-RU" dirty="0" smtClean="0"/>
              <a:t>Видно – </a:t>
            </a:r>
            <a:r>
              <a:rPr lang="ru-RU" b="1" dirty="0" smtClean="0"/>
              <a:t>завидно</a:t>
            </a:r>
          </a:p>
          <a:p>
            <a:r>
              <a:rPr lang="ru-RU" dirty="0" smtClean="0"/>
              <a:t>Привези</a:t>
            </a:r>
            <a:r>
              <a:rPr lang="ru-RU" b="1" dirty="0" smtClean="0"/>
              <a:t> - жалюзи</a:t>
            </a:r>
          </a:p>
          <a:p>
            <a:r>
              <a:rPr lang="ru-RU" dirty="0" smtClean="0"/>
              <a:t>Лохматый – </a:t>
            </a:r>
            <a:r>
              <a:rPr lang="ru-RU" b="1" dirty="0" smtClean="0"/>
              <a:t>завсегдатай </a:t>
            </a:r>
          </a:p>
          <a:p>
            <a:r>
              <a:rPr lang="ru-RU" dirty="0" smtClean="0"/>
              <a:t>Полечить - </a:t>
            </a:r>
            <a:r>
              <a:rPr lang="ru-RU" b="1" dirty="0" smtClean="0"/>
              <a:t>облегчить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052736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Готовимся к ЕГЭ  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196752"/>
            <a:ext cx="8401080" cy="208823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400" b="1" dirty="0" smtClean="0"/>
              <a:t>ЕГЭ(2014)</a:t>
            </a:r>
          </a:p>
          <a:p>
            <a:r>
              <a:rPr lang="ru-RU" sz="2400" dirty="0" smtClean="0"/>
              <a:t>А1. </a:t>
            </a:r>
            <a:r>
              <a:rPr lang="ru-RU" sz="2400" i="1" dirty="0" smtClean="0"/>
              <a:t>В каком слове буква, обозначающая ударный гласный, выделена  неверно?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1) </a:t>
            </a:r>
            <a:r>
              <a:rPr lang="ru-RU" sz="2400" dirty="0" err="1" smtClean="0"/>
              <a:t>Эксп</a:t>
            </a:r>
            <a:r>
              <a:rPr lang="ru-RU" sz="2400" b="1" dirty="0" err="1" smtClean="0"/>
              <a:t>Е</a:t>
            </a:r>
            <a:r>
              <a:rPr lang="ru-RU" sz="2400" dirty="0" err="1" smtClean="0"/>
              <a:t>рт</a:t>
            </a:r>
            <a:r>
              <a:rPr lang="ru-RU" sz="2400" dirty="0" smtClean="0"/>
              <a:t>; 2) </a:t>
            </a:r>
            <a:r>
              <a:rPr lang="ru-RU" sz="2400" dirty="0" err="1" smtClean="0"/>
              <a:t>к</a:t>
            </a:r>
            <a:r>
              <a:rPr lang="ru-RU" sz="2400" b="1" dirty="0" err="1" smtClean="0"/>
              <a:t>У</a:t>
            </a:r>
            <a:r>
              <a:rPr lang="ru-RU" sz="2400" dirty="0" err="1" smtClean="0"/>
              <a:t>хонный</a:t>
            </a:r>
            <a:r>
              <a:rPr lang="ru-RU" sz="2400" dirty="0" smtClean="0"/>
              <a:t>; 3) </a:t>
            </a:r>
            <a:r>
              <a:rPr lang="ru-RU" sz="2400" dirty="0" err="1" smtClean="0"/>
              <a:t>ходат</a:t>
            </a:r>
            <a:r>
              <a:rPr lang="ru-RU" sz="2400" b="1" dirty="0" err="1" smtClean="0"/>
              <a:t>А</a:t>
            </a:r>
            <a:r>
              <a:rPr lang="ru-RU" sz="2400" dirty="0" err="1" smtClean="0"/>
              <a:t>йство</a:t>
            </a:r>
            <a:r>
              <a:rPr lang="ru-RU" sz="2400" dirty="0" smtClean="0"/>
              <a:t>; 4) </a:t>
            </a:r>
            <a:r>
              <a:rPr lang="ru-RU" sz="2400" dirty="0" err="1" smtClean="0"/>
              <a:t>зак</a:t>
            </a:r>
            <a:r>
              <a:rPr lang="ru-RU" sz="2400" b="1" dirty="0" err="1" smtClean="0"/>
              <a:t>У</a:t>
            </a:r>
            <a:r>
              <a:rPr lang="ru-RU" sz="2400" dirty="0" err="1" smtClean="0"/>
              <a:t>порить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23528" y="3429000"/>
            <a:ext cx="8133896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ЕГЭ(2016)</a:t>
            </a:r>
          </a:p>
          <a:p>
            <a:r>
              <a:rPr lang="ru-RU" sz="2000" i="1" dirty="0" smtClean="0"/>
              <a:t>4.В каком слове буква, обозначающая ударный гласный, выделена неверно?</a:t>
            </a:r>
          </a:p>
          <a:p>
            <a:endParaRPr lang="ru-RU" sz="2000" dirty="0" smtClean="0"/>
          </a:p>
          <a:p>
            <a:r>
              <a:rPr lang="ru-RU" sz="2000" dirty="0" err="1" smtClean="0"/>
              <a:t>Вероиспов</a:t>
            </a:r>
            <a:r>
              <a:rPr lang="ru-RU" sz="2000" b="1" dirty="0" err="1" smtClean="0"/>
              <a:t>Е</a:t>
            </a:r>
            <a:r>
              <a:rPr lang="ru-RU" sz="2000" dirty="0" err="1" smtClean="0"/>
              <a:t>дание</a:t>
            </a:r>
            <a:endParaRPr lang="ru-RU" sz="2000" dirty="0" smtClean="0"/>
          </a:p>
          <a:p>
            <a:r>
              <a:rPr lang="ru-RU" sz="2000" dirty="0" err="1" smtClean="0"/>
              <a:t>Ар</a:t>
            </a:r>
            <a:r>
              <a:rPr lang="ru-RU" sz="2000" b="1" dirty="0" err="1" smtClean="0"/>
              <a:t>А</a:t>
            </a:r>
            <a:r>
              <a:rPr lang="ru-RU" sz="2000" dirty="0" err="1" smtClean="0"/>
              <a:t>хис</a:t>
            </a:r>
            <a:endParaRPr lang="ru-RU" sz="2000" dirty="0" smtClean="0"/>
          </a:p>
          <a:p>
            <a:r>
              <a:rPr lang="ru-RU" sz="2000" dirty="0" err="1" smtClean="0"/>
              <a:t>Зн</a:t>
            </a:r>
            <a:r>
              <a:rPr lang="ru-RU" sz="2000" b="1" dirty="0" err="1" smtClean="0"/>
              <a:t>А</a:t>
            </a:r>
            <a:r>
              <a:rPr lang="ru-RU" sz="2000" dirty="0" err="1" smtClean="0"/>
              <a:t>мение</a:t>
            </a:r>
            <a:endParaRPr lang="ru-RU" sz="2000" dirty="0" smtClean="0"/>
          </a:p>
          <a:p>
            <a:r>
              <a:rPr lang="ru-RU" sz="2000" dirty="0" err="1" smtClean="0"/>
              <a:t>Кровот</a:t>
            </a:r>
            <a:r>
              <a:rPr lang="ru-RU" sz="2000" b="1" dirty="0" err="1" smtClean="0"/>
              <a:t>О</a:t>
            </a:r>
            <a:r>
              <a:rPr lang="ru-RU" sz="2000" dirty="0" err="1" smtClean="0"/>
              <a:t>чащий</a:t>
            </a:r>
            <a:endParaRPr lang="ru-RU" sz="2000" dirty="0" smtClean="0"/>
          </a:p>
          <a:p>
            <a:r>
              <a:rPr lang="ru-RU" sz="2000" dirty="0" err="1" smtClean="0"/>
              <a:t>С</a:t>
            </a:r>
            <a:r>
              <a:rPr lang="ru-RU" sz="2000" b="1" dirty="0" err="1" smtClean="0"/>
              <a:t>О</a:t>
            </a:r>
            <a:r>
              <a:rPr lang="ru-RU" sz="2000" dirty="0" err="1" smtClean="0"/>
              <a:t>гнутый</a:t>
            </a:r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86780" cy="78581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dirty="0" smtClean="0">
                <a:solidFill>
                  <a:srgbClr val="660033"/>
                </a:solidFill>
              </a:rPr>
              <a:t/>
            </a:r>
            <a:br>
              <a:rPr lang="ru-RU" sz="2700" dirty="0" smtClean="0">
                <a:solidFill>
                  <a:srgbClr val="660033"/>
                </a:solidFill>
              </a:rPr>
            </a:br>
            <a:r>
              <a:rPr lang="ru-RU" sz="2700" b="1" dirty="0" smtClean="0">
                <a:solidFill>
                  <a:srgbClr val="660033"/>
                </a:solidFill>
              </a:rPr>
              <a:t>Для успешного овладения акцентологическими нормами необходимо: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214422"/>
            <a:ext cx="8043890" cy="5286412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800" b="1" i="1" dirty="0" smtClean="0"/>
              <a:t>Усвоить основные тенденции русского литературного произношения;</a:t>
            </a:r>
          </a:p>
          <a:p>
            <a:r>
              <a:rPr lang="ru-RU" sz="2800" b="1" i="1" dirty="0" smtClean="0"/>
              <a:t>научиться внимательно и критично слушать свою речь и речь окружающих;</a:t>
            </a:r>
          </a:p>
          <a:p>
            <a:r>
              <a:rPr lang="ru-RU" sz="2800" b="1" i="1" dirty="0" smtClean="0"/>
              <a:t>анализировать свои ошибки и недочёты и исправлять их;</a:t>
            </a:r>
          </a:p>
          <a:p>
            <a:r>
              <a:rPr lang="ru-RU" sz="2800" b="1" i="1" dirty="0" smtClean="0"/>
              <a:t>обращаться к словарям;</a:t>
            </a:r>
          </a:p>
          <a:p>
            <a:r>
              <a:rPr lang="ru-RU" sz="2800" b="1" i="1" dirty="0" smtClean="0"/>
              <a:t>использовать ассоциативные способы запоминания.</a:t>
            </a:r>
          </a:p>
          <a:p>
            <a:pPr>
              <a:buNone/>
            </a:pP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2786082" cy="1143000"/>
          </a:xfrm>
          <a:solidFill>
            <a:srgbClr val="FFC000"/>
          </a:solidFill>
        </p:spPr>
        <p:txBody>
          <a:bodyPr/>
          <a:lstStyle/>
          <a:p>
            <a:r>
              <a:rPr lang="ru-RU" b="1" dirty="0" smtClean="0"/>
              <a:t>Рефлексия</a:t>
            </a:r>
            <a:endParaRPr lang="ru-RU" b="1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7000" contrast="6000"/>
          </a:blip>
          <a:stretch>
            <a:fillRect/>
          </a:stretch>
        </p:blipFill>
        <p:spPr bwMode="auto">
          <a:xfrm>
            <a:off x="142844" y="5072074"/>
            <a:ext cx="1692852" cy="159728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79712" y="5445224"/>
            <a:ext cx="6840760" cy="46166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не всё ли равно  -  </a:t>
            </a:r>
            <a:r>
              <a:rPr lang="ru-RU" sz="2400" b="1" dirty="0" err="1" smtClean="0"/>
              <a:t>звОнит</a:t>
            </a:r>
            <a:r>
              <a:rPr lang="ru-RU" sz="2400" b="1" dirty="0" smtClean="0"/>
              <a:t> или </a:t>
            </a:r>
            <a:r>
              <a:rPr lang="ru-RU" sz="2400" b="1" dirty="0" err="1" smtClean="0"/>
              <a:t>звонИт</a:t>
            </a:r>
            <a:r>
              <a:rPr lang="ru-RU" sz="2400" b="1" dirty="0" smtClean="0"/>
              <a:t> !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3717032"/>
            <a:ext cx="7308304" cy="8309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Пожалуй, стоит  запомнить -  </a:t>
            </a:r>
            <a:r>
              <a:rPr lang="ru-RU" sz="2400" b="1" dirty="0" err="1" smtClean="0"/>
              <a:t>каталОг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квартАл</a:t>
            </a:r>
            <a:r>
              <a:rPr lang="ru-RU" sz="2400" b="1" dirty="0" smtClean="0"/>
              <a:t>…  Может пригодиться!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28795" y="1844824"/>
            <a:ext cx="6929486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Надо обратить внимание на то, как говорю, и почаще заглядывать в словарь!</a:t>
            </a:r>
            <a:endParaRPr lang="ru-RU" sz="2400" b="1" dirty="0"/>
          </a:p>
        </p:txBody>
      </p:sp>
      <p:pic>
        <p:nvPicPr>
          <p:cNvPr id="11" name="Рисунок 10" descr="smile004_l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30000" contrast="71000"/>
          </a:blip>
          <a:stretch>
            <a:fillRect/>
          </a:stretch>
        </p:blipFill>
        <p:spPr>
          <a:xfrm>
            <a:off x="179512" y="1343946"/>
            <a:ext cx="1584176" cy="1619134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3" name="Рисунок 12" descr="smile030_l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FF00">
                <a:tint val="45000"/>
                <a:satMod val="400000"/>
              </a:srgbClr>
            </a:duotone>
            <a:lum bright="-18000" contrast="54000"/>
          </a:blip>
          <a:stretch>
            <a:fillRect/>
          </a:stretch>
        </p:blipFill>
        <p:spPr>
          <a:xfrm>
            <a:off x="179512" y="3140968"/>
            <a:ext cx="1607136" cy="1697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1671" y="2786058"/>
            <a:ext cx="550072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Проект </a:t>
            </a:r>
            <a:endParaRPr lang="en-US" sz="2800" b="1" dirty="0" smtClean="0"/>
          </a:p>
          <a:p>
            <a:r>
              <a:rPr lang="ru-RU" sz="2800" b="1" dirty="0" smtClean="0"/>
              <a:t>«Как мы произносим слова?»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142852"/>
            <a:ext cx="4572032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Актуальность:</a:t>
            </a:r>
          </a:p>
          <a:p>
            <a:r>
              <a:rPr lang="ru-RU" dirty="0" smtClean="0"/>
              <a:t>Умение эффективно общаться - залог профессионального и личностного успеха молодого человека.</a:t>
            </a:r>
          </a:p>
          <a:p>
            <a:r>
              <a:rPr lang="ru-RU" dirty="0" smtClean="0"/>
              <a:t>Важнейший признак культуры речи – владение акцентологическими нормами.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86380" y="285728"/>
            <a:ext cx="3429024" cy="1477328"/>
          </a:xfrm>
          <a:prstGeom prst="rect">
            <a:avLst/>
          </a:prstGeom>
          <a:solidFill>
            <a:srgbClr val="CCECFF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</a:t>
            </a:r>
          </a:p>
          <a:p>
            <a:r>
              <a:rPr lang="ru-RU" dirty="0" smtClean="0"/>
              <a:t>Выяснить, насколько владеют нормами литературного произношения подростки.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1471" y="4357694"/>
            <a:ext cx="7929619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Ход исследования:</a:t>
            </a:r>
          </a:p>
          <a:p>
            <a:pPr>
              <a:buFontTx/>
              <a:buChar char="-"/>
            </a:pPr>
            <a:r>
              <a:rPr lang="ru-RU" dirty="0" smtClean="0"/>
              <a:t>в опросе участвовало </a:t>
            </a:r>
            <a:r>
              <a:rPr lang="en-US" dirty="0" smtClean="0"/>
              <a:t> </a:t>
            </a:r>
            <a:r>
              <a:rPr lang="en-US" dirty="0" smtClean="0">
                <a:latin typeface="Cambria" pitchFamily="18" charset="0"/>
              </a:rPr>
              <a:t>52</a:t>
            </a:r>
            <a:r>
              <a:rPr lang="ru-RU" dirty="0" smtClean="0"/>
              <a:t>   ученика старших классов;</a:t>
            </a:r>
          </a:p>
          <a:p>
            <a:pPr>
              <a:buFontTx/>
              <a:buChar char="-"/>
            </a:pPr>
            <a:r>
              <a:rPr lang="ru-RU" dirty="0" smtClean="0"/>
              <a:t>опросный лист состоял из 28 слов и условно делился на 2 части (часто употребляемые слова из бытовой лексики и книжные слова);</a:t>
            </a:r>
          </a:p>
          <a:p>
            <a:r>
              <a:rPr lang="ru-RU" dirty="0" smtClean="0"/>
              <a:t>- опрос был анонимным.</a:t>
            </a:r>
          </a:p>
        </p:txBody>
      </p:sp>
      <p:sp>
        <p:nvSpPr>
          <p:cNvPr id="8" name="Стрелка вверх 7"/>
          <p:cNvSpPr/>
          <p:nvPr/>
        </p:nvSpPr>
        <p:spPr>
          <a:xfrm rot="19722407">
            <a:off x="3077878" y="1785625"/>
            <a:ext cx="408554" cy="101840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 rot="1743329">
            <a:off x="6314917" y="1645560"/>
            <a:ext cx="423195" cy="10885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643438" y="3786190"/>
            <a:ext cx="484632" cy="78581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17" name="Group 8137"/>
          <p:cNvGraphicFramePr>
            <a:graphicFrameLocks noGrp="1"/>
          </p:cNvGraphicFramePr>
          <p:nvPr/>
        </p:nvGraphicFramePr>
        <p:xfrm>
          <a:off x="142843" y="142858"/>
          <a:ext cx="8858313" cy="6568517"/>
        </p:xfrm>
        <a:graphic>
          <a:graphicData uri="http://schemas.openxmlformats.org/drawingml/2006/table">
            <a:tbl>
              <a:tblPr/>
              <a:tblGrid>
                <a:gridCol w="1800470"/>
                <a:gridCol w="1512395"/>
                <a:gridCol w="1152301"/>
                <a:gridCol w="1872489"/>
                <a:gridCol w="1440376"/>
                <a:gridCol w="1080282"/>
              </a:tblGrid>
              <a:tr h="78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Бытовая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лексика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Верно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Неверно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Книжная лексика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Верно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Неверно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4427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Подр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стковый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  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endParaRPr lang="ru-RU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</a:t>
                      </a: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79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Догов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600" dirty="0"/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79</a:t>
                      </a:r>
                      <a:endParaRPr lang="ru-RU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</a:t>
                      </a:r>
                      <a:r>
                        <a:rPr lang="ru-RU" sz="1600" b="1" i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endParaRPr lang="ru-RU" sz="1600" b="1" i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Звон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                                             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Прин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дить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39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хонный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18</a:t>
                      </a:r>
                      <a:endParaRPr kumimoji="0" lang="en-US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Обесп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чение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Апостр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36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Зубч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Вероиспов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Катал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Ход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тайствовать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рфы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Премиров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55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45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Балов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конопись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вовый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Облегч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30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70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Зн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мение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17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83</a:t>
                      </a:r>
                      <a:endParaRPr kumimoji="0" 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Жалюз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дства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Фен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мен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Сир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Упр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чить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76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96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Кварт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80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</a:t>
                      </a:r>
                      <a:endParaRPr kumimoji="0" 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Моза</a:t>
                      </a:r>
                      <a:r>
                        <a:rPr kumimoji="0" lang="ru-RU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чный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 rot="10800000" flipV="1">
            <a:off x="357158" y="3357563"/>
            <a:ext cx="8329642" cy="1785950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660033"/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660033"/>
                </a:solidFill>
                <a:latin typeface="+mn-lt"/>
              </a:rPr>
              <a:t>Вывод: </a:t>
            </a:r>
            <a:r>
              <a:rPr lang="ru-RU" sz="2400" dirty="0" smtClean="0">
                <a:solidFill>
                  <a:srgbClr val="660033"/>
                </a:solidFill>
                <a:latin typeface="+mn-lt"/>
              </a:rPr>
              <a:t>Большинство старшеклассников не обладают высокой речевой культурой. Только 13% в среднем знают акцентологические нормы.</a:t>
            </a:r>
            <a:br>
              <a:rPr lang="ru-RU" sz="2400" dirty="0" smtClean="0">
                <a:solidFill>
                  <a:srgbClr val="660033"/>
                </a:solidFill>
                <a:latin typeface="+mn-lt"/>
              </a:rPr>
            </a:br>
            <a:endParaRPr lang="ru-RU" sz="2400" b="1" dirty="0">
              <a:solidFill>
                <a:srgbClr val="660033"/>
              </a:solidFill>
              <a:latin typeface="+mn-lt"/>
            </a:endParaRPr>
          </a:p>
        </p:txBody>
      </p:sp>
      <p:graphicFrame>
        <p:nvGraphicFramePr>
          <p:cNvPr id="227422" name="Group 94"/>
          <p:cNvGraphicFramePr>
            <a:graphicFrameLocks noGrp="1"/>
          </p:cNvGraphicFramePr>
          <p:nvPr>
            <p:ph type="body" idx="4294967295"/>
          </p:nvPr>
        </p:nvGraphicFramePr>
        <p:xfrm>
          <a:off x="179512" y="357167"/>
          <a:ext cx="8821643" cy="2865120"/>
        </p:xfrm>
        <a:graphic>
          <a:graphicData uri="http://schemas.openxmlformats.org/drawingml/2006/table">
            <a:tbl>
              <a:tblPr/>
              <a:tblGrid>
                <a:gridCol w="1700655"/>
                <a:gridCol w="2047037"/>
                <a:gridCol w="1708574"/>
                <a:gridCol w="1913236"/>
                <a:gridCol w="1452141"/>
              </a:tblGrid>
              <a:tr h="150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Количество опрошенных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 учащихся, допустивших от 1 до 4 ошибок.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учащихся, допустивших от 5 до 20 ошибок.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224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   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13%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</a:rPr>
                        <a:t>87%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28926" y="5286388"/>
            <a:ext cx="5786478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А.П.Чехов: « Для интеллигентного человека дурно говорить так же неприлично, как не уметь читать или писать».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357826"/>
            <a:ext cx="185738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785786" y="1857364"/>
            <a:ext cx="7715304" cy="78581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 Узнать основные акцентологические нормы современного русского языка.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44" y="274638"/>
            <a:ext cx="7929618" cy="1143000"/>
          </a:xfrm>
          <a:solidFill>
            <a:srgbClr val="FFC0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ru-RU" b="1" dirty="0" smtClean="0"/>
              <a:t>Цели урока: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3286124"/>
            <a:ext cx="7715304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Освоить некоторые приемы запоминания правильного произношения слов.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857760"/>
            <a:ext cx="771530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Подготовиться к выполнению задания А1 ЕГЭ.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14291"/>
            <a:ext cx="8286808" cy="3071833"/>
          </a:xfrm>
          <a:solidFill>
            <a:srgbClr val="FFFF99"/>
          </a:solidFill>
          <a:ln w="38100">
            <a:solidFill>
              <a:schemeClr val="accent2"/>
            </a:solidFill>
          </a:ln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  <a:defRPr/>
            </a:pPr>
            <a:r>
              <a:rPr lang="ru-RU" sz="4800" b="1" u="sng" dirty="0" smtClean="0">
                <a:solidFill>
                  <a:srgbClr val="990033"/>
                </a:solidFill>
              </a:rPr>
              <a:t>Орфоэпия</a:t>
            </a:r>
            <a:r>
              <a:rPr lang="ru-RU" sz="3600" b="1" i="1" dirty="0" smtClean="0">
                <a:solidFill>
                  <a:srgbClr val="660033"/>
                </a:solidFill>
              </a:rPr>
              <a:t> (от греч. </a:t>
            </a:r>
            <a:r>
              <a:rPr lang="en-US" sz="3600" b="1" i="1" dirty="0" err="1" smtClean="0">
                <a:solidFill>
                  <a:srgbClr val="660033"/>
                </a:solidFill>
              </a:rPr>
              <a:t>orfhos</a:t>
            </a:r>
            <a:r>
              <a:rPr lang="en-US" sz="3600" b="1" i="1" dirty="0" smtClean="0">
                <a:solidFill>
                  <a:srgbClr val="660033"/>
                </a:solidFill>
              </a:rPr>
              <a:t> </a:t>
            </a:r>
            <a:r>
              <a:rPr lang="ru-RU" sz="3600" b="1" i="1" dirty="0" smtClean="0">
                <a:solidFill>
                  <a:srgbClr val="660033"/>
                </a:solidFill>
              </a:rPr>
              <a:t>-</a:t>
            </a:r>
            <a:r>
              <a:rPr lang="en-US" sz="3600" b="1" i="1" dirty="0" smtClean="0">
                <a:solidFill>
                  <a:srgbClr val="660033"/>
                </a:solidFill>
              </a:rPr>
              <a:t> </a:t>
            </a:r>
            <a:r>
              <a:rPr lang="ru-RU" sz="3600" b="1" i="1" dirty="0" smtClean="0">
                <a:solidFill>
                  <a:srgbClr val="660033"/>
                </a:solidFill>
              </a:rPr>
              <a:t>«правильный» </a:t>
            </a:r>
            <a:r>
              <a:rPr lang="en-US" sz="3600" b="1" i="1" dirty="0" smtClean="0">
                <a:solidFill>
                  <a:srgbClr val="660033"/>
                </a:solidFill>
              </a:rPr>
              <a:t> </a:t>
            </a:r>
            <a:r>
              <a:rPr lang="ru-RU" sz="3600" b="1" i="1" dirty="0" smtClean="0">
                <a:solidFill>
                  <a:srgbClr val="660033"/>
                </a:solidFill>
              </a:rPr>
              <a:t>и </a:t>
            </a:r>
            <a:r>
              <a:rPr lang="en-US" sz="3600" b="1" i="1" dirty="0" smtClean="0">
                <a:solidFill>
                  <a:srgbClr val="660033"/>
                </a:solidFill>
              </a:rPr>
              <a:t>epos</a:t>
            </a:r>
            <a:r>
              <a:rPr lang="ru-RU" sz="3600" b="1" i="1" dirty="0" smtClean="0">
                <a:solidFill>
                  <a:srgbClr val="660033"/>
                </a:solidFill>
              </a:rPr>
              <a:t> – «речь») – раздел   лингвистики, изучающий правила литературного произношения.</a:t>
            </a:r>
          </a:p>
          <a:p>
            <a:pPr eaLnBrk="1" hangingPunct="1">
              <a:lnSpc>
                <a:spcPct val="120000"/>
              </a:lnSpc>
              <a:buClr>
                <a:schemeClr val="tx1"/>
              </a:buClr>
              <a:buFontTx/>
              <a:buNone/>
              <a:defRPr/>
            </a:pPr>
            <a:endParaRPr lang="ru-RU" sz="3600" b="1" i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3643314"/>
            <a:ext cx="8072494" cy="26161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Акцентологические нормы </a:t>
            </a:r>
            <a:r>
              <a:rPr lang="ru-RU" sz="3200" dirty="0" smtClean="0"/>
              <a:t>– </a:t>
            </a:r>
            <a:r>
              <a:rPr lang="ru-RU" sz="3200" b="1" dirty="0" smtClean="0"/>
              <a:t>рекомендуемые словарями и принятые обществом варианты  правильной постановки ударения.</a:t>
            </a:r>
          </a:p>
          <a:p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682" name="Group 26"/>
          <p:cNvGraphicFramePr>
            <a:graphicFrameLocks noGrp="1"/>
          </p:cNvGraphicFramePr>
          <p:nvPr>
            <p:ph sz="half" idx="4294967295"/>
          </p:nvPr>
        </p:nvGraphicFramePr>
        <p:xfrm>
          <a:off x="357159" y="214291"/>
          <a:ext cx="8286840" cy="6347813"/>
        </p:xfrm>
        <a:graphic>
          <a:graphicData uri="http://schemas.openxmlformats.org/drawingml/2006/table">
            <a:tbl>
              <a:tblPr/>
              <a:tblGrid>
                <a:gridCol w="2500329"/>
                <a:gridCol w="2812465"/>
                <a:gridCol w="2974046"/>
              </a:tblGrid>
              <a:tr h="128588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+mn-lt"/>
                        </a:rPr>
                        <a:t>В некоторых языках ударение фиксированное: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7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 чешском,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венгерском, эстонском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 польском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во французском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7442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на первом слоге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Карловы Вары,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Ференц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 Лист,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Шандор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 Петефи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на предпоследнем слоге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Варшава, Краков, Висла, Вроцлав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Monotype Corsiva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 на последнем слоге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Monotype Corsiva" pitchFamily="66" charset="0"/>
                        </a:rPr>
                        <a:t>Париж, одеколон, эскимо, салют, пальто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654032"/>
          </a:xfrm>
          <a:solidFill>
            <a:srgbClr val="FFC000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        Особенности   русского ударения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142984"/>
            <a:ext cx="450059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СрЕд-ства</a:t>
            </a:r>
            <a:r>
              <a:rPr lang="ru-RU" sz="2400" b="1" dirty="0" smtClean="0"/>
              <a:t>,  </a:t>
            </a:r>
            <a:r>
              <a:rPr lang="ru-RU" sz="2400" b="1" dirty="0" err="1" smtClean="0"/>
              <a:t>до-сУг</a:t>
            </a:r>
            <a:r>
              <a:rPr lang="ru-RU" sz="2400" b="1" dirty="0" smtClean="0"/>
              <a:t>,  </a:t>
            </a:r>
            <a:r>
              <a:rPr lang="ru-RU" sz="2400" b="1" dirty="0" err="1" smtClean="0"/>
              <a:t>до-го-вОр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00694" y="1142984"/>
            <a:ext cx="257176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разноместное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700808"/>
            <a:ext cx="5072098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Сто-ро-нА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стО-ро-ны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сто-рОн-ка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72132" y="1772816"/>
            <a:ext cx="257176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подвижное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5357826"/>
            <a:ext cx="2928958" cy="830997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БрОня</a:t>
            </a:r>
            <a:r>
              <a:rPr lang="ru-RU" sz="2400" b="1" dirty="0" smtClean="0"/>
              <a:t> -  </a:t>
            </a:r>
            <a:r>
              <a:rPr lang="ru-RU" sz="2400" b="1" dirty="0" err="1" smtClean="0"/>
              <a:t>бронЯ</a:t>
            </a:r>
            <a:endParaRPr lang="ru-RU" sz="2400" b="1" dirty="0" smtClean="0"/>
          </a:p>
          <a:p>
            <a:r>
              <a:rPr lang="ru-RU" sz="2400" b="1" dirty="0" err="1" smtClean="0"/>
              <a:t>ИрИс</a:t>
            </a:r>
            <a:r>
              <a:rPr lang="ru-RU" sz="2400" b="1" dirty="0" smtClean="0"/>
              <a:t> –  Ирис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5008" y="5429264"/>
            <a:ext cx="3286148" cy="923330"/>
          </a:xfrm>
          <a:prstGeom prst="rect">
            <a:avLst/>
          </a:prstGeom>
          <a:solidFill>
            <a:srgbClr val="CC99FF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Играет смыслоразличительную роль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643570" y="4214818"/>
            <a:ext cx="25717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Исторически изменчивое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3071810"/>
            <a:ext cx="4429156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ЗаржАветь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заржавЕть</a:t>
            </a:r>
            <a:endParaRPr lang="ru-RU" sz="2400" b="1" dirty="0" smtClean="0"/>
          </a:p>
          <a:p>
            <a:r>
              <a:rPr lang="ru-RU" sz="2400" b="1" dirty="0" err="1" smtClean="0"/>
              <a:t>ДжИнсовый-джинсОвый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3071810"/>
            <a:ext cx="250033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вариативное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420888"/>
            <a:ext cx="442915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ШАрф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шАр-фы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шАр-фа-ми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643570" y="2420888"/>
            <a:ext cx="25003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неподвижное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4143380"/>
            <a:ext cx="457203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ЭпигрАф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кладбИще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музЫка</a:t>
            </a:r>
            <a:r>
              <a:rPr lang="ru-RU" sz="2400" b="1" dirty="0" smtClean="0"/>
              <a:t> (в </a:t>
            </a:r>
            <a:r>
              <a:rPr lang="ru-RU" sz="2400" b="1" dirty="0" err="1" smtClean="0"/>
              <a:t>нач</a:t>
            </a:r>
            <a:r>
              <a:rPr lang="ru-RU" sz="2400" b="1" dirty="0" smtClean="0"/>
              <a:t>. 19 века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5480</TotalTime>
  <Words>1061</Words>
  <Application>Microsoft Office PowerPoint</Application>
  <PresentationFormat>Экран (4:3)</PresentationFormat>
  <Paragraphs>328</Paragraphs>
  <Slides>26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Слайд 1</vt:lpstr>
      <vt:lpstr>«Как слова произносить?» или Акцентологические нормы  современного русского языка</vt:lpstr>
      <vt:lpstr>Слайд 3</vt:lpstr>
      <vt:lpstr>Слайд 4</vt:lpstr>
      <vt:lpstr>Вывод: Большинство старшеклассников не обладают высокой речевой культурой. Только 13% в среднем знают акцентологические нормы. </vt:lpstr>
      <vt:lpstr>Цели урока:</vt:lpstr>
      <vt:lpstr>Слайд 7</vt:lpstr>
      <vt:lpstr>Слайд 8</vt:lpstr>
      <vt:lpstr>        Особенности   русского ударения</vt:lpstr>
      <vt:lpstr>Ударение в именах существительных Задание№1:  Прочитайте слова, учитывая, из какого языка они заимствованы.</vt:lpstr>
      <vt:lpstr>Ударение в именах существительных Задание№2: Поставьте ударение в словах, прочитайте их. ПОДСКАЗКА! Ударение может определяться конечным сочетанием гласных и согласных звуков (финалью)</vt:lpstr>
      <vt:lpstr>                         Ударение в именах существительных Задание№3: Запишите слова, от которых образованы данные существительные. Поставьте ударение в производящих словах и подумайте, как будет падать ударение в производных.</vt:lpstr>
      <vt:lpstr>Потренируемся</vt:lpstr>
      <vt:lpstr>Самостоятельная работа </vt:lpstr>
      <vt:lpstr>Ударение в именах прилагательных Задание№4  (ДЛЯ ГРУППЫ №1)</vt:lpstr>
      <vt:lpstr>Слайд 16</vt:lpstr>
      <vt:lpstr>               Ударение в глаголах Задание№5( ДЛЯ ГРУППЫ №2) Как правильно сказать: « Подарок сразу врУчат, а может быть, вручАт»?</vt:lpstr>
      <vt:lpstr>          Потренируемся</vt:lpstr>
      <vt:lpstr>Мнемоника – ассоциативное запоминание</vt:lpstr>
      <vt:lpstr>Мнемонические стишки- запоминалки</vt:lpstr>
      <vt:lpstr>Мнемонические стишки- запоминалки</vt:lpstr>
      <vt:lpstr>Задание№6. Продолжи строчку – запомнишь слово!</vt:lpstr>
      <vt:lpstr>Задание № 7.Придумайте мнемонические стихи, используя следующие рифмы:</vt:lpstr>
      <vt:lpstr> Готовимся к ЕГЭ   </vt:lpstr>
      <vt:lpstr>           Для успешного овладения акцентологическими нормами необходимо: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слова произносить?... или Акцентологические нормы русского языка»</dc:title>
  <dc:creator>Admin</dc:creator>
  <cp:lastModifiedBy>GREEN</cp:lastModifiedBy>
  <cp:revision>496</cp:revision>
  <dcterms:modified xsi:type="dcterms:W3CDTF">2016-11-29T14:10:11Z</dcterms:modified>
</cp:coreProperties>
</file>