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614" y="-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CFA12ED-5457-4A52-86C1-8A30EEFF0F03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91385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37BD982-89A6-44BF-84BF-CF2BA95260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94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1EF930-DDAC-4F1C-A47E-0633D3AEFE7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E12FC5-3057-4C01-AE5B-C7291B314D9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6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44F546-44D3-4483-B8E3-E45B2420716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9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6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7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8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86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30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0F288D-87AF-429F-A0FB-EBD60D71A3D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2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6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5" y="555625"/>
            <a:ext cx="2151063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555625"/>
            <a:ext cx="6303962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D18086-A8AF-44A9-821C-F0C653A2E50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5D4F89-3366-47E7-BB8D-24267BF071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0C7258-6920-490F-A7D3-A009ED37BAE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C5E9DC-DF52-4AFC-8788-C0F93099B62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57192A-4A7D-44D7-A87A-35A31E41670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433E37-3F99-4780-B9C2-81F48DC4959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0686CE-21F5-4035-937A-9BC80EDB33D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DBF3C11-02DB-46E0-A4B8-335D92AAA75B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2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ru-RU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360" y="1893960"/>
            <a:ext cx="9675000" cy="5666399"/>
          </a:xfrm>
          <a:prstGeom prst="rect">
            <a:avLst/>
          </a:prstGeom>
          <a:solidFill>
            <a:srgbClr val="DDDDDD"/>
          </a:solidFill>
          <a:ln w="25400">
            <a:solidFill>
              <a:srgbClr val="C0C0C0"/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ru-RU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79" y="55548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740879" y="2101680"/>
            <a:ext cx="860832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81800" cy="91871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ru-RU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81399"/>
            <a:ext cx="181800" cy="91871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ru-RU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168560"/>
            <a:ext cx="181800" cy="91871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ru-RU" sz="2400">
              <a:latin typeface="Thorndale" pitchFamily="18"/>
              <a:ea typeface="Arial Unicode MS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2400" b="1" i="0" u="none" strike="noStrike">
          <a:ln>
            <a:noFill/>
          </a:ln>
          <a:solidFill>
            <a:srgbClr val="333333"/>
          </a:solidFill>
          <a:latin typeface="Albany" pitchFamily="34"/>
          <a:ea typeface="Arial Unicode MS" pitchFamily="2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ru-RU" sz="2400" b="0" i="0" u="none" strike="noStrike">
          <a:ln>
            <a:noFill/>
          </a:ln>
          <a:solidFill>
            <a:srgbClr val="000000"/>
          </a:solidFill>
          <a:latin typeface="Albany" pitchFamily="34"/>
          <a:ea typeface="Arial Unicode MS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817408"/>
            <a:ext cx="8608320" cy="73866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2101680"/>
            <a:ext cx="8608320" cy="2031325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>
              <a:buNone/>
            </a:pPr>
            <a:r>
              <a:rPr lang="ru-RU" sz="2200" dirty="0">
                <a:latin typeface="Times New Roman" pitchFamily="18"/>
              </a:rPr>
              <a:t>«</a:t>
            </a:r>
            <a:r>
              <a:rPr lang="ru-RU" sz="2200" b="1" dirty="0">
                <a:latin typeface="Times New Roman" pitchFamily="18"/>
              </a:rPr>
              <a:t>Презентация основной программы групп дошкольной организации направленной на родителей (законных представителей) детей с учетом регионального компонента»</a:t>
            </a:r>
          </a:p>
          <a:p>
            <a:pPr lvl="0" algn="just">
              <a:buNone/>
            </a:pPr>
            <a:endParaRPr lang="ru-RU" sz="2200" b="1" dirty="0">
              <a:latin typeface="Times New Roman" pitchFamily="18"/>
            </a:endParaRPr>
          </a:p>
          <a:p>
            <a:pPr lvl="0" algn="just">
              <a:buNone/>
            </a:pPr>
            <a:r>
              <a:rPr lang="ru-RU" sz="2200" dirty="0">
                <a:latin typeface="Times New Roman" pitchFamily="18"/>
              </a:rPr>
              <a:t>                        </a:t>
            </a:r>
          </a:p>
          <a:p>
            <a:pPr lvl="0" algn="just">
              <a:buNone/>
            </a:pPr>
            <a:endParaRPr lang="ru-RU" sz="2200" dirty="0">
              <a:latin typeface="Times New Roman" pitchFamily="18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ФИЗИЧЕСКОЕ РАЗВИТИЕ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2101680"/>
            <a:ext cx="4200480" cy="47627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47627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400">
                <a:latin typeface="Times New Roman" pitchFamily="18"/>
              </a:rPr>
              <a:t>Образовательная область «Физическое развитие» включает приобретение опыта в следующих видах поведения детей: двигательной, в том числе связанной с выполнением упражнений, направленных на развитие таких физических качеств, как координация и гибкость, способствующих правильному формированию опорно-двигательной системы организма, развитию координации движений, крупной и мелкой моторики обеих рук, а также с правильным, не наносящим ущерба организму, выполнением основных движений (ходьба, бег, мягкие прыжки). Формирование начальных представлений о некоторых видах спорта, овладение подвижными играми с правилами. Становление целенаправленности и саморегуляции в двигательной сфере, становление ценностей здорового образа жизни, овладение его элементарными нормами и правилами (в питании, двигательном режиме, закаливании, при формировании полезных привычек</a:t>
            </a:r>
            <a:r>
              <a:rPr lang="ru-RU" sz="1200">
                <a:latin typeface="Times New Roman" pitchFamily="18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0879" y="2101680"/>
            <a:ext cx="4200480" cy="466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ПАРЦИАЛЬНЫЕ ПРОГРАММЫ ИСПОЛЬЗУЕМЫЕ </a:t>
            </a:r>
            <a:br>
              <a:rPr lang="ru-RU"/>
            </a:br>
            <a:r>
              <a:rPr lang="ru-RU"/>
              <a:t>В ГРУППЕ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0400">
            <a:off x="2058926" y="2106262"/>
            <a:ext cx="1550880" cy="2271600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227160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200"/>
              <a:t>Программа «Юный эколог» С. Н. Николаева</a:t>
            </a:r>
          </a:p>
          <a:p>
            <a:pPr lvl="0" algn="just"/>
            <a:endParaRPr lang="ru-RU" sz="1200"/>
          </a:p>
          <a:p>
            <a:pPr lvl="0" algn="just"/>
            <a:r>
              <a:rPr lang="ru-RU" sz="1200"/>
              <a:t>Формирование у ребенка осознанно правильного отношения к природным явлениям и объектам, которые окружают его, и с которыми он знакомится в дошкольном детстве; формирование начал экологической культуры.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50840" y="4589279"/>
            <a:ext cx="1601640" cy="2271600"/>
          </a:xfrm>
        </p:spPr>
      </p:pic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740879" y="4589279"/>
            <a:ext cx="4200480" cy="22716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z="1200"/>
              <a:t>Программа «Изобразительная деятельность в детском саду» И. А. Лыкова</a:t>
            </a:r>
          </a:p>
          <a:p>
            <a:pPr lvl="0"/>
            <a:endParaRPr lang="ru-RU" sz="120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0879" y="3303720"/>
            <a:ext cx="4200480" cy="2358720"/>
          </a:xfrm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Мероприятия по оптимизации взаимодействия педагогического коллектива с семьями детей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504288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200">
                <a:latin typeface="Times New Roman" pitchFamily="18"/>
              </a:rPr>
              <a:t>Семья и детский сад – два важных института социализации детей. Воспитательные функции их различны, но для всестороннего развития личности ребёнка необходимо их взаимодействие. Обновление системы дошкольного образования, процессы гуманизации и демократизации в нем обусловили необходимость активизации взаимодействия дошкольного учреждения с семьей.</a:t>
            </a:r>
          </a:p>
          <a:p>
            <a:pPr lvl="0" algn="just"/>
            <a:r>
              <a:rPr lang="ru-RU" sz="1200">
                <a:latin typeface="Times New Roman" pitchFamily="18"/>
              </a:rPr>
              <a:t>Для успешного сотрудничества с родителями необходимо придерживаться следующих принципов взаимодействия:</a:t>
            </a:r>
          </a:p>
          <a:p>
            <a:pPr lvl="0" algn="just"/>
            <a:r>
              <a:rPr lang="ru-RU" sz="1200">
                <a:latin typeface="Times New Roman" pitchFamily="18"/>
              </a:rPr>
              <a:t>1. Доброжелательный стиль общения педагогов с родителями.</a:t>
            </a:r>
          </a:p>
          <a:p>
            <a:pPr lvl="0" algn="just"/>
            <a:r>
              <a:rPr lang="ru-RU" sz="1200">
                <a:latin typeface="Times New Roman" pitchFamily="18"/>
              </a:rPr>
              <a:t>2. Индивидуальный подход</a:t>
            </a:r>
          </a:p>
          <a:p>
            <a:pPr lvl="0" algn="just"/>
            <a:r>
              <a:rPr lang="ru-RU" sz="1200">
                <a:latin typeface="Times New Roman" pitchFamily="18"/>
              </a:rPr>
              <a:t>3. Сотрудничество, а не наставничество.</a:t>
            </a:r>
          </a:p>
          <a:p>
            <a:pPr lvl="0" algn="just"/>
            <a:r>
              <a:rPr lang="ru-RU" sz="1200">
                <a:latin typeface="Times New Roman" pitchFamily="18"/>
              </a:rPr>
              <a:t>4. Динамичность.</a:t>
            </a:r>
          </a:p>
          <a:p>
            <a:pPr lvl="0" algn="just"/>
            <a:r>
              <a:rPr lang="ru-RU" sz="1200">
                <a:latin typeface="Times New Roman" pitchFamily="18"/>
              </a:rPr>
              <a:t>Главная цель педагогов дошкольного учреждения – профессионально помочь семье в воспитании детей, при этом, не подменяя ее, а дополняя и обеспечивая более полную реализацию ее воспитательных функций.</a:t>
            </a:r>
          </a:p>
          <a:p>
            <a:pPr lvl="0" algn="just"/>
            <a:r>
              <a:rPr lang="ru-RU" sz="1200">
                <a:latin typeface="Times New Roman" pitchFamily="18"/>
              </a:rPr>
              <a:t>Основные условия, для реализации доверительного партнерского взаимодействия между ДОУ и семьей это:</a:t>
            </a:r>
          </a:p>
          <a:p>
            <a:pPr lvl="0" algn="just"/>
            <a:r>
              <a:rPr lang="ru-RU" sz="1200">
                <a:latin typeface="Times New Roman" pitchFamily="18"/>
              </a:rPr>
              <a:t>изучение семей воспитанников: учет различий в возрасте родителей, их образовании, культурного уровня, личностных особенностей родителей, их взглядов на воспитание, структуры и характера семейных отношений и др. ;</a:t>
            </a:r>
          </a:p>
          <a:p>
            <a:pPr lvl="0" algn="just"/>
            <a:r>
              <a:rPr lang="ru-RU" sz="1200">
                <a:latin typeface="Times New Roman" pitchFamily="18"/>
              </a:rPr>
              <a:t>открытость детского сада семье;</a:t>
            </a:r>
          </a:p>
          <a:p>
            <a:pPr lvl="0" algn="just"/>
            <a:r>
              <a:rPr lang="ru-RU" sz="1200">
                <a:latin typeface="Times New Roman" pitchFamily="18"/>
              </a:rPr>
              <a:t>ориентация педагога на работу с детьми и родителями.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0879" y="2908080"/>
            <a:ext cx="4200480" cy="3150000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600" y="2908080"/>
            <a:ext cx="4200480" cy="3150000"/>
          </a:xfrm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Наша площадка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МБДОУ ДЕТСКИЙ САД №16 «Машенька»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2101680"/>
            <a:ext cx="8701200" cy="488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Возрастные особенности детей 5-6 лет.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48000" y="2077200"/>
            <a:ext cx="8608320" cy="47627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СОЦИАЛЬНО-ЭМОЦИОНАЛЬНОЕ РАЗВИТИЕ</a:t>
            </a:r>
            <a:r>
              <a:rPr lang="ru-RU" sz="1200">
                <a:latin typeface="Times New Roman" pitchFamily="18"/>
              </a:rPr>
              <a:t>: Ребёнок 5-6 лет стремится познать себя и другого человека как представителя общества, постепенно начинает осознавать связи и зависимости в социальном поведении и взаимоотношениях людей.</a:t>
            </a:r>
          </a:p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ИГРОВАЯ ДЕЯТЕЛЬНОСТЬ</a:t>
            </a:r>
            <a:r>
              <a:rPr lang="ru-RU" sz="1200">
                <a:latin typeface="Times New Roman" pitchFamily="18"/>
              </a:rPr>
              <a:t>: В игровом взаимодействии существенное место начинает занимать совместное обсуждение правил игры. Дети часто пытаются контролировать действия друг друга - указывают, как должен себя вести тот или иной персонаж. В случаях возникновения конфликтов во время игры дети объясняют партнёрам свои действия или критикуют их действия, ссылаясь на правила.</a:t>
            </a:r>
          </a:p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ОБЩАЯ МОТОРИКА:</a:t>
            </a:r>
            <a:r>
              <a:rPr lang="ru-RU" sz="1200">
                <a:latin typeface="Times New Roman" pitchFamily="18"/>
              </a:rPr>
              <a:t> Более совершенной становится крупная моторика: ребенок хорошо бегает на носках, прыгает через веревочку, попеременно на одной и другой ноге, катается на двухколесном велосипеде, на коньках. Появляются сложные движения: может пройти по неширокой скамейке и при этом даже перешагнуть через небольшое препятствие; умеет отбивать мяч о землю одной рукой несколько раз подряд.</a:t>
            </a:r>
          </a:p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ПСИХИЧЕСКОЕ РАЗВИТИЕ:</a:t>
            </a:r>
            <a:r>
              <a:rPr lang="ru-RU" sz="1200">
                <a:latin typeface="Times New Roman" pitchFamily="18"/>
              </a:rPr>
              <a:t> К 5 годам они обладают довольно большим запасом представлений об окружающем, которые получают благодаря своей активности, стремлению задавать вопросы и экспериментировать.</a:t>
            </a:r>
          </a:p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РЕЧЕВОЕ РАЗВИТИЕ:</a:t>
            </a:r>
            <a:r>
              <a:rPr lang="ru-RU" sz="1200">
                <a:latin typeface="Times New Roman" pitchFamily="18"/>
              </a:rPr>
              <a:t> Для детей этого возраста становится нормой правильное произношение звуков. Сравнивая свою речь с речью взрослых, дошкольник может обнаружить собственные речевые недостатки.</a:t>
            </a:r>
          </a:p>
          <a:p>
            <a:pPr lvl="0" algn="just"/>
            <a:r>
              <a:rPr lang="ru-RU" sz="1200">
                <a:latin typeface="Times New Roman" pitchFamily="18"/>
              </a:rPr>
              <a:t> Ребёнок шестого года жизни свободно использует средства интонационной выразительности: может читать стихи грустно, весело или торжественно, способен регулировать громкость голоса и темп речи в зависимости от ситуации (громко читать стихи на празднике или тихо делиться своими секретами и т. п.).</a:t>
            </a:r>
          </a:p>
          <a:p>
            <a:pPr lvl="0" algn="just"/>
            <a:endParaRPr lang="ru-RU" sz="1200">
              <a:latin typeface="Times New Roman" pitchFamily="18"/>
            </a:endParaRPr>
          </a:p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МУЗЫКАЛЬНО-ХУДОЖЕСТВЕННАЯ И ПРОДУКТИВНАЯ ДЕЯТЕЛЬНОСТЬ</a:t>
            </a:r>
            <a:r>
              <a:rPr lang="ru-RU" sz="1200">
                <a:latin typeface="Times New Roman" pitchFamily="18"/>
              </a:rPr>
              <a:t>. В процессе восприятия художественных произведений дети эмоционально откликаются на те произведения искусства, в которых переданы понятные им чувства и отношения, различные эмоциональные состояния людей, животных, борьба добра со злом.</a:t>
            </a:r>
          </a:p>
          <a:p>
            <a:pPr lvl="0" algn="just"/>
            <a:r>
              <a:rPr lang="ru-RU" sz="1200">
                <a:solidFill>
                  <a:srgbClr val="FF3333"/>
                </a:solidFill>
                <a:latin typeface="Times New Roman" pitchFamily="18"/>
              </a:rPr>
              <a:t>ТРУДОВАЯ ДЕЯТЕЛЬНОСТЬ:</a:t>
            </a:r>
            <a:r>
              <a:rPr lang="ru-RU" sz="1200">
                <a:latin typeface="Times New Roman" pitchFamily="18"/>
              </a:rPr>
              <a:t> В старшем дошкольном возрасте (5-7 лет) активно развиваются планирование и самооценивание трудовой деятельности. Освоенные ранее виды детского труда выполняются качественно, быстро, осознанно. Становится возможным освоение детьми разных видов ручного труда.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КОЛИЧЕСТВЕННЫЙ И КАЧЕСТВЕННЫЙ СОСТАВ ГРУППЫ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2101680"/>
            <a:ext cx="4200480" cy="47627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/>
              <a:t>Всего детей-33</a:t>
            </a:r>
          </a:p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22716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/>
              <a:t>Мальчиков- 11</a:t>
            </a:r>
          </a:p>
          <a:p>
            <a:pPr lvl="0"/>
            <a:endParaRPr lang="ru-RU"/>
          </a:p>
        </p:txBody>
      </p:sp>
      <p:sp>
        <p:nvSpPr>
          <p:cNvPr id="5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5151600" y="4589279"/>
            <a:ext cx="4200480" cy="22716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/>
              <a:t>Девочек- 22</a:t>
            </a:r>
          </a:p>
          <a:p>
            <a:pPr lvl="0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76000" y="2448000"/>
            <a:ext cx="2304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76000" y="4968000"/>
            <a:ext cx="2304000" cy="20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8000" y="2664000"/>
            <a:ext cx="3600000" cy="38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ПРОГРАММА ДОШКОЛЬНОГО ОБРАЗОВАНИЯ «ОТ РОЖДЕНИЯ ДО ШКОЛЫ»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2101680"/>
            <a:ext cx="4200480" cy="47627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087520" y="2101680"/>
            <a:ext cx="4200480" cy="22716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>
              <a:buNone/>
            </a:pPr>
            <a:r>
              <a:rPr lang="ru-RU" sz="1200">
                <a:latin typeface="Times New Roman" pitchFamily="18"/>
              </a:rPr>
              <a:t>Ведущие цели Программы — 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</a:t>
            </a:r>
          </a:p>
          <a:p>
            <a:pPr lvl="0" algn="just">
              <a:buNone/>
            </a:pPr>
            <a:r>
              <a:rPr lang="ru-RU" sz="1200">
                <a:latin typeface="Times New Roman" pitchFamily="18"/>
              </a:rPr>
              <a:t>и физических качеств в соответствии с возрастными и индивидуальными особенностями, подготовка к жизни в современном обществе, к обучению в школе, обеспечении безопасности жизнедеятельности дошкольника.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5151600" y="4589279"/>
            <a:ext cx="4200480" cy="22716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ru-RU" sz="1200">
                <a:latin typeface="Times New Roman" pitchFamily="18"/>
              </a:rPr>
              <a:t>Приоритет Программы — воспитание свободного, уверенного в себе человека, с активной жизненной позицией, стремящегося творчески подходить к решению различных жизненных ситуаций, имеющего свое мнение и умеющего отстаивать его.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00" y="2101680"/>
            <a:ext cx="4320000" cy="47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СОЦИАЛЬНО- КОММУНИКАТИВНОЕ РАЗВИТИЕ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26600" y="2101680"/>
            <a:ext cx="3028680" cy="2271600"/>
          </a:xfrm>
        </p:spPr>
      </p:pic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227160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z="1200">
                <a:latin typeface="Times New Roman" pitchFamily="18"/>
              </a:rPr>
              <a:t>Основной целью этого направления является позитивная социализация детей дошкольного возраста, приобщение их к социокультурным нормам, традициям семьи, общества и государства.</a:t>
            </a:r>
          </a:p>
          <a:p>
            <a:pPr lvl="0"/>
            <a:r>
              <a:rPr lang="ru-RU" sz="1200">
                <a:latin typeface="Times New Roman" pitchFamily="18"/>
              </a:rPr>
              <a:t>Организовывая предметно-пространственную среду в соответствии с ФГОС в различных возрастных группах ДОУ, необходимо помнить, что ее содержание в направлении «Социально-коммуникативное развитие» детей дошкольного возраста должно определяться содержанием непосредственно образовательной деятельности в данном направлении и возрастной категорией детей.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30160" y="4589279"/>
            <a:ext cx="3028680" cy="2271600"/>
          </a:xfrm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ПОЗНАВАТЕЛЬНОЕ РАЗВИТИЕ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26600" y="2101680"/>
            <a:ext cx="3028680" cy="227160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0079" y="2101680"/>
            <a:ext cx="1703520" cy="227160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00079" y="4589279"/>
            <a:ext cx="1703520" cy="2271600"/>
          </a:xfrm>
        </p:spPr>
      </p:pic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740879" y="4589279"/>
            <a:ext cx="4200480" cy="22716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400">
                <a:latin typeface="Times New Roman" pitchFamily="18"/>
              </a:rPr>
              <a:t>В соответствии с ФГОС ДО целью познавательного развития детей дошкольного возраста стало развитие познавательных интересов и познавательных способностей детей, которые можно подразделить на сенсорные, интеллектуально-познавательные и интеллектуально-творческие.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РЕЧЕВОЕ РАЗВИТИТЕ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2101680"/>
            <a:ext cx="4200480" cy="4762799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400">
                <a:latin typeface="Times New Roman" pitchFamily="18"/>
              </a:rPr>
              <a:t>Речевое развитие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грамоте.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4762799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1600" y="2101680"/>
            <a:ext cx="4200480" cy="47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/>
              <a:t>ХУДОЖЕСТВЕННО - ЭСТЕТИЧЕСКОЕ РАЗВИТИЕ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40879" y="2101680"/>
            <a:ext cx="4200480" cy="227160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151600" y="2101680"/>
            <a:ext cx="4200480" cy="227160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sp>
        <p:nvSpPr>
          <p:cNvPr id="5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740879" y="4589279"/>
            <a:ext cx="8607600" cy="227160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8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ru-RU" sz="20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Arial Unicode MS" pitchFamily="2"/>
                <a:cs typeface="Tahoma" pitchFamily="2"/>
              </a:defRPr>
            </a:lvl9pPr>
          </a:lstStyle>
          <a:p>
            <a:pPr lvl="0" algn="just"/>
            <a:r>
              <a:rPr lang="ru-RU" sz="1400">
                <a:latin typeface="Times New Roman" pitchFamily="18"/>
              </a:rPr>
              <a:t>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(изобразительной, конструктивно-модельной, музыкальной и др.)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2101680"/>
            <a:ext cx="4221360" cy="22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600" y="2101680"/>
            <a:ext cx="4200480" cy="22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coo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1069</Words>
  <Application>Microsoft Office PowerPoint</Application>
  <PresentationFormat>Произвольный</PresentationFormat>
  <Paragraphs>52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Обычный</vt:lpstr>
      <vt:lpstr>lyt-cool</vt:lpstr>
      <vt:lpstr> </vt:lpstr>
      <vt:lpstr>МБДОУ ДЕТСКИЙ САД №16 «Машенька»</vt:lpstr>
      <vt:lpstr>Возрастные особенности детей 5-6 лет.</vt:lpstr>
      <vt:lpstr>КОЛИЧЕСТВЕННЫЙ И КАЧЕСТВЕННЫЙ СОСТАВ ГРУППЫ</vt:lpstr>
      <vt:lpstr>ПРОГРАММА ДОШКОЛЬНОГО ОБРАЗОВАНИЯ «ОТ РОЖДЕНИЯ ДО ШКОЛЫ»</vt:lpstr>
      <vt:lpstr>СОЦИАЛЬНО- КОММУНИКАТИВНОЕ РАЗВИТИЕ</vt:lpstr>
      <vt:lpstr>ПОЗНАВАТЕЛЬНОЕ РАЗВИТИЕ</vt:lpstr>
      <vt:lpstr>РЕЧЕВОЕ РАЗВИТИТЕ</vt:lpstr>
      <vt:lpstr>ХУДОЖЕСТВЕННО - ЭСТЕТИЧЕСКОЕ РАЗВИТИЕ</vt:lpstr>
      <vt:lpstr>ФИЗИЧЕСКОЕ РАЗВИТИЕ</vt:lpstr>
      <vt:lpstr>ПАРЦИАЛЬНЫЕ ПРОГРАММЫ ИСПОЛЬЗУЕМЫЕ  В ГРУППЕ</vt:lpstr>
      <vt:lpstr>Мероприятия по оптимизации взаимодействия педагогического коллектива с семьями детей</vt:lpstr>
      <vt:lpstr>Наша площадка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ВО МО «Академия социального образования» Кафедра дошкольного образования Итоговая практико-значимая работа </dc:title>
  <dc:creator>Галина</dc:creator>
  <cp:lastModifiedBy>Windows User</cp:lastModifiedBy>
  <cp:revision>8</cp:revision>
  <cp:lastPrinted>2015-10-25T20:35:42Z</cp:lastPrinted>
  <dcterms:created xsi:type="dcterms:W3CDTF">2015-10-25T16:53:43Z</dcterms:created>
  <dcterms:modified xsi:type="dcterms:W3CDTF">2016-01-15T07:38:59Z</dcterms:modified>
</cp:coreProperties>
</file>