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7" r:id="rId3"/>
    <p:sldId id="279" r:id="rId4"/>
    <p:sldId id="292" r:id="rId5"/>
    <p:sldId id="280" r:id="rId6"/>
    <p:sldId id="281" r:id="rId7"/>
    <p:sldId id="299" r:id="rId8"/>
    <p:sldId id="300" r:id="rId9"/>
    <p:sldId id="282" r:id="rId10"/>
    <p:sldId id="283" r:id="rId11"/>
    <p:sldId id="278" r:id="rId12"/>
    <p:sldId id="295" r:id="rId13"/>
    <p:sldId id="296" r:id="rId14"/>
    <p:sldId id="284" r:id="rId15"/>
    <p:sldId id="285" r:id="rId16"/>
    <p:sldId id="258" r:id="rId17"/>
    <p:sldId id="298" r:id="rId18"/>
    <p:sldId id="287" r:id="rId19"/>
    <p:sldId id="288" r:id="rId20"/>
    <p:sldId id="289" r:id="rId21"/>
    <p:sldId id="290" r:id="rId22"/>
    <p:sldId id="293" r:id="rId23"/>
    <p:sldId id="294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582" y="5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2058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5C9A6-8BF7-4AAA-B753-66E411A18A6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A59D7E-4EF2-436A-9F65-F24BE8218797}">
      <dgm:prSet phldrT="[Текст]"/>
      <dgm:spPr/>
      <dgm:t>
        <a:bodyPr/>
        <a:lstStyle/>
        <a:p>
          <a:r>
            <a:rPr lang="ru-RU" dirty="0" smtClean="0"/>
            <a:t>Старший воспитатель</a:t>
          </a:r>
          <a:endParaRPr lang="ru-RU" dirty="0"/>
        </a:p>
      </dgm:t>
    </dgm:pt>
    <dgm:pt modelId="{50774A80-673F-4EC7-A8DA-4AF4F574C56B}" type="parTrans" cxnId="{6DC1E1E3-0D21-407B-A6DC-723A8FBF4FF9}">
      <dgm:prSet/>
      <dgm:spPr/>
      <dgm:t>
        <a:bodyPr/>
        <a:lstStyle/>
        <a:p>
          <a:endParaRPr lang="ru-RU"/>
        </a:p>
      </dgm:t>
    </dgm:pt>
    <dgm:pt modelId="{C9A2A5D8-07B7-4B81-91D9-7E6A29B6E10D}" type="sibTrans" cxnId="{6DC1E1E3-0D21-407B-A6DC-723A8FBF4FF9}">
      <dgm:prSet/>
      <dgm:spPr/>
      <dgm:t>
        <a:bodyPr/>
        <a:lstStyle/>
        <a:p>
          <a:endParaRPr lang="ru-RU"/>
        </a:p>
      </dgm:t>
    </dgm:pt>
    <dgm:pt modelId="{219D26DE-14A2-436C-9BC5-67D35A63554B}">
      <dgm:prSet phldrT="[Текст]"/>
      <dgm:spPr/>
      <dgm:t>
        <a:bodyPr/>
        <a:lstStyle/>
        <a:p>
          <a:r>
            <a:rPr lang="ru-RU" dirty="0" smtClean="0"/>
            <a:t>Педагог-психолог</a:t>
          </a:r>
          <a:endParaRPr lang="ru-RU" dirty="0"/>
        </a:p>
      </dgm:t>
    </dgm:pt>
    <dgm:pt modelId="{447C9437-30C6-411A-BC9F-2ED941A9EF95}" type="parTrans" cxnId="{572BF94D-BB0C-40DC-AD9F-BB5948CCB16E}">
      <dgm:prSet/>
      <dgm:spPr/>
      <dgm:t>
        <a:bodyPr/>
        <a:lstStyle/>
        <a:p>
          <a:endParaRPr lang="ru-RU"/>
        </a:p>
      </dgm:t>
    </dgm:pt>
    <dgm:pt modelId="{EADAD202-A935-4C4E-8ABA-8DD1B5077638}" type="sibTrans" cxnId="{572BF94D-BB0C-40DC-AD9F-BB5948CCB16E}">
      <dgm:prSet/>
      <dgm:spPr/>
      <dgm:t>
        <a:bodyPr/>
        <a:lstStyle/>
        <a:p>
          <a:endParaRPr lang="ru-RU"/>
        </a:p>
      </dgm:t>
    </dgm:pt>
    <dgm:pt modelId="{0A25CDD3-BE48-4FE4-AEEC-5ACBDB682995}">
      <dgm:prSet phldrT="[Текст]"/>
      <dgm:spPr/>
      <dgm:t>
        <a:bodyPr/>
        <a:lstStyle/>
        <a:p>
          <a:r>
            <a:rPr lang="ru-RU" dirty="0" smtClean="0"/>
            <a:t>Музыкальный руководитель</a:t>
          </a:r>
          <a:endParaRPr lang="ru-RU" dirty="0"/>
        </a:p>
      </dgm:t>
    </dgm:pt>
    <dgm:pt modelId="{253588D7-5849-4738-9985-439C6828963D}" type="parTrans" cxnId="{1AC45F0A-EA55-495B-A782-074682BA9914}">
      <dgm:prSet/>
      <dgm:spPr/>
      <dgm:t>
        <a:bodyPr/>
        <a:lstStyle/>
        <a:p>
          <a:endParaRPr lang="ru-RU"/>
        </a:p>
      </dgm:t>
    </dgm:pt>
    <dgm:pt modelId="{98593E82-A67F-4C16-AC55-85263F7DCB9A}" type="sibTrans" cxnId="{1AC45F0A-EA55-495B-A782-074682BA9914}">
      <dgm:prSet/>
      <dgm:spPr/>
      <dgm:t>
        <a:bodyPr/>
        <a:lstStyle/>
        <a:p>
          <a:endParaRPr lang="ru-RU"/>
        </a:p>
      </dgm:t>
    </dgm:pt>
    <dgm:pt modelId="{67E9BE80-2227-4308-9936-6AC666E90794}">
      <dgm:prSet phldrT="[Текст]"/>
      <dgm:spPr/>
      <dgm:t>
        <a:bodyPr/>
        <a:lstStyle/>
        <a:p>
          <a:r>
            <a:rPr lang="ru-RU" dirty="0" smtClean="0"/>
            <a:t>Воспитатели</a:t>
          </a:r>
          <a:endParaRPr lang="ru-RU" dirty="0"/>
        </a:p>
      </dgm:t>
    </dgm:pt>
    <dgm:pt modelId="{9CB3EBDB-8C64-4EEE-911C-CADA849402A7}" type="parTrans" cxnId="{7F050835-9BB3-43B1-A49E-379ECA14C5AD}">
      <dgm:prSet/>
      <dgm:spPr/>
      <dgm:t>
        <a:bodyPr/>
        <a:lstStyle/>
        <a:p>
          <a:endParaRPr lang="ru-RU"/>
        </a:p>
      </dgm:t>
    </dgm:pt>
    <dgm:pt modelId="{CCFAC0F0-F164-4E25-8FBF-D114FE907D3C}" type="sibTrans" cxnId="{7F050835-9BB3-43B1-A49E-379ECA14C5AD}">
      <dgm:prSet/>
      <dgm:spPr/>
      <dgm:t>
        <a:bodyPr/>
        <a:lstStyle/>
        <a:p>
          <a:endParaRPr lang="ru-RU"/>
        </a:p>
      </dgm:t>
    </dgm:pt>
    <dgm:pt modelId="{9924CC7B-464E-44F9-A36A-73F7ED450C88}">
      <dgm:prSet phldrT="[Текст]"/>
      <dgm:spPr/>
      <dgm:t>
        <a:bodyPr/>
        <a:lstStyle/>
        <a:p>
          <a:r>
            <a:rPr lang="ru-RU" dirty="0" smtClean="0"/>
            <a:t>Инструктор по ФИЗО</a:t>
          </a:r>
          <a:endParaRPr lang="ru-RU" dirty="0"/>
        </a:p>
      </dgm:t>
    </dgm:pt>
    <dgm:pt modelId="{890AFBDB-272E-429E-BD3E-DA11BEA85795}" type="parTrans" cxnId="{EB5C29BE-286E-426A-BC5A-8EF9C3F6C430}">
      <dgm:prSet/>
      <dgm:spPr/>
      <dgm:t>
        <a:bodyPr/>
        <a:lstStyle/>
        <a:p>
          <a:endParaRPr lang="ru-RU"/>
        </a:p>
      </dgm:t>
    </dgm:pt>
    <dgm:pt modelId="{085AB83D-B69A-41D6-9E5E-EA403DBA66BA}" type="sibTrans" cxnId="{EB5C29BE-286E-426A-BC5A-8EF9C3F6C430}">
      <dgm:prSet/>
      <dgm:spPr/>
      <dgm:t>
        <a:bodyPr/>
        <a:lstStyle/>
        <a:p>
          <a:endParaRPr lang="ru-RU"/>
        </a:p>
      </dgm:t>
    </dgm:pt>
    <dgm:pt modelId="{ABD1CFFF-700C-47CE-8673-5120589F640D}" type="pres">
      <dgm:prSet presAssocID="{D3C5C9A6-8BF7-4AAA-B753-66E411A18A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4D4418-3355-42BD-B359-AE1D28AEECD1}" type="pres">
      <dgm:prSet presAssocID="{73A59D7E-4EF2-436A-9F65-F24BE8218797}" presName="hierRoot1" presStyleCnt="0"/>
      <dgm:spPr/>
    </dgm:pt>
    <dgm:pt modelId="{F0C45CB0-FE9B-490D-86FC-33EE0316A4B8}" type="pres">
      <dgm:prSet presAssocID="{73A59D7E-4EF2-436A-9F65-F24BE8218797}" presName="composite" presStyleCnt="0"/>
      <dgm:spPr/>
    </dgm:pt>
    <dgm:pt modelId="{E4CB8125-544E-4729-BE23-FE004811FEE9}" type="pres">
      <dgm:prSet presAssocID="{73A59D7E-4EF2-436A-9F65-F24BE8218797}" presName="background" presStyleLbl="node0" presStyleIdx="0" presStyleCnt="1"/>
      <dgm:spPr/>
    </dgm:pt>
    <dgm:pt modelId="{92999475-9FCF-485C-9F26-C9F83580824D}" type="pres">
      <dgm:prSet presAssocID="{73A59D7E-4EF2-436A-9F65-F24BE821879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ED2489-80D4-41CD-89D3-0D72B4E16651}" type="pres">
      <dgm:prSet presAssocID="{73A59D7E-4EF2-436A-9F65-F24BE8218797}" presName="hierChild2" presStyleCnt="0"/>
      <dgm:spPr/>
    </dgm:pt>
    <dgm:pt modelId="{17635E20-5F31-47D6-8CD4-5ACA033CC409}" type="pres">
      <dgm:prSet presAssocID="{447C9437-30C6-411A-BC9F-2ED941A9EF9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2EA0288-4D3F-4715-AD72-B4BC4B2F9271}" type="pres">
      <dgm:prSet presAssocID="{219D26DE-14A2-436C-9BC5-67D35A63554B}" presName="hierRoot2" presStyleCnt="0"/>
      <dgm:spPr/>
    </dgm:pt>
    <dgm:pt modelId="{EDCBFA96-95E3-40EA-AD3D-E1B0690F19E6}" type="pres">
      <dgm:prSet presAssocID="{219D26DE-14A2-436C-9BC5-67D35A63554B}" presName="composite2" presStyleCnt="0"/>
      <dgm:spPr/>
    </dgm:pt>
    <dgm:pt modelId="{61FD1D85-64CE-4F10-9509-5581EA64BBE2}" type="pres">
      <dgm:prSet presAssocID="{219D26DE-14A2-436C-9BC5-67D35A63554B}" presName="background2" presStyleLbl="node2" presStyleIdx="0" presStyleCnt="2"/>
      <dgm:spPr/>
    </dgm:pt>
    <dgm:pt modelId="{256F220C-CE0F-440C-99CB-60D52A9102D3}" type="pres">
      <dgm:prSet presAssocID="{219D26DE-14A2-436C-9BC5-67D35A63554B}" presName="text2" presStyleLbl="fgAcc2" presStyleIdx="0" presStyleCnt="2" custLinFactX="-14140" custLinFactNeighborX="-100000" custLinFactNeighborY="-87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188B8D-EF42-42F8-B4C9-85851209364F}" type="pres">
      <dgm:prSet presAssocID="{219D26DE-14A2-436C-9BC5-67D35A63554B}" presName="hierChild3" presStyleCnt="0"/>
      <dgm:spPr/>
    </dgm:pt>
    <dgm:pt modelId="{B7B917CB-1979-45F0-B843-D457B9FE002B}" type="pres">
      <dgm:prSet presAssocID="{253588D7-5849-4738-9985-439C6828963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F1D882C-236E-46F8-AFC8-E2563A9AE4FA}" type="pres">
      <dgm:prSet presAssocID="{0A25CDD3-BE48-4FE4-AEEC-5ACBDB682995}" presName="hierRoot3" presStyleCnt="0"/>
      <dgm:spPr/>
    </dgm:pt>
    <dgm:pt modelId="{05261B89-1130-4D59-B779-23077820C897}" type="pres">
      <dgm:prSet presAssocID="{0A25CDD3-BE48-4FE4-AEEC-5ACBDB682995}" presName="composite3" presStyleCnt="0"/>
      <dgm:spPr/>
    </dgm:pt>
    <dgm:pt modelId="{82652EB8-5D2A-414E-8F7D-9AB85583F8EC}" type="pres">
      <dgm:prSet presAssocID="{0A25CDD3-BE48-4FE4-AEEC-5ACBDB682995}" presName="background3" presStyleLbl="node3" presStyleIdx="0" presStyleCnt="2"/>
      <dgm:spPr/>
    </dgm:pt>
    <dgm:pt modelId="{4C18F9DD-1026-4757-850B-6439C35F3019}" type="pres">
      <dgm:prSet presAssocID="{0A25CDD3-BE48-4FE4-AEEC-5ACBDB682995}" presName="text3" presStyleLbl="fgAcc3" presStyleIdx="0" presStyleCnt="2" custLinFactX="-20242" custLinFactNeighborX="-100000" custLinFactNeighborY="-15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74F00-0F3F-4571-8F2B-8C4620EB3DEA}" type="pres">
      <dgm:prSet presAssocID="{0A25CDD3-BE48-4FE4-AEEC-5ACBDB682995}" presName="hierChild4" presStyleCnt="0"/>
      <dgm:spPr/>
    </dgm:pt>
    <dgm:pt modelId="{C9EA7B3C-7942-4355-AA02-57F3E76D09A9}" type="pres">
      <dgm:prSet presAssocID="{9CB3EBDB-8C64-4EEE-911C-CADA849402A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76DA18E-0A21-4164-ACDF-6DAC94B0AF12}" type="pres">
      <dgm:prSet presAssocID="{67E9BE80-2227-4308-9936-6AC666E90794}" presName="hierRoot2" presStyleCnt="0"/>
      <dgm:spPr/>
    </dgm:pt>
    <dgm:pt modelId="{C69EA592-83E5-45FD-A261-3B8EE4D030CB}" type="pres">
      <dgm:prSet presAssocID="{67E9BE80-2227-4308-9936-6AC666E90794}" presName="composite2" presStyleCnt="0"/>
      <dgm:spPr/>
    </dgm:pt>
    <dgm:pt modelId="{0ADFF849-BB95-446C-822B-72A5718879D6}" type="pres">
      <dgm:prSet presAssocID="{67E9BE80-2227-4308-9936-6AC666E90794}" presName="background2" presStyleLbl="node2" presStyleIdx="1" presStyleCnt="2"/>
      <dgm:spPr/>
    </dgm:pt>
    <dgm:pt modelId="{BF522866-5B15-4265-93C8-78DC4F4CDF56}" type="pres">
      <dgm:prSet presAssocID="{67E9BE80-2227-4308-9936-6AC666E90794}" presName="text2" presStyleLbl="fgAcc2" presStyleIdx="1" presStyleCnt="2" custLinFactNeighborX="93181" custLinFactNeighborY="-87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257C64-B777-4214-ACE6-B4199CA54F20}" type="pres">
      <dgm:prSet presAssocID="{67E9BE80-2227-4308-9936-6AC666E90794}" presName="hierChild3" presStyleCnt="0"/>
      <dgm:spPr/>
    </dgm:pt>
    <dgm:pt modelId="{1CD6BCD3-21E3-4AF8-B804-D23FDD13A1A6}" type="pres">
      <dgm:prSet presAssocID="{890AFBDB-272E-429E-BD3E-DA11BEA85795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2234BA-A505-4D82-9348-A02BB7AE3677}" type="pres">
      <dgm:prSet presAssocID="{9924CC7B-464E-44F9-A36A-73F7ED450C88}" presName="hierRoot3" presStyleCnt="0"/>
      <dgm:spPr/>
    </dgm:pt>
    <dgm:pt modelId="{FA48F7C8-2010-43A9-A0C0-6C4BE97181F4}" type="pres">
      <dgm:prSet presAssocID="{9924CC7B-464E-44F9-A36A-73F7ED450C88}" presName="composite3" presStyleCnt="0"/>
      <dgm:spPr/>
    </dgm:pt>
    <dgm:pt modelId="{4E5DE9C7-CD61-43AF-85E5-09F9742447BD}" type="pres">
      <dgm:prSet presAssocID="{9924CC7B-464E-44F9-A36A-73F7ED450C88}" presName="background3" presStyleLbl="node3" presStyleIdx="1" presStyleCnt="2"/>
      <dgm:spPr/>
    </dgm:pt>
    <dgm:pt modelId="{CC3AC66B-3C4F-4CF1-BDD3-579ED267F666}" type="pres">
      <dgm:prSet presAssocID="{9924CC7B-464E-44F9-A36A-73F7ED450C88}" presName="text3" presStyleLbl="fgAcc3" presStyleIdx="1" presStyleCnt="2" custLinFactX="8438" custLinFactNeighborX="100000" custLinFactNeighborY="-56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BAFE8F-89E5-4167-A042-4342DC6DA593}" type="pres">
      <dgm:prSet presAssocID="{9924CC7B-464E-44F9-A36A-73F7ED450C88}" presName="hierChild4" presStyleCnt="0"/>
      <dgm:spPr/>
    </dgm:pt>
  </dgm:ptLst>
  <dgm:cxnLst>
    <dgm:cxn modelId="{1AC45F0A-EA55-495B-A782-074682BA9914}" srcId="{219D26DE-14A2-436C-9BC5-67D35A63554B}" destId="{0A25CDD3-BE48-4FE4-AEEC-5ACBDB682995}" srcOrd="0" destOrd="0" parTransId="{253588D7-5849-4738-9985-439C6828963D}" sibTransId="{98593E82-A67F-4C16-AC55-85263F7DCB9A}"/>
    <dgm:cxn modelId="{EB5C29BE-286E-426A-BC5A-8EF9C3F6C430}" srcId="{67E9BE80-2227-4308-9936-6AC666E90794}" destId="{9924CC7B-464E-44F9-A36A-73F7ED450C88}" srcOrd="0" destOrd="0" parTransId="{890AFBDB-272E-429E-BD3E-DA11BEA85795}" sibTransId="{085AB83D-B69A-41D6-9E5E-EA403DBA66BA}"/>
    <dgm:cxn modelId="{5C1C66E9-D9A3-44C9-A453-BC725B3AB06A}" type="presOf" srcId="{9924CC7B-464E-44F9-A36A-73F7ED450C88}" destId="{CC3AC66B-3C4F-4CF1-BDD3-579ED267F666}" srcOrd="0" destOrd="0" presId="urn:microsoft.com/office/officeart/2005/8/layout/hierarchy1"/>
    <dgm:cxn modelId="{814C730A-A6CA-4B1C-82C9-BB661AB8BF3E}" type="presOf" srcId="{D3C5C9A6-8BF7-4AAA-B753-66E411A18A64}" destId="{ABD1CFFF-700C-47CE-8673-5120589F640D}" srcOrd="0" destOrd="0" presId="urn:microsoft.com/office/officeart/2005/8/layout/hierarchy1"/>
    <dgm:cxn modelId="{960985D9-50B7-4DFE-83A8-03C14CEF7F77}" type="presOf" srcId="{73A59D7E-4EF2-436A-9F65-F24BE8218797}" destId="{92999475-9FCF-485C-9F26-C9F83580824D}" srcOrd="0" destOrd="0" presId="urn:microsoft.com/office/officeart/2005/8/layout/hierarchy1"/>
    <dgm:cxn modelId="{4FFC7B0C-A1DE-4E7F-B295-D5AA2932D93F}" type="presOf" srcId="{890AFBDB-272E-429E-BD3E-DA11BEA85795}" destId="{1CD6BCD3-21E3-4AF8-B804-D23FDD13A1A6}" srcOrd="0" destOrd="0" presId="urn:microsoft.com/office/officeart/2005/8/layout/hierarchy1"/>
    <dgm:cxn modelId="{DE218DF7-8386-4F13-974C-2F3E4FEA20A4}" type="presOf" srcId="{67E9BE80-2227-4308-9936-6AC666E90794}" destId="{BF522866-5B15-4265-93C8-78DC4F4CDF56}" srcOrd="0" destOrd="0" presId="urn:microsoft.com/office/officeart/2005/8/layout/hierarchy1"/>
    <dgm:cxn modelId="{FFD2BA1B-3BC2-499E-99F9-E72DF36171E7}" type="presOf" srcId="{9CB3EBDB-8C64-4EEE-911C-CADA849402A7}" destId="{C9EA7B3C-7942-4355-AA02-57F3E76D09A9}" srcOrd="0" destOrd="0" presId="urn:microsoft.com/office/officeart/2005/8/layout/hierarchy1"/>
    <dgm:cxn modelId="{6DC1E1E3-0D21-407B-A6DC-723A8FBF4FF9}" srcId="{D3C5C9A6-8BF7-4AAA-B753-66E411A18A64}" destId="{73A59D7E-4EF2-436A-9F65-F24BE8218797}" srcOrd="0" destOrd="0" parTransId="{50774A80-673F-4EC7-A8DA-4AF4F574C56B}" sibTransId="{C9A2A5D8-07B7-4B81-91D9-7E6A29B6E10D}"/>
    <dgm:cxn modelId="{95698479-291C-44C0-96E3-267B512F93B7}" type="presOf" srcId="{447C9437-30C6-411A-BC9F-2ED941A9EF95}" destId="{17635E20-5F31-47D6-8CD4-5ACA033CC409}" srcOrd="0" destOrd="0" presId="urn:microsoft.com/office/officeart/2005/8/layout/hierarchy1"/>
    <dgm:cxn modelId="{572BF94D-BB0C-40DC-AD9F-BB5948CCB16E}" srcId="{73A59D7E-4EF2-436A-9F65-F24BE8218797}" destId="{219D26DE-14A2-436C-9BC5-67D35A63554B}" srcOrd="0" destOrd="0" parTransId="{447C9437-30C6-411A-BC9F-2ED941A9EF95}" sibTransId="{EADAD202-A935-4C4E-8ABA-8DD1B5077638}"/>
    <dgm:cxn modelId="{865D52EC-2594-4820-9807-735AA88BC80B}" type="presOf" srcId="{0A25CDD3-BE48-4FE4-AEEC-5ACBDB682995}" destId="{4C18F9DD-1026-4757-850B-6439C35F3019}" srcOrd="0" destOrd="0" presId="urn:microsoft.com/office/officeart/2005/8/layout/hierarchy1"/>
    <dgm:cxn modelId="{7F050835-9BB3-43B1-A49E-379ECA14C5AD}" srcId="{73A59D7E-4EF2-436A-9F65-F24BE8218797}" destId="{67E9BE80-2227-4308-9936-6AC666E90794}" srcOrd="1" destOrd="0" parTransId="{9CB3EBDB-8C64-4EEE-911C-CADA849402A7}" sibTransId="{CCFAC0F0-F164-4E25-8FBF-D114FE907D3C}"/>
    <dgm:cxn modelId="{0BB748BA-5556-48FD-861D-3BE7C9C0F7F0}" type="presOf" srcId="{253588D7-5849-4738-9985-439C6828963D}" destId="{B7B917CB-1979-45F0-B843-D457B9FE002B}" srcOrd="0" destOrd="0" presId="urn:microsoft.com/office/officeart/2005/8/layout/hierarchy1"/>
    <dgm:cxn modelId="{D011676E-D935-4011-B4D6-E659F2341AC9}" type="presOf" srcId="{219D26DE-14A2-436C-9BC5-67D35A63554B}" destId="{256F220C-CE0F-440C-99CB-60D52A9102D3}" srcOrd="0" destOrd="0" presId="urn:microsoft.com/office/officeart/2005/8/layout/hierarchy1"/>
    <dgm:cxn modelId="{0420FBC2-E206-4458-8AD5-F626918B4A1B}" type="presParOf" srcId="{ABD1CFFF-700C-47CE-8673-5120589F640D}" destId="{B64D4418-3355-42BD-B359-AE1D28AEECD1}" srcOrd="0" destOrd="0" presId="urn:microsoft.com/office/officeart/2005/8/layout/hierarchy1"/>
    <dgm:cxn modelId="{C3ED178F-B3B4-4D4A-98B7-78333B42E2AC}" type="presParOf" srcId="{B64D4418-3355-42BD-B359-AE1D28AEECD1}" destId="{F0C45CB0-FE9B-490D-86FC-33EE0316A4B8}" srcOrd="0" destOrd="0" presId="urn:microsoft.com/office/officeart/2005/8/layout/hierarchy1"/>
    <dgm:cxn modelId="{86DD5C72-D3DE-4AF9-A6F3-ADEA1FF878ED}" type="presParOf" srcId="{F0C45CB0-FE9B-490D-86FC-33EE0316A4B8}" destId="{E4CB8125-544E-4729-BE23-FE004811FEE9}" srcOrd="0" destOrd="0" presId="urn:microsoft.com/office/officeart/2005/8/layout/hierarchy1"/>
    <dgm:cxn modelId="{386CD5B7-D560-419E-BAF2-4A37C28E13E9}" type="presParOf" srcId="{F0C45CB0-FE9B-490D-86FC-33EE0316A4B8}" destId="{92999475-9FCF-485C-9F26-C9F83580824D}" srcOrd="1" destOrd="0" presId="urn:microsoft.com/office/officeart/2005/8/layout/hierarchy1"/>
    <dgm:cxn modelId="{3EA29397-4E6E-4461-B0E3-39ACCDC22084}" type="presParOf" srcId="{B64D4418-3355-42BD-B359-AE1D28AEECD1}" destId="{74ED2489-80D4-41CD-89D3-0D72B4E16651}" srcOrd="1" destOrd="0" presId="urn:microsoft.com/office/officeart/2005/8/layout/hierarchy1"/>
    <dgm:cxn modelId="{AF59B82E-411B-459D-90C3-6B915AB9BE9D}" type="presParOf" srcId="{74ED2489-80D4-41CD-89D3-0D72B4E16651}" destId="{17635E20-5F31-47D6-8CD4-5ACA033CC409}" srcOrd="0" destOrd="0" presId="urn:microsoft.com/office/officeart/2005/8/layout/hierarchy1"/>
    <dgm:cxn modelId="{AEBD6E03-B769-4DAC-B25B-20A6E8405A04}" type="presParOf" srcId="{74ED2489-80D4-41CD-89D3-0D72B4E16651}" destId="{92EA0288-4D3F-4715-AD72-B4BC4B2F9271}" srcOrd="1" destOrd="0" presId="urn:microsoft.com/office/officeart/2005/8/layout/hierarchy1"/>
    <dgm:cxn modelId="{438929F8-C81A-4564-8BAF-6511A313419D}" type="presParOf" srcId="{92EA0288-4D3F-4715-AD72-B4BC4B2F9271}" destId="{EDCBFA96-95E3-40EA-AD3D-E1B0690F19E6}" srcOrd="0" destOrd="0" presId="urn:microsoft.com/office/officeart/2005/8/layout/hierarchy1"/>
    <dgm:cxn modelId="{F12565AB-1799-45EC-99DB-3DEAEE6CFC6C}" type="presParOf" srcId="{EDCBFA96-95E3-40EA-AD3D-E1B0690F19E6}" destId="{61FD1D85-64CE-4F10-9509-5581EA64BBE2}" srcOrd="0" destOrd="0" presId="urn:microsoft.com/office/officeart/2005/8/layout/hierarchy1"/>
    <dgm:cxn modelId="{605D988B-3AF2-4EE3-A4FA-E31938195139}" type="presParOf" srcId="{EDCBFA96-95E3-40EA-AD3D-E1B0690F19E6}" destId="{256F220C-CE0F-440C-99CB-60D52A9102D3}" srcOrd="1" destOrd="0" presId="urn:microsoft.com/office/officeart/2005/8/layout/hierarchy1"/>
    <dgm:cxn modelId="{005BC409-4F60-43AB-B0AC-ECFE32E672F3}" type="presParOf" srcId="{92EA0288-4D3F-4715-AD72-B4BC4B2F9271}" destId="{C1188B8D-EF42-42F8-B4C9-85851209364F}" srcOrd="1" destOrd="0" presId="urn:microsoft.com/office/officeart/2005/8/layout/hierarchy1"/>
    <dgm:cxn modelId="{7ACD8B5B-D953-4AC8-8D1D-EDE590426DFE}" type="presParOf" srcId="{C1188B8D-EF42-42F8-B4C9-85851209364F}" destId="{B7B917CB-1979-45F0-B843-D457B9FE002B}" srcOrd="0" destOrd="0" presId="urn:microsoft.com/office/officeart/2005/8/layout/hierarchy1"/>
    <dgm:cxn modelId="{B886725C-84E9-4280-808E-0667FD1913ED}" type="presParOf" srcId="{C1188B8D-EF42-42F8-B4C9-85851209364F}" destId="{2F1D882C-236E-46F8-AFC8-E2563A9AE4FA}" srcOrd="1" destOrd="0" presId="urn:microsoft.com/office/officeart/2005/8/layout/hierarchy1"/>
    <dgm:cxn modelId="{8790BF8A-E66D-448E-8E05-AC22F93DC7B8}" type="presParOf" srcId="{2F1D882C-236E-46F8-AFC8-E2563A9AE4FA}" destId="{05261B89-1130-4D59-B779-23077820C897}" srcOrd="0" destOrd="0" presId="urn:microsoft.com/office/officeart/2005/8/layout/hierarchy1"/>
    <dgm:cxn modelId="{FCF318A7-8D43-42B6-A991-61FBC1C1A7CF}" type="presParOf" srcId="{05261B89-1130-4D59-B779-23077820C897}" destId="{82652EB8-5D2A-414E-8F7D-9AB85583F8EC}" srcOrd="0" destOrd="0" presId="urn:microsoft.com/office/officeart/2005/8/layout/hierarchy1"/>
    <dgm:cxn modelId="{4F2416D4-4249-442C-AAB8-8EA98B93852D}" type="presParOf" srcId="{05261B89-1130-4D59-B779-23077820C897}" destId="{4C18F9DD-1026-4757-850B-6439C35F3019}" srcOrd="1" destOrd="0" presId="urn:microsoft.com/office/officeart/2005/8/layout/hierarchy1"/>
    <dgm:cxn modelId="{6EC036F0-9D66-493E-9E23-3241421B202D}" type="presParOf" srcId="{2F1D882C-236E-46F8-AFC8-E2563A9AE4FA}" destId="{69774F00-0F3F-4571-8F2B-8C4620EB3DEA}" srcOrd="1" destOrd="0" presId="urn:microsoft.com/office/officeart/2005/8/layout/hierarchy1"/>
    <dgm:cxn modelId="{F1033DB6-FF95-4E0E-9EEC-A1CCCF0A071D}" type="presParOf" srcId="{74ED2489-80D4-41CD-89D3-0D72B4E16651}" destId="{C9EA7B3C-7942-4355-AA02-57F3E76D09A9}" srcOrd="2" destOrd="0" presId="urn:microsoft.com/office/officeart/2005/8/layout/hierarchy1"/>
    <dgm:cxn modelId="{B672F1FE-D757-44D4-B313-6CD7EA77A15B}" type="presParOf" srcId="{74ED2489-80D4-41CD-89D3-0D72B4E16651}" destId="{876DA18E-0A21-4164-ACDF-6DAC94B0AF12}" srcOrd="3" destOrd="0" presId="urn:microsoft.com/office/officeart/2005/8/layout/hierarchy1"/>
    <dgm:cxn modelId="{6E7215DB-8337-464F-9EBC-3E0F2396FBBB}" type="presParOf" srcId="{876DA18E-0A21-4164-ACDF-6DAC94B0AF12}" destId="{C69EA592-83E5-45FD-A261-3B8EE4D030CB}" srcOrd="0" destOrd="0" presId="urn:microsoft.com/office/officeart/2005/8/layout/hierarchy1"/>
    <dgm:cxn modelId="{E2927582-E4BA-4925-9A0E-2338317E1B2F}" type="presParOf" srcId="{C69EA592-83E5-45FD-A261-3B8EE4D030CB}" destId="{0ADFF849-BB95-446C-822B-72A5718879D6}" srcOrd="0" destOrd="0" presId="urn:microsoft.com/office/officeart/2005/8/layout/hierarchy1"/>
    <dgm:cxn modelId="{CB7C9B1F-A316-4FA3-BFE8-614B9AB4068B}" type="presParOf" srcId="{C69EA592-83E5-45FD-A261-3B8EE4D030CB}" destId="{BF522866-5B15-4265-93C8-78DC4F4CDF56}" srcOrd="1" destOrd="0" presId="urn:microsoft.com/office/officeart/2005/8/layout/hierarchy1"/>
    <dgm:cxn modelId="{2EA9F01D-FEB7-48EB-8EA5-A291954A87E4}" type="presParOf" srcId="{876DA18E-0A21-4164-ACDF-6DAC94B0AF12}" destId="{E2257C64-B777-4214-ACE6-B4199CA54F20}" srcOrd="1" destOrd="0" presId="urn:microsoft.com/office/officeart/2005/8/layout/hierarchy1"/>
    <dgm:cxn modelId="{BC1FD7B4-40C3-4F29-8120-1D451A8F6C19}" type="presParOf" srcId="{E2257C64-B777-4214-ACE6-B4199CA54F20}" destId="{1CD6BCD3-21E3-4AF8-B804-D23FDD13A1A6}" srcOrd="0" destOrd="0" presId="urn:microsoft.com/office/officeart/2005/8/layout/hierarchy1"/>
    <dgm:cxn modelId="{2FCDAE28-A7A1-4E7E-BBAB-7FD3AA3491EC}" type="presParOf" srcId="{E2257C64-B777-4214-ACE6-B4199CA54F20}" destId="{522234BA-A505-4D82-9348-A02BB7AE3677}" srcOrd="1" destOrd="0" presId="urn:microsoft.com/office/officeart/2005/8/layout/hierarchy1"/>
    <dgm:cxn modelId="{A1609FC4-A252-493C-8D1B-0513F0C300E2}" type="presParOf" srcId="{522234BA-A505-4D82-9348-A02BB7AE3677}" destId="{FA48F7C8-2010-43A9-A0C0-6C4BE97181F4}" srcOrd="0" destOrd="0" presId="urn:microsoft.com/office/officeart/2005/8/layout/hierarchy1"/>
    <dgm:cxn modelId="{1F07429E-CE87-48C6-9494-6322BFDADEB8}" type="presParOf" srcId="{FA48F7C8-2010-43A9-A0C0-6C4BE97181F4}" destId="{4E5DE9C7-CD61-43AF-85E5-09F9742447BD}" srcOrd="0" destOrd="0" presId="urn:microsoft.com/office/officeart/2005/8/layout/hierarchy1"/>
    <dgm:cxn modelId="{6723A32E-E013-4258-A8CB-FA2DFB95B994}" type="presParOf" srcId="{FA48F7C8-2010-43A9-A0C0-6C4BE97181F4}" destId="{CC3AC66B-3C4F-4CF1-BDD3-579ED267F666}" srcOrd="1" destOrd="0" presId="urn:microsoft.com/office/officeart/2005/8/layout/hierarchy1"/>
    <dgm:cxn modelId="{EFBFD5BD-886A-4A45-95E8-DEC27F5EEDE4}" type="presParOf" srcId="{522234BA-A505-4D82-9348-A02BB7AE3677}" destId="{A4BAFE8F-89E5-4167-A042-4342DC6DA59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6BCD3-21E3-4AF8-B804-D23FDD13A1A6}">
      <dsp:nvSpPr>
        <dsp:cNvPr id="0" name=""/>
        <dsp:cNvSpPr/>
      </dsp:nvSpPr>
      <dsp:spPr>
        <a:xfrm>
          <a:off x="8785930" y="3135643"/>
          <a:ext cx="317712" cy="647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520"/>
              </a:lnTo>
              <a:lnTo>
                <a:pt x="317712" y="454520"/>
              </a:lnTo>
              <a:lnTo>
                <a:pt x="317712" y="6474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A7B3C-7942-4355-AA02-57F3E76D09A9}">
      <dsp:nvSpPr>
        <dsp:cNvPr id="0" name=""/>
        <dsp:cNvSpPr/>
      </dsp:nvSpPr>
      <dsp:spPr>
        <a:xfrm>
          <a:off x="5572942" y="1323598"/>
          <a:ext cx="3212988" cy="489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806"/>
              </a:lnTo>
              <a:lnTo>
                <a:pt x="3212988" y="296806"/>
              </a:lnTo>
              <a:lnTo>
                <a:pt x="3212988" y="4897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917CB-1979-45F0-B843-D457B9FE002B}">
      <dsp:nvSpPr>
        <dsp:cNvPr id="0" name=""/>
        <dsp:cNvSpPr/>
      </dsp:nvSpPr>
      <dsp:spPr>
        <a:xfrm>
          <a:off x="1796434" y="3135643"/>
          <a:ext cx="127068" cy="520356"/>
        </a:xfrm>
        <a:custGeom>
          <a:avLst/>
          <a:gdLst/>
          <a:ahLst/>
          <a:cxnLst/>
          <a:rect l="0" t="0" r="0" b="0"/>
          <a:pathLst>
            <a:path>
              <a:moveTo>
                <a:pt x="127068" y="0"/>
              </a:moveTo>
              <a:lnTo>
                <a:pt x="127068" y="327444"/>
              </a:lnTo>
              <a:lnTo>
                <a:pt x="0" y="327444"/>
              </a:lnTo>
              <a:lnTo>
                <a:pt x="0" y="5203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635E20-5F31-47D6-8CD4-5ACA033CC409}">
      <dsp:nvSpPr>
        <dsp:cNvPr id="0" name=""/>
        <dsp:cNvSpPr/>
      </dsp:nvSpPr>
      <dsp:spPr>
        <a:xfrm>
          <a:off x="1923503" y="1323598"/>
          <a:ext cx="3649439" cy="489717"/>
        </a:xfrm>
        <a:custGeom>
          <a:avLst/>
          <a:gdLst/>
          <a:ahLst/>
          <a:cxnLst/>
          <a:rect l="0" t="0" r="0" b="0"/>
          <a:pathLst>
            <a:path>
              <a:moveTo>
                <a:pt x="3649439" y="0"/>
              </a:moveTo>
              <a:lnTo>
                <a:pt x="3649439" y="296806"/>
              </a:lnTo>
              <a:lnTo>
                <a:pt x="0" y="296806"/>
              </a:lnTo>
              <a:lnTo>
                <a:pt x="0" y="4897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B8125-544E-4729-BE23-FE004811FEE9}">
      <dsp:nvSpPr>
        <dsp:cNvPr id="0" name=""/>
        <dsp:cNvSpPr/>
      </dsp:nvSpPr>
      <dsp:spPr>
        <a:xfrm>
          <a:off x="4531739" y="1270"/>
          <a:ext cx="2082405" cy="132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99475-9FCF-485C-9F26-C9F83580824D}">
      <dsp:nvSpPr>
        <dsp:cNvPr id="0" name=""/>
        <dsp:cNvSpPr/>
      </dsp:nvSpPr>
      <dsp:spPr>
        <a:xfrm>
          <a:off x="4763118" y="221080"/>
          <a:ext cx="2082405" cy="132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Старший воспитатель</a:t>
          </a:r>
          <a:endParaRPr lang="ru-RU" sz="2100" kern="1200" dirty="0"/>
        </a:p>
      </dsp:txBody>
      <dsp:txXfrm>
        <a:off x="4801848" y="259810"/>
        <a:ext cx="2004945" cy="1244867"/>
      </dsp:txXfrm>
    </dsp:sp>
    <dsp:sp modelId="{61FD1D85-64CE-4F10-9509-5581EA64BBE2}">
      <dsp:nvSpPr>
        <dsp:cNvPr id="0" name=""/>
        <dsp:cNvSpPr/>
      </dsp:nvSpPr>
      <dsp:spPr>
        <a:xfrm>
          <a:off x="882300" y="1813316"/>
          <a:ext cx="2082405" cy="132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F220C-CE0F-440C-99CB-60D52A9102D3}">
      <dsp:nvSpPr>
        <dsp:cNvPr id="0" name=""/>
        <dsp:cNvSpPr/>
      </dsp:nvSpPr>
      <dsp:spPr>
        <a:xfrm>
          <a:off x="1113678" y="2033125"/>
          <a:ext cx="2082405" cy="132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Педагог-психолог</a:t>
          </a:r>
          <a:endParaRPr lang="ru-RU" sz="2100" kern="1200" dirty="0"/>
        </a:p>
      </dsp:txBody>
      <dsp:txXfrm>
        <a:off x="1152408" y="2071855"/>
        <a:ext cx="2004945" cy="1244867"/>
      </dsp:txXfrm>
    </dsp:sp>
    <dsp:sp modelId="{82652EB8-5D2A-414E-8F7D-9AB85583F8EC}">
      <dsp:nvSpPr>
        <dsp:cNvPr id="0" name=""/>
        <dsp:cNvSpPr/>
      </dsp:nvSpPr>
      <dsp:spPr>
        <a:xfrm>
          <a:off x="755231" y="3656000"/>
          <a:ext cx="2082405" cy="132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8F9DD-1026-4757-850B-6439C35F3019}">
      <dsp:nvSpPr>
        <dsp:cNvPr id="0" name=""/>
        <dsp:cNvSpPr/>
      </dsp:nvSpPr>
      <dsp:spPr>
        <a:xfrm>
          <a:off x="986610" y="3875809"/>
          <a:ext cx="2082405" cy="132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Музыкальный руководитель</a:t>
          </a:r>
          <a:endParaRPr lang="ru-RU" sz="2100" kern="1200" dirty="0"/>
        </a:p>
      </dsp:txBody>
      <dsp:txXfrm>
        <a:off x="1025340" y="3914539"/>
        <a:ext cx="2004945" cy="1244867"/>
      </dsp:txXfrm>
    </dsp:sp>
    <dsp:sp modelId="{0ADFF849-BB95-446C-822B-72A5718879D6}">
      <dsp:nvSpPr>
        <dsp:cNvPr id="0" name=""/>
        <dsp:cNvSpPr/>
      </dsp:nvSpPr>
      <dsp:spPr>
        <a:xfrm>
          <a:off x="7744727" y="1813316"/>
          <a:ext cx="2082405" cy="132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22866-5B15-4265-93C8-78DC4F4CDF56}">
      <dsp:nvSpPr>
        <dsp:cNvPr id="0" name=""/>
        <dsp:cNvSpPr/>
      </dsp:nvSpPr>
      <dsp:spPr>
        <a:xfrm>
          <a:off x="7976106" y="2033125"/>
          <a:ext cx="2082405" cy="132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Воспитатели</a:t>
          </a:r>
          <a:endParaRPr lang="ru-RU" sz="2100" kern="1200" dirty="0"/>
        </a:p>
      </dsp:txBody>
      <dsp:txXfrm>
        <a:off x="8014836" y="2071855"/>
        <a:ext cx="2004945" cy="1244867"/>
      </dsp:txXfrm>
    </dsp:sp>
    <dsp:sp modelId="{4E5DE9C7-CD61-43AF-85E5-09F9742447BD}">
      <dsp:nvSpPr>
        <dsp:cNvPr id="0" name=""/>
        <dsp:cNvSpPr/>
      </dsp:nvSpPr>
      <dsp:spPr>
        <a:xfrm>
          <a:off x="8062440" y="3783075"/>
          <a:ext cx="2082405" cy="132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AC66B-3C4F-4CF1-BDD3-579ED267F666}">
      <dsp:nvSpPr>
        <dsp:cNvPr id="0" name=""/>
        <dsp:cNvSpPr/>
      </dsp:nvSpPr>
      <dsp:spPr>
        <a:xfrm>
          <a:off x="8293819" y="4002885"/>
          <a:ext cx="2082405" cy="1322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Инструктор по ФИЗО</a:t>
          </a:r>
          <a:endParaRPr lang="ru-RU" sz="2100" kern="1200" dirty="0"/>
        </a:p>
      </dsp:txBody>
      <dsp:txXfrm>
        <a:off x="8332549" y="4041615"/>
        <a:ext cx="2004945" cy="124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20.11.2016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Sixth level</a:t>
            </a:r>
          </a:p>
          <a:p>
            <a:pPr lvl="6"/>
            <a:r>
              <a:rPr lang="ru-RU" dirty="0" smtClean="0"/>
              <a:t>Seventh level</a:t>
            </a:r>
          </a:p>
          <a:p>
            <a:pPr lvl="7"/>
            <a:r>
              <a:rPr lang="ru-RU" dirty="0" smtClean="0"/>
              <a:t>Eighth level</a:t>
            </a:r>
          </a:p>
          <a:p>
            <a:pPr lvl="8"/>
            <a:r>
              <a:rPr lang="ru-RU" dirty="0" smtClean="0"/>
              <a:t>Ninth 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ru-RU" smtClean="0"/>
              <a:pPr/>
              <a:t>20.11.2016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74332" y="692696"/>
            <a:ext cx="6336704" cy="2736304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Palatino Linotype"/>
              </a:rPr>
              <a:t>«Теоретические аспекты интегративного образования для детей с ОВЗ»</a:t>
            </a:r>
            <a:endParaRPr lang="ru-RU" sz="1100" b="1" i="0" dirty="0">
              <a:solidFill>
                <a:schemeClr val="accent6">
                  <a:lumMod val="50000"/>
                </a:schemeClr>
              </a:solidFill>
              <a:latin typeface="Palatino Linotype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0436" y="4653136"/>
            <a:ext cx="5400600" cy="144016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ru-RU" sz="3100" b="0" i="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100" b="0" i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3100" b="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sz="3100" b="0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1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МДОУ ЦРР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д/с № 16 «Ладушки»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31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Щеренкова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3300" dirty="0" smtClean="0">
                <a:solidFill>
                  <a:schemeClr val="tx1">
                    <a:lumMod val="50000"/>
                  </a:schemeClr>
                </a:solidFill>
              </a:rPr>
              <a:t>               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2000" b="0" i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4" y="188640"/>
            <a:ext cx="5112568" cy="3528392"/>
          </a:xfrm>
          <a:prstGeom prst="rect">
            <a:avLst/>
          </a:prstGeom>
          <a:ln w="1905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7" y="548680"/>
            <a:ext cx="4680519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ПРИНЦИПЫ ВЗАИМОДЕЙСТВИЯ ПЕДАГОГОВ:</a:t>
            </a:r>
          </a:p>
          <a:p>
            <a:pPr algn="ctr"/>
            <a:endParaRPr lang="ru-RU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    Партнерство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    Диалогичность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Взаимодополняемость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    Преемственность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905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476672"/>
            <a:ext cx="50405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2348880"/>
            <a:ext cx="547260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2056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2323368"/>
            <a:ext cx="5735960" cy="4447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60648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372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836713"/>
            <a:ext cx="7344816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60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788" y="548680"/>
            <a:ext cx="11017224" cy="1224136"/>
          </a:xfrm>
        </p:spPr>
        <p:txBody>
          <a:bodyPr/>
          <a:lstStyle/>
          <a:p>
            <a:pPr algn="ctr"/>
            <a:r>
              <a:rPr lang="ru-RU" sz="4400" dirty="0" smtClean="0"/>
              <a:t>«</a:t>
            </a:r>
            <a:r>
              <a:rPr lang="ru-RU" sz="3600" dirty="0" smtClean="0"/>
              <a:t>Дети с ОВЗ» – это категория детей с особыми образовательными потребностями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9836" y="2132856"/>
            <a:ext cx="10369151" cy="472514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800" b="1" dirty="0" smtClean="0"/>
              <a:t>В нее входят дети с различными нарушениями</a:t>
            </a:r>
            <a:r>
              <a:rPr lang="ru-RU" sz="3800" dirty="0" smtClean="0"/>
              <a:t>:</a:t>
            </a:r>
          </a:p>
          <a:p>
            <a:pPr algn="just"/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/>
              <a:t> </a:t>
            </a:r>
            <a:r>
              <a:rPr lang="ru-RU" sz="3400" dirty="0" smtClean="0"/>
              <a:t>слуха;</a:t>
            </a:r>
          </a:p>
          <a:p>
            <a:pPr algn="just"/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зрения;</a:t>
            </a:r>
          </a:p>
          <a:p>
            <a:pPr algn="just"/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речи;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/>
              <a:t> </a:t>
            </a:r>
            <a:r>
              <a:rPr lang="ru-RU" sz="3400" dirty="0" smtClean="0"/>
              <a:t>опорно-двигательного аппарата;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задержкой психического развития;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интеллекта;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расстройствами аутистического спектра;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3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400" dirty="0" smtClean="0"/>
              <a:t> множественными нарушениями развития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190602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368660"/>
            <a:ext cx="381642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16" y="2060848"/>
            <a:ext cx="6096000" cy="405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395056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Нарушения речи многообразны:</a:t>
            </a:r>
          </a:p>
          <a:p>
            <a:endParaRPr lang="ru-RU" sz="32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/>
              <a:t>Нарушение произношения;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/>
              <a:t>Нарушение грамматического строя речи;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/>
              <a:t>Бедность словарного запаса;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/>
              <a:t>Нарушение темпа и плавности речи.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241" y="3322014"/>
            <a:ext cx="4139543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00" y="692696"/>
            <a:ext cx="8208912" cy="72008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Положения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коррекционной работы: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804" y="2420888"/>
            <a:ext cx="11017224" cy="4104456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Включать в занятия всех детей группы, независимо от </a:t>
            </a:r>
            <a:r>
              <a:rPr lang="ru-RU" sz="3200" dirty="0" smtClean="0">
                <a:solidFill>
                  <a:srgbClr val="002060"/>
                </a:solidFill>
              </a:rPr>
              <a:t>дефекта.</a:t>
            </a:r>
          </a:p>
          <a:p>
            <a:pPr lvl="0"/>
            <a:endParaRPr lang="ru-RU" sz="32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При оценке динамики продвижения ребенка с  </a:t>
            </a:r>
            <a:r>
              <a:rPr lang="ru-RU" sz="3200" dirty="0" smtClean="0">
                <a:solidFill>
                  <a:srgbClr val="002060"/>
                </a:solidFill>
              </a:rPr>
              <a:t>ОВЗ </a:t>
            </a:r>
            <a:r>
              <a:rPr lang="ru-RU" sz="3200" dirty="0">
                <a:solidFill>
                  <a:srgbClr val="002060"/>
                </a:solidFill>
              </a:rPr>
              <a:t>сравнивать его не с другими детьми, а главным </a:t>
            </a:r>
            <a:r>
              <a:rPr lang="ru-RU" sz="3200" dirty="0" smtClean="0">
                <a:solidFill>
                  <a:srgbClr val="002060"/>
                </a:solidFill>
              </a:rPr>
              <a:t>образом с самим собой на предыдущем этапе развития.</a:t>
            </a:r>
          </a:p>
          <a:p>
            <a:pPr lvl="0"/>
            <a:endParaRPr lang="ru-RU" sz="32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Создавать для ребенка атмосферу доброжелательности, психологической безопасности. </a:t>
            </a:r>
            <a:endParaRPr lang="ru-RU" sz="3200" dirty="0" smtClean="0">
              <a:solidFill>
                <a:srgbClr val="002060"/>
              </a:solidFill>
            </a:endParaRPr>
          </a:p>
          <a:p>
            <a:pPr lvl="0"/>
            <a:endParaRPr lang="ru-RU" sz="32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rgbClr val="002060"/>
                </a:solidFill>
              </a:rPr>
              <a:t>Педагогический </a:t>
            </a:r>
            <a:r>
              <a:rPr lang="ru-RU" sz="3200" dirty="0">
                <a:solidFill>
                  <a:srgbClr val="002060"/>
                </a:solidFill>
              </a:rPr>
              <a:t>прогноз строить на основе педагогического </a:t>
            </a:r>
            <a:r>
              <a:rPr lang="ru-RU" sz="3200" dirty="0" smtClean="0">
                <a:solidFill>
                  <a:srgbClr val="002060"/>
                </a:solidFill>
              </a:rPr>
              <a:t>оптимизма.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73942"/>
            <a:ext cx="2592288" cy="204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343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749" y="1124744"/>
            <a:ext cx="5328592" cy="3168352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Диагноз и прогноз должен быть предметом профессиональной тайны специалистов.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20" y="692696"/>
            <a:ext cx="4824535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247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5820" y="692696"/>
            <a:ext cx="11017224" cy="2160240"/>
          </a:xfrm>
        </p:spPr>
        <p:txBody>
          <a:bodyPr/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сновные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принципы методического подхода к воспитанию и обучению детей с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ОВЗ: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5820" y="2060848"/>
            <a:ext cx="11017224" cy="4536504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 специальные условия для обеспечения мотивационной стороны деятельности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осуществлять коммуникативную направленность обучения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строго индивидуализировать обучение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всесторонне развивать у ребенка продуктивные виды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 условия для активного участия родителей и замещающих их лиц в воспитании и обучении детей.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960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2244" y="476672"/>
            <a:ext cx="6912767" cy="4896544"/>
          </a:xfrm>
        </p:spPr>
        <p:txBody>
          <a:bodyPr/>
          <a:lstStyle/>
          <a:p>
            <a:pPr algn="r"/>
            <a:r>
              <a:rPr lang="ru-RU" sz="4000" dirty="0" smtClean="0"/>
              <a:t>«</a:t>
            </a:r>
            <a:r>
              <a:rPr lang="ru-RU" sz="3600" dirty="0" smtClean="0"/>
              <a:t>Люди вместе могут совершить то,</a:t>
            </a:r>
            <a:br>
              <a:rPr lang="ru-RU" sz="3600" dirty="0" smtClean="0"/>
            </a:br>
            <a:r>
              <a:rPr lang="ru-RU" sz="3600" dirty="0" smtClean="0"/>
              <a:t>чего не в силах в одиночку;</a:t>
            </a:r>
            <a:br>
              <a:rPr lang="ru-RU" sz="3600" dirty="0" smtClean="0"/>
            </a:br>
            <a:r>
              <a:rPr lang="ru-RU" sz="3600" dirty="0" smtClean="0"/>
              <a:t>единение умов и рук, </a:t>
            </a:r>
            <a:br>
              <a:rPr lang="ru-RU" sz="3600" dirty="0" smtClean="0"/>
            </a:br>
            <a:r>
              <a:rPr lang="ru-RU" sz="3600" dirty="0" smtClean="0"/>
              <a:t>сосредоточение их сил</a:t>
            </a:r>
            <a:br>
              <a:rPr lang="ru-RU" sz="3600" dirty="0" smtClean="0"/>
            </a:br>
            <a:r>
              <a:rPr lang="ru-RU" sz="3600" dirty="0" smtClean="0"/>
              <a:t>может стать почти всемогущим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/>
              <a:t>(</a:t>
            </a:r>
            <a:r>
              <a:rPr lang="ru-RU" sz="2400" dirty="0" smtClean="0"/>
              <a:t>Джон Уэбстер – англ. </a:t>
            </a:r>
            <a:r>
              <a:rPr lang="ru-RU" sz="2400" dirty="0"/>
              <a:t>д</a:t>
            </a:r>
            <a:r>
              <a:rPr lang="ru-RU" sz="2400" dirty="0" smtClean="0"/>
              <a:t>раматург)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3429000"/>
            <a:ext cx="504056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439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268760"/>
            <a:ext cx="11017224" cy="612068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- развитие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адекватных представлений о собственных возможностях и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ограничениях;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- овладение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социально-бытовыми умениями, используемыми в повседневной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жизни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- овладение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навыками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коммуникации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- дифференциация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и осмысление картины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мира;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- осмысление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своего социального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окружения.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812" y="692696"/>
            <a:ext cx="10369152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аправления коррекционной работы: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3" y="2996952"/>
            <a:ext cx="3491409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Доступным для детей с ОВЗ любое образовательное учреждение делают </a:t>
            </a:r>
            <a:r>
              <a:rPr lang="ru-RU" sz="2800" b="1" dirty="0" smtClean="0">
                <a:solidFill>
                  <a:srgbClr val="C00000"/>
                </a:solidFill>
              </a:rPr>
              <a:t>педагоги</a:t>
            </a:r>
            <a:r>
              <a:rPr lang="ru-RU" sz="2800" dirty="0" smtClean="0">
                <a:solidFill>
                  <a:srgbClr val="C00000"/>
                </a:solidFill>
              </a:rPr>
              <a:t>, способные реализовать особые образовательные потребности…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251" y="393177"/>
            <a:ext cx="3816427" cy="288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44256"/>
            <a:ext cx="3621338" cy="3060457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692" y="3933056"/>
            <a:ext cx="3243353" cy="27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346" y="545590"/>
            <a:ext cx="2908044" cy="257883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788" y="3861048"/>
            <a:ext cx="295232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1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364" y="548680"/>
            <a:ext cx="5400600" cy="56886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9756" y="3136613"/>
            <a:ext cx="4536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Интегративное воспитание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9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628800"/>
            <a:ext cx="3023878" cy="4755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502" y="1052736"/>
            <a:ext cx="3243353" cy="438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692" y="476672"/>
            <a:ext cx="3092893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706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9796" y="2348880"/>
            <a:ext cx="10801200" cy="230425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4400" b="1" dirty="0" smtClean="0"/>
              <a:t>Интеграция</a:t>
            </a:r>
            <a:r>
              <a:rPr lang="ru-RU" sz="4400" dirty="0" smtClean="0"/>
              <a:t> - </a:t>
            </a:r>
            <a:r>
              <a:rPr lang="ru-RU" sz="4000" dirty="0" smtClean="0"/>
              <a:t>(от лат.</a:t>
            </a:r>
            <a:r>
              <a:rPr lang="en-US" sz="4000" i="1" dirty="0" smtClean="0"/>
              <a:t>Integration</a:t>
            </a:r>
            <a:r>
              <a:rPr lang="en-US" sz="4000" dirty="0" smtClean="0"/>
              <a:t> – </a:t>
            </a:r>
            <a:r>
              <a:rPr lang="ru-RU" sz="4000" dirty="0" smtClean="0"/>
              <a:t>восстановление, восполнение каких-либо элементов, частей в целое)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9428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57150"/>
            <a:ext cx="8496943" cy="674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95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774" y="2852936"/>
            <a:ext cx="5278016" cy="3341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60648"/>
            <a:ext cx="4950381" cy="3194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348" y="404665"/>
            <a:ext cx="6552728" cy="186307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Интеграция в сфере образования – средство и условие достижения целостности мышления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18348" y="548680"/>
            <a:ext cx="5904656" cy="1719064"/>
          </a:xfrm>
        </p:spPr>
        <p:txBody>
          <a:bodyPr/>
          <a:lstStyle/>
          <a:p>
            <a:r>
              <a:rPr lang="ru-RU" dirty="0" smtClean="0"/>
              <a:t>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19311062"/>
              </p:ext>
            </p:extLst>
          </p:nvPr>
        </p:nvGraphicFramePr>
        <p:xfrm>
          <a:off x="405780" y="1052736"/>
          <a:ext cx="1137726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3934172" y="2996952"/>
            <a:ext cx="3816424" cy="259228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Ребенок с особыми образовательными потребностями и его родители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(законные представители)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15310" y="2645348"/>
            <a:ext cx="484632" cy="351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12613">
            <a:off x="7662120" y="4926950"/>
            <a:ext cx="518205" cy="656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34898">
            <a:off x="7472388" y="2960534"/>
            <a:ext cx="518205" cy="6180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45687">
            <a:off x="3759169" y="2860207"/>
            <a:ext cx="518205" cy="7010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54036">
            <a:off x="3606917" y="5018231"/>
            <a:ext cx="518205" cy="720045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93812" y="188640"/>
            <a:ext cx="10801200" cy="763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МОДЕЛЬ ВЗАИМОДЕЙСТВИЯ СПЕЦИАЛИСТОВ В ДОУ</a:t>
            </a:r>
            <a:endParaRPr lang="ru-RU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9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1764" y="260648"/>
            <a:ext cx="11521280" cy="568863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</a:rPr>
              <a:t>ПРОЦЕСС ВЗАИМОДЕЙСТВИЯ</a:t>
            </a:r>
            <a:br>
              <a:rPr lang="ru-RU" sz="5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54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5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800" dirty="0" smtClean="0">
                <a:solidFill>
                  <a:srgbClr val="FF0000"/>
                </a:solidFill>
              </a:rPr>
              <a:t>форма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содержание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7828" y="4653136"/>
            <a:ext cx="4320479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Наличие партнерского общения, понимание  интересов и профессиональных задач сторон)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8468" y="4653136"/>
            <a:ext cx="4680520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Создание совместных программ для оптимизации развития детей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714946" y="3274615"/>
            <a:ext cx="1002064" cy="951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22515">
            <a:off x="3238103" y="3258115"/>
            <a:ext cx="940477" cy="9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9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color_16x9_TP102886636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A25E1ED-27E6-41CD-9CB6-DF86E429E0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«Акварель» (широкоэкранный формат)</Template>
  <TotalTime>0</TotalTime>
  <Words>351</Words>
  <Application>Microsoft Office PowerPoint</Application>
  <PresentationFormat>Произвольный</PresentationFormat>
  <Paragraphs>76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Palatino Linotype</vt:lpstr>
      <vt:lpstr>Symbol</vt:lpstr>
      <vt:lpstr>Times New Roman</vt:lpstr>
      <vt:lpstr>Wingdings</vt:lpstr>
      <vt:lpstr>Watercolor_16x9_TP102886636</vt:lpstr>
      <vt:lpstr>«Теоретические аспекты интегративного образования для детей с ОВЗ»</vt:lpstr>
      <vt:lpstr>«Люди вместе могут совершить то, чего не в силах в одиночку; единение умов и рук,  сосредоточение их сил может стать почти всемогущим»  (Джон Уэбстер – англ. драматург) </vt:lpstr>
      <vt:lpstr>Презентация PowerPoint</vt:lpstr>
      <vt:lpstr>Презентация PowerPoint</vt:lpstr>
      <vt:lpstr>Интеграция - (от лат.Integration – восстановление, восполнение каких-либо элементов, частей в целое)</vt:lpstr>
      <vt:lpstr>Презентация PowerPoint</vt:lpstr>
      <vt:lpstr>Интеграция в сфере образования – средство и условие достижения целостности мышления</vt:lpstr>
      <vt:lpstr>Презентация PowerPoint</vt:lpstr>
      <vt:lpstr>ПРОЦЕСС ВЗАИМОДЕЙСТВИЯ       форма                                                     содержание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«Дети с ОВЗ» – это категория детей с особыми образовательными потребностями</vt:lpstr>
      <vt:lpstr>Презентация PowerPoint</vt:lpstr>
      <vt:lpstr>Презентация PowerPoint</vt:lpstr>
      <vt:lpstr>Положения коррекционной работы:</vt:lpstr>
      <vt:lpstr>Диагноз и прогноз должен быть предметом профессиональной тайны специалистов.</vt:lpstr>
      <vt:lpstr>Основные принципы методического подхода к воспитанию и обучению детей с ОВЗ: </vt:lpstr>
      <vt:lpstr>- развитие адекватных представлений о собственных возможностях и ограничениях;  - овладение социально-бытовыми умениями, используемыми в повседневной жизни;  - овладение навыками коммуникации;  - дифференциация и осмысление картины мира;   - осмысление своего социального окружения. </vt:lpstr>
      <vt:lpstr>Доступным для детей с ОВЗ любое образовательное учреждение делают педагоги, способные реализовать особые образовательные потребности…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2016-10-27T18:46:53Z</dcterms:created>
  <dcterms:modified xsi:type="dcterms:W3CDTF">2016-11-20T05:54:31Z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TC028866379991</vt:lpwstr>
  </property>
</Properties>
</file>