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1" r:id="rId2"/>
    <p:sldId id="303" r:id="rId3"/>
    <p:sldId id="276" r:id="rId4"/>
    <p:sldId id="278" r:id="rId5"/>
    <p:sldId id="279" r:id="rId6"/>
    <p:sldId id="280" r:id="rId7"/>
    <p:sldId id="282" r:id="rId8"/>
    <p:sldId id="283" r:id="rId9"/>
    <p:sldId id="284" r:id="rId10"/>
    <p:sldId id="285" r:id="rId11"/>
    <p:sldId id="287" r:id="rId12"/>
    <p:sldId id="288" r:id="rId13"/>
    <p:sldId id="289" r:id="rId14"/>
    <p:sldId id="291" r:id="rId15"/>
    <p:sldId id="293" r:id="rId16"/>
    <p:sldId id="294" r:id="rId17"/>
    <p:sldId id="299" r:id="rId18"/>
    <p:sldId id="295" r:id="rId19"/>
    <p:sldId id="298" r:id="rId20"/>
    <p:sldId id="296" r:id="rId21"/>
    <p:sldId id="297" r:id="rId22"/>
    <p:sldId id="264" r:id="rId23"/>
    <p:sldId id="290" r:id="rId24"/>
    <p:sldId id="258" r:id="rId25"/>
    <p:sldId id="26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10.wdp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33.jpeg"/><Relationship Id="rId7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microsoft.com/office/2007/relationships/hdphoto" Target="../media/hdphoto11.wdp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4.gif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image" Target="../media/image59.jpeg"/><Relationship Id="rId5" Type="http://schemas.microsoft.com/office/2007/relationships/hdphoto" Target="../media/hdphoto14.wdp"/><Relationship Id="rId10" Type="http://schemas.openxmlformats.org/officeDocument/2006/relationships/image" Target="../media/image58.png"/><Relationship Id="rId4" Type="http://schemas.openxmlformats.org/officeDocument/2006/relationships/image" Target="../media/image55.jpe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1.jpeg"/><Relationship Id="rId7" Type="http://schemas.openxmlformats.org/officeDocument/2006/relationships/image" Target="../media/image14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62.jpeg"/><Relationship Id="rId10" Type="http://schemas.openxmlformats.org/officeDocument/2006/relationships/image" Target="../media/image64.jpeg"/><Relationship Id="rId4" Type="http://schemas.microsoft.com/office/2007/relationships/hdphoto" Target="../media/hdphoto18.wdp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microsoft.com/office/2007/relationships/hdphoto" Target="../media/hdphoto21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3.png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94786" y="998731"/>
            <a:ext cx="6517574" cy="486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МАДОУ «Гамовский </a:t>
            </a:r>
            <a:r>
              <a:rPr lang="ru-RU" dirty="0"/>
              <a:t>детский сад </a:t>
            </a:r>
            <a:r>
              <a:rPr lang="ru-RU" dirty="0"/>
              <a:t>«Радуга»</a:t>
            </a:r>
            <a:endParaRPr lang="ru-RU" dirty="0"/>
          </a:p>
          <a:p>
            <a:pPr marL="0" indent="0" algn="ctr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3867" y="2456892"/>
            <a:ext cx="6172200" cy="1615926"/>
          </a:xfrm>
        </p:spPr>
        <p:txBody>
          <a:bodyPr>
            <a:normAutofit fontScale="90000"/>
          </a:bodyPr>
          <a:lstStyle/>
          <a:p>
            <a:r>
              <a:rPr lang="ru-RU" sz="3675" dirty="0">
                <a:solidFill>
                  <a:srgbClr val="FF0000"/>
                </a:solidFill>
              </a:rPr>
              <a:t>Развивающая </a:t>
            </a:r>
            <a:r>
              <a:rPr lang="ru-RU" sz="3675" dirty="0">
                <a:solidFill>
                  <a:srgbClr val="FF0000"/>
                </a:solidFill>
              </a:rPr>
              <a:t>предметно-пространственная среда </a:t>
            </a:r>
            <a:br>
              <a:rPr lang="ru-RU" sz="3675" dirty="0">
                <a:solidFill>
                  <a:srgbClr val="FF0000"/>
                </a:solidFill>
              </a:rPr>
            </a:br>
            <a:r>
              <a:rPr lang="ru-RU" sz="3675" dirty="0">
                <a:solidFill>
                  <a:srgbClr val="FF0000"/>
                </a:solidFill>
              </a:rPr>
              <a:t>средней </a:t>
            </a:r>
            <a:r>
              <a:rPr lang="ru-RU" sz="3675" dirty="0">
                <a:solidFill>
                  <a:srgbClr val="FF0000"/>
                </a:solidFill>
              </a:rPr>
              <a:t>группы «Петушок»</a:t>
            </a:r>
            <a:r>
              <a:rPr lang="ru-RU" sz="4950" dirty="0">
                <a:solidFill>
                  <a:srgbClr val="FF0000"/>
                </a:solidFill>
              </a:rPr>
              <a:t/>
            </a:r>
            <a:br>
              <a:rPr lang="ru-RU" sz="4950" dirty="0">
                <a:solidFill>
                  <a:srgbClr val="FF0000"/>
                </a:solidFill>
              </a:rPr>
            </a:br>
            <a:endParaRPr lang="ru-RU" sz="495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988" y="4941168"/>
            <a:ext cx="33483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dirty="0">
                <a:solidFill>
                  <a:srgbClr val="0070C0"/>
                </a:solidFill>
              </a:rPr>
              <a:t>Выполнила </a:t>
            </a:r>
            <a:r>
              <a:rPr lang="ru-RU" sz="1500" dirty="0" smtClean="0">
                <a:solidFill>
                  <a:srgbClr val="0070C0"/>
                </a:solidFill>
              </a:rPr>
              <a:t>воспитатель</a:t>
            </a:r>
          </a:p>
          <a:p>
            <a:pPr algn="r"/>
            <a:r>
              <a:rPr lang="ru-RU" sz="1500" dirty="0" smtClean="0">
                <a:solidFill>
                  <a:srgbClr val="0070C0"/>
                </a:solidFill>
              </a:rPr>
              <a:t> Лобанова Татьяна Ивановна </a:t>
            </a:r>
            <a:endParaRPr lang="ru-RU" sz="1500" dirty="0">
              <a:solidFill>
                <a:srgbClr val="0070C0"/>
              </a:solidFill>
            </a:endParaRPr>
          </a:p>
          <a:p>
            <a:pPr algn="r"/>
            <a:endParaRPr lang="ru-RU" sz="15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ирина\Desktop\Ирине\подгот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69" y="3861049"/>
            <a:ext cx="2146948" cy="21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01970" y="5621008"/>
            <a:ext cx="816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dirty="0" smtClean="0">
                <a:solidFill>
                  <a:srgbClr val="0070C0"/>
                </a:solidFill>
              </a:rPr>
              <a:t>2015 г</a:t>
            </a:r>
            <a:r>
              <a:rPr lang="ru-RU" sz="1500" dirty="0">
                <a:solidFill>
                  <a:srgbClr val="0070C0"/>
                </a:solidFill>
              </a:rPr>
              <a:t>.</a:t>
            </a:r>
            <a:endParaRPr lang="ru-RU" sz="1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87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0915" y="1147385"/>
            <a:ext cx="43891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предметно-пространственной среды:</a:t>
            </a:r>
            <a:endParaRPr lang="ru-RU" sz="16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algn="ctr">
              <a:buClr>
                <a:srgbClr val="00B050"/>
              </a:buClr>
            </a:pPr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 «Магазин»: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Весы,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Наборы фруктов, овощей, продуктов из пластмассы, резины;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Корзины пластмассовые,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Касса,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Сумки, кошельки,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Бутафорские  деньги,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Бутафорские продукты питания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Униформа продавца;</a:t>
            </a:r>
          </a:p>
          <a:p>
            <a:pPr algn="ctr">
              <a:buClr>
                <a:srgbClr val="00B050"/>
              </a:buClr>
            </a:pPr>
            <a:r>
              <a:rPr lang="ru-RU" sz="1400" b="1" dirty="0" smtClean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«Больница»: </a:t>
            </a:r>
            <a:endParaRPr lang="ru-RU" sz="1400" b="1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Кукла-доктор,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Набор «Доктор»,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Халат и шапочка доктора,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Бланки рецептов,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Таблица проверки зрения;</a:t>
            </a:r>
            <a:endParaRPr lang="ru-RU" sz="1400" dirty="0" smtClean="0">
              <a:solidFill>
                <a:srgbClr val="00B05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  <a:cs typeface="Courier New" pitchFamily="49" charset="0"/>
            </a:endParaRPr>
          </a:p>
          <a:p>
            <a:pPr>
              <a:buClr>
                <a:srgbClr val="00B050"/>
              </a:buClr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  <a:cs typeface="Courier New" pitchFamily="49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323528" y="11663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сюжетно-ролевой игры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2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08" y="332655"/>
            <a:ext cx="4158462" cy="554461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91" t="8829"/>
          <a:stretch/>
        </p:blipFill>
        <p:spPr>
          <a:xfrm rot="21060870">
            <a:off x="3226384" y="4143801"/>
            <a:ext cx="1963740" cy="238196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ирина\Desktop\Ирине\подгот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0" y="5157192"/>
            <a:ext cx="173039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80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5434" y="476672"/>
            <a:ext cx="418016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algn="ctr">
              <a:buClr>
                <a:srgbClr val="00B050"/>
              </a:buClr>
            </a:pPr>
            <a:r>
              <a:rPr lang="ru-RU" b="1" dirty="0" smtClean="0">
                <a:solidFill>
                  <a:srgbClr val="FF0000"/>
                </a:solidFill>
                <a:cs typeface="Courier New" pitchFamily="49" charset="0"/>
              </a:rPr>
              <a:t> «Гараж»:</a:t>
            </a:r>
          </a:p>
          <a:p>
            <a:pPr algn="ctr">
              <a:buClr>
                <a:srgbClr val="00B050"/>
              </a:buClr>
            </a:pPr>
            <a:endParaRPr lang="ru-RU" b="1" dirty="0" smtClean="0">
              <a:solidFill>
                <a:srgbClr val="00B05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Различные виды транспорта,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Набор инструментов «Мастер»;</a:t>
            </a:r>
            <a:endParaRPr lang="ru-RU" sz="16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00B050"/>
              </a:buClr>
            </a:pPr>
            <a:r>
              <a:rPr lang="ru-RU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65262" y="188640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сюжетно-ролевой игры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9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20" y="4865440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2" y="2348880"/>
            <a:ext cx="6322962" cy="42153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9308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390" y="1376244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  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пространственной среды:</a:t>
            </a:r>
          </a:p>
          <a:p>
            <a:pPr>
              <a:buClr>
                <a:srgbClr val="00B050"/>
              </a:buClr>
            </a:pPr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cs typeface="Courier New" pitchFamily="49" charset="0"/>
              </a:rPr>
              <a:t>Р</a:t>
            </a:r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азные виды театра: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Пальчиковый,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фланелеграфе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Театр ростовых кукол,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«Живая рука»;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Ширма для пальчикового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театра,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Ширма для кукольного театра,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Игрушки-забавы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Маски,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Атрибуты к костюмам,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Тематические альбомы: «Пермь театральная», «Играем в театр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»;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00B050"/>
              </a:buClr>
            </a:pPr>
            <a:r>
              <a:rPr lang="ru-RU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68508" y="152108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театра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5" name="Содержимое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r="10794"/>
          <a:stretch/>
        </p:blipFill>
        <p:spPr>
          <a:xfrm rot="16200000">
            <a:off x="5167335" y="656565"/>
            <a:ext cx="4176465" cy="338462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60" y="4903216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Содержимое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r="7846"/>
          <a:stretch/>
        </p:blipFill>
        <p:spPr>
          <a:xfrm rot="16200000">
            <a:off x="3120986" y="2599750"/>
            <a:ext cx="3118055" cy="252027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9109" r="10824"/>
          <a:stretch/>
        </p:blipFill>
        <p:spPr>
          <a:xfrm>
            <a:off x="4707417" y="4797152"/>
            <a:ext cx="2515881" cy="18753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4" y="4725144"/>
            <a:ext cx="2688299" cy="201622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653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8023" y="188640"/>
            <a:ext cx="41935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Музыкальные инструменты: гармошка, гитара, барабан, металлофон, музыкальный треугольник, маракасы, колокольчики, бубенцы,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трещётки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Магнитофон,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Аудиозаписи детских песен, музыки для сна, «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етский альбом»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П.И.Чайковского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«Музыкальный салон»,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Дидактические игры «Музыкальные рассказики», «Настроение цветов», «Удивительный светофор», «Три медведя», «Три поросёнка»,</a:t>
            </a:r>
          </a:p>
          <a:p>
            <a:pPr>
              <a:buClr>
                <a:srgbClr val="00B050"/>
              </a:buClr>
            </a:pPr>
            <a:endParaRPr lang="ru-RU" sz="16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99403" y="3212976"/>
            <a:ext cx="43559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Атрибуты для танцевальных  импровизаций: осенние листочки, искусственные цветы, платочки, султанчики;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Бутафорские музыкальные инструменты: дудочка, балалайка, гармошка;</a:t>
            </a:r>
          </a:p>
          <a:p>
            <a:pPr>
              <a:buClr>
                <a:srgbClr val="00B050"/>
              </a:buClr>
            </a:pPr>
            <a:r>
              <a:rPr lang="ru-RU" sz="1400" b="1" dirty="0">
                <a:solidFill>
                  <a:srgbClr val="FF0000"/>
                </a:solidFill>
                <a:cs typeface="Courier New" pitchFamily="49" charset="0"/>
              </a:rPr>
              <a:t>Наглядные пособия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Иллюстрации музыкальных инструментов:</a:t>
            </a:r>
          </a:p>
          <a:p>
            <a:pPr>
              <a:buClr>
                <a:srgbClr val="00B050"/>
              </a:buClr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духовые, ударно-шумовые, струнные, клавишные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Иллюстрации «Времена года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», «Сюжетные картинки к песенкам», «Частушки»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Портреты композиторов: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П.И.Чайковский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К. Сен-Санс,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Д.Б.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Кабалевский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Н.А. Римский –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Корсаков и т.д.;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06921" y="11663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музыки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8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12288" b="8095"/>
          <a:stretch/>
        </p:blipFill>
        <p:spPr>
          <a:xfrm rot="16200000">
            <a:off x="-145727" y="2158752"/>
            <a:ext cx="5097784" cy="374984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80334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890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0220" y="5046019"/>
            <a:ext cx="1935916" cy="19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11833"/>
          <a:stretch/>
        </p:blipFill>
        <p:spPr>
          <a:xfrm>
            <a:off x="4618271" y="188640"/>
            <a:ext cx="4274209" cy="353163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Горизонтальный свиток 11"/>
          <p:cNvSpPr/>
          <p:nvPr/>
        </p:nvSpPr>
        <p:spPr>
          <a:xfrm>
            <a:off x="107504" y="130394"/>
            <a:ext cx="4320480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природы и лаборатория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7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0" t="3696" r="5181" b="6796"/>
          <a:stretch/>
        </p:blipFill>
        <p:spPr>
          <a:xfrm rot="399510">
            <a:off x="5572620" y="3542178"/>
            <a:ext cx="3342484" cy="254929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7" y="4797152"/>
            <a:ext cx="2530610" cy="189795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67544" y="1181923"/>
            <a:ext cx="3960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  <a:endParaRPr lang="ru-RU" sz="14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Календарь погоды,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Календарь природы,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Муляжи овощей и фруктов,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Инвентарь для ухода за комнатными растениями (лейки, брызгалки, салфетки, палочки);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Паспорт комнатных растений,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Сюжетные картинки по временам года,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Дидактические игры: «Живая неживая природа»,</a:t>
            </a:r>
          </a:p>
          <a:p>
            <a:pPr marL="285750" indent="-285750">
              <a:buClr>
                <a:srgbClr val="00B050"/>
              </a:buClr>
              <a:buBlip>
                <a:blip r:embed="rId8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Тематические  альбомы: 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«Птицы Пермского края»,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«Лекарственные растения Пермского края»,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«Деревья и кустарники Пермского края»,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«Правила поведения в лесу»;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«Стихийные явления в  природе»,</a:t>
            </a:r>
          </a:p>
          <a:p>
            <a:pPr>
              <a:buClr>
                <a:srgbClr val="00B050"/>
              </a:buClr>
            </a:pPr>
            <a:endParaRPr lang="ru-RU" sz="1600" b="1" dirty="0">
              <a:solidFill>
                <a:srgbClr val="00B05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84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37400"/>
            <a:ext cx="2501886" cy="187641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292080" y="404664"/>
            <a:ext cx="36004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algn="ctr"/>
            <a:endParaRPr lang="ru-RU" sz="14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Увеличительно стекло,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Фартуки для детей,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Электрические фонарики,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 «Ставим опыты»,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Алгоритмы «Опыты»,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Микроскоп,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Весы,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Гирьки с различной мерой веса,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Мерные  стаканы, 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В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оронки, 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Коллекция камней, ракушек,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Верёвочки, нитки,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Сантиметровая лента, рулетка,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Коробочки с зёрнами, семенами;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>
              <a:solidFill>
                <a:srgbClr val="00B050"/>
              </a:solidFill>
              <a:latin typeface="Cambria" pitchFamily="18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9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3229" r="9733"/>
          <a:stretch/>
        </p:blipFill>
        <p:spPr>
          <a:xfrm>
            <a:off x="899592" y="3429000"/>
            <a:ext cx="1911284" cy="321887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80928"/>
            <a:ext cx="2160241" cy="144016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Горизонтальный свиток 13"/>
          <p:cNvSpPr/>
          <p:nvPr/>
        </p:nvSpPr>
        <p:spPr>
          <a:xfrm>
            <a:off x="120030" y="91530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природы и лаборатория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5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1"/>
          <a:stretch/>
        </p:blipFill>
        <p:spPr>
          <a:xfrm>
            <a:off x="4139952" y="4581128"/>
            <a:ext cx="2520240" cy="194849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22" y="4874618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805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0"/>
            <a:ext cx="2520427" cy="189032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99414" y="1340768"/>
            <a:ext cx="374441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  <a:endParaRPr lang="ru-RU" sz="14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Коврик – макет проезжей части,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Каски (полицейский, пожарный, спасатель),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Жилеты (ДПС, спасатель),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Полицейский жезл,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Набор дорожных знаков,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Светофор,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Рация,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Пешеходная дорожка,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Альбомы: 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«Дорожные знаки»,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«Азбука безопасности»,</a:t>
            </a:r>
          </a:p>
          <a:p>
            <a:pPr marL="285750" indent="-2857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«Виды транспорта»;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>
              <a:solidFill>
                <a:srgbClr val="00B050"/>
              </a:solidFill>
              <a:latin typeface="Cambria" pitchFamily="18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  <a:cs typeface="Courier New" pitchFamily="49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499992" y="11663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безопасности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1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37545" b="47177"/>
          <a:stretch/>
        </p:blipFill>
        <p:spPr>
          <a:xfrm>
            <a:off x="611560" y="3284984"/>
            <a:ext cx="3096344" cy="194167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9288">
            <a:off x="6836171" y="4581128"/>
            <a:ext cx="2376264" cy="158417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>
          <a:xfrm rot="5400000">
            <a:off x="-509291" y="871257"/>
            <a:ext cx="3251769" cy="187416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b="11936"/>
          <a:stretch/>
        </p:blipFill>
        <p:spPr>
          <a:xfrm>
            <a:off x="2699792" y="4941168"/>
            <a:ext cx="2618556" cy="182204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172" y="5114375"/>
            <a:ext cx="1798911" cy="18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417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9"/>
          <a:stretch/>
        </p:blipFill>
        <p:spPr>
          <a:xfrm>
            <a:off x="251520" y="1700808"/>
            <a:ext cx="5352682" cy="496855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Горизонтальный свиток 18"/>
          <p:cNvSpPr/>
          <p:nvPr/>
        </p:nvSpPr>
        <p:spPr>
          <a:xfrm>
            <a:off x="323528" y="188640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математики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3" name="Содержимое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8158"/>
          <a:stretch/>
        </p:blipFill>
        <p:spPr>
          <a:xfrm>
            <a:off x="4860032" y="620688"/>
            <a:ext cx="3963918" cy="307103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/>
          <a:stretch/>
        </p:blipFill>
        <p:spPr>
          <a:xfrm rot="552180">
            <a:off x="5969145" y="4091993"/>
            <a:ext cx="2088232" cy="125097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22" y="4874618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342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2838">
            <a:off x="3847163" y="5134641"/>
            <a:ext cx="1703892" cy="127791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2163" y="1052736"/>
            <a:ext cx="423782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предметно-пространственной среды:</a:t>
            </a:r>
            <a:endParaRPr lang="ru-RU" sz="14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Наборы «Учись считать»,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Мягкие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пазлы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с цифрами,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 «Найди отличия»,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Часы, песочные часы,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Счётные палочки,  счёты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Дидактические игры: «Фигуры и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формы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», «Сложи  узор»,   «Подбери ключ», «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Вундеркинд»,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«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Посчитай-ка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»,                         «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Геоконт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»,  «Признаки»,  «Сложи                                      из  треугольников», «Весёлые                                      бусины», «Свойства», «Весёлые                       фигуры» и т.д. ;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Набор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cs typeface="Courier New" pitchFamily="49" charset="0"/>
              </a:rPr>
              <a:t>цифр,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и знаков,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Геометрические фигуры </a:t>
            </a:r>
          </a:p>
          <a:p>
            <a:pPr>
              <a:buClr>
                <a:srgbClr val="00B050"/>
              </a:buClr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      плоскостные,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Арифметика на магнитах,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Различные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мозайки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Блоки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Дьёныша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Палочки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Кьюзинера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«Змейки», </a:t>
            </a:r>
          </a:p>
          <a:p>
            <a:pPr marL="285750" indent="-285750">
              <a:buClr>
                <a:srgbClr val="00B050"/>
              </a:buClr>
              <a:buBlip>
                <a:blip r:embed="rId3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Книги: А. Усачёв «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Считарь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», «Весёлая                       азбука  и счёт», «Что такое время»   и т.д.;</a:t>
            </a:r>
          </a:p>
        </p:txBody>
      </p:sp>
      <p:pic>
        <p:nvPicPr>
          <p:cNvPr id="9" name="Содержимое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9" r="12583"/>
          <a:stretch/>
        </p:blipFill>
        <p:spPr>
          <a:xfrm>
            <a:off x="5280554" y="260648"/>
            <a:ext cx="3614260" cy="309634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Горизонтальный свиток 18"/>
          <p:cNvSpPr/>
          <p:nvPr/>
        </p:nvSpPr>
        <p:spPr>
          <a:xfrm>
            <a:off x="107504" y="-33104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математики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6" name="Содержимое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48" t="48244" r="4007"/>
          <a:stretch/>
        </p:blipFill>
        <p:spPr>
          <a:xfrm rot="371111">
            <a:off x="6730497" y="3255357"/>
            <a:ext cx="2200290" cy="142318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Содержимое 4"/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1340" y="2070549"/>
            <a:ext cx="1876768" cy="140757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5003"/>
            <a:ext cx="1703892" cy="127791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22" y="4874618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7147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23146" y="404664"/>
            <a:ext cx="40679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предметно-пространственной среды: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ourier New" pitchFamily="49" charset="0"/>
              </a:rPr>
              <a:t>Детские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cs typeface="Courier New" pitchFamily="49" charset="0"/>
              </a:rPr>
              <a:t>книги по темам: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Х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очу всё знать» (познавательная литература),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«В мире сказок» (народные и литературные сказки),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 «Времена года»(рассказы, сказки, стихи, загадки),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 писателей и поэтов,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Альбомы с загадками: «Домашние животные», «Вещи, которые нас окружают»,</a:t>
            </a:r>
          </a:p>
          <a:p>
            <a:pPr>
              <a:buClr>
                <a:srgbClr val="00B050"/>
              </a:buClr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       «Времена года»;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Дидактические игры на  развитие речи:  «Эмоции», «Играем в театр»,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Портреты писателей, поэтов;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51520" y="46906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речевого развития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2" name="Содержимое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15427"/>
          <a:stretch/>
        </p:blipFill>
        <p:spPr>
          <a:xfrm>
            <a:off x="211782" y="1271042"/>
            <a:ext cx="4453950" cy="367240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2847">
            <a:off x="178280" y="5071160"/>
            <a:ext cx="1703892" cy="127791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4"/>
          <p:cNvPicPr>
            <a:picLocks noGrp="1" noChangeAspect="1"/>
          </p:cNvPicPr>
          <p:nvPr>
            <p:ph sz="quarter" idx="1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486">
            <a:off x="6204018" y="4097248"/>
            <a:ext cx="2016224" cy="151216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Содержимое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997234"/>
            <a:ext cx="2141540" cy="160615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97234"/>
            <a:ext cx="1816234" cy="1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Содержимое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2832">
            <a:off x="2191766" y="5063361"/>
            <a:ext cx="1745772" cy="130932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4367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+mn-lt"/>
              </a:rPr>
              <a:t>Введение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833821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smtClean="0">
                <a:cs typeface="Times New Roman" pitchFamily="18" charset="0"/>
              </a:rPr>
              <a:t>В средней группе «Петушок» 27 детей 15 девочек и 12 мальчиков. </a:t>
            </a:r>
          </a:p>
          <a:p>
            <a:r>
              <a:rPr lang="ru-RU" dirty="0" smtClean="0">
                <a:cs typeface="Times New Roman" pitchFamily="18" charset="0"/>
              </a:rPr>
              <a:t>	Образовательное пространство оснащено средствами обучения и воспитания, игровым и спортивным оборудованием, согласно требованиям стандарта. Пространство группы организовано таким образом, чтобы в нужный момент иметь возможность изменить предметно-развивающую среду, в зависимости от тематики, образовательной ситуации, интересов и возможностей детей.</a:t>
            </a:r>
          </a:p>
          <a:p>
            <a:r>
              <a:rPr lang="ru-RU" dirty="0" smtClean="0">
                <a:cs typeface="Times New Roman" pitchFamily="18" charset="0"/>
              </a:rPr>
              <a:t>	 Группа разделена на центры, наполняемость которых периодический сменяется, воспитанники имеют свободный доступ к игрушкам, играм и материалам. 	</a:t>
            </a:r>
          </a:p>
          <a:p>
            <a:r>
              <a:rPr lang="ru-RU" dirty="0" smtClean="0">
                <a:cs typeface="Times New Roman" pitchFamily="18" charset="0"/>
              </a:rPr>
              <a:t>	Активно взаимодействую с узкими специалистами МДОУ Гамовский детский сад : педагог-психолог, учитель-логопед, музыкальный руководитель, инструктор по ФИЗО, с их помощью организованы центры: «Центр уединения и релаксации», «Центр театра», «Центр музыки», «Центр речевого развития», «Центр физического развития».</a:t>
            </a:r>
          </a:p>
          <a:p>
            <a:r>
              <a:rPr lang="ru-RU" dirty="0" smtClean="0"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В этом году особое внимание уделила настольным дидактическим играм на развитие памяти, внимания, логического мышления, развития речи.</a:t>
            </a:r>
          </a:p>
          <a:p>
            <a:r>
              <a:rPr lang="ru-RU" dirty="0" smtClean="0">
                <a:cs typeface="Times New Roman" pitchFamily="18" charset="0"/>
              </a:rPr>
              <a:t>	Родители являются активными помощниками в создании                          развивающей среды группы «Петушок». </a:t>
            </a:r>
          </a:p>
          <a:p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                                                                    С уважением, </a:t>
            </a:r>
            <a:r>
              <a:rPr lang="ru-RU" dirty="0" smtClean="0">
                <a:cs typeface="Times New Roman" pitchFamily="18" charset="0"/>
              </a:rPr>
              <a:t>Татьяна Ивановна.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2050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84" y="4991731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16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99"/>
          <a:stretch/>
        </p:blipFill>
        <p:spPr>
          <a:xfrm>
            <a:off x="3995936" y="479839"/>
            <a:ext cx="4680520" cy="460217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Содержимое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16575" r="16685" b="7397"/>
          <a:stretch/>
        </p:blipFill>
        <p:spPr>
          <a:xfrm rot="436381">
            <a:off x="6825030" y="306948"/>
            <a:ext cx="1970170" cy="159112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Содержимое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3" t="30400" r="10286" b="25322"/>
          <a:stretch/>
        </p:blipFill>
        <p:spPr>
          <a:xfrm rot="20812665">
            <a:off x="586747" y="4946305"/>
            <a:ext cx="1567403" cy="149850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0963" y="1345382"/>
            <a:ext cx="383296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предметно-пространственной среды:</a:t>
            </a:r>
          </a:p>
          <a:p>
            <a:pPr algn="ctr"/>
            <a:endParaRPr lang="ru-RU" sz="14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Конструктор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Металлический (мелкий),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Деревянный (крупный): бруски, кирпичи, призмы, цилиндры;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Деревянный (мелкий),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Лего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 (крупный и мелкий),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Пластмассовый (крупный): кирпичи, призмы, цилиндры, перекрытия;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Образцы построек (схемы),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Фигурки диких и домашних животных,</a:t>
            </a:r>
          </a:p>
          <a:p>
            <a:pPr marL="285750" indent="-285750">
              <a:buClr>
                <a:srgbClr val="00B050"/>
              </a:buClr>
              <a:buBlip>
                <a:blip r:embed="rId7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Мелкие транспортные  игрушки для обыгрывания  построек;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Содержимое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r="42007"/>
          <a:stretch/>
        </p:blipFill>
        <p:spPr>
          <a:xfrm rot="5400000">
            <a:off x="3205428" y="4477837"/>
            <a:ext cx="1437000" cy="193161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14390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107504" y="121246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конструирования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7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 b="8568"/>
          <a:stretch/>
        </p:blipFill>
        <p:spPr>
          <a:xfrm rot="6141161">
            <a:off x="5631182" y="4967423"/>
            <a:ext cx="1863195" cy="145644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875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4779"/>
            <a:ext cx="455638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предметно-пространственной среды: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Тематические альбомы,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Репродукции: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Натюрморт,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Пейзаж,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Портрет;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Трафареты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(деревья, цветы, животные),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Разные виды бумаги,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Цветные карандаши, гуашь, краски,  цветные мелки, фломастеры,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Мольберт,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Альбомы для раскрашивания,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6398" y="3991123"/>
            <a:ext cx="42484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Коробка с бросовым материалом,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«Азбука цвета»,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Пластилин, стеки, доски для работы с пластилином,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Кисти (разных размеров), непроливайки,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Клей,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Бумага разных размеров, цветов, форм для аппликации,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 с алгоритмами рисования </a:t>
            </a:r>
          </a:p>
          <a:p>
            <a:pPr>
              <a:buClr>
                <a:srgbClr val="00B050"/>
              </a:buClr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      животных, птиц, рыб,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Дидактическая игра «Собери портрет»;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174390" y="11663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изодеятельности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3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1261" r="15805" b="5057"/>
          <a:stretch/>
        </p:blipFill>
        <p:spPr>
          <a:xfrm rot="16200000">
            <a:off x="4157125" y="1058410"/>
            <a:ext cx="5069199" cy="351936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22" y="4874618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77"/>
          <a:stretch/>
        </p:blipFill>
        <p:spPr>
          <a:xfrm>
            <a:off x="4283968" y="5066913"/>
            <a:ext cx="2680628" cy="159879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648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7826" y="1384864"/>
            <a:ext cx="5881204" cy="392080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240877" y="181824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дежурства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5" y="1844824"/>
            <a:ext cx="40831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предметно-пространственной среды:</a:t>
            </a:r>
          </a:p>
          <a:p>
            <a:pPr algn="ctr"/>
            <a:endParaRPr lang="ru-RU" sz="16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«Уголок дежурных» с карманами для фотографий,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Фотографии детей,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Фартуки, косынки для дежурных,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Схема дежурства,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Алгоритм накрывания на столы;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2172" y="5114375"/>
            <a:ext cx="1798911" cy="18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332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193354"/>
            <a:ext cx="374441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  <a:endParaRPr lang="ru-RU" sz="1400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Палатка для уединения,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Стена настроения,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Мешочки «позитива» и «негатива»,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Мирилки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Контейнер для игр с песком;</a:t>
            </a:r>
            <a:endParaRPr lang="ru-RU" sz="1400" dirty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9" name="Содержимое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3"/>
          <a:stretch/>
        </p:blipFill>
        <p:spPr>
          <a:xfrm rot="16200000">
            <a:off x="4893831" y="1522995"/>
            <a:ext cx="5238189" cy="285751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148" y="5085184"/>
            <a:ext cx="1730389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Содержимо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86378"/>
            <a:ext cx="2390749" cy="358612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Горизонтальный свиток 14"/>
          <p:cNvSpPr/>
          <p:nvPr/>
        </p:nvSpPr>
        <p:spPr>
          <a:xfrm>
            <a:off x="290394" y="118964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уединения и релаксации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7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8" b="8278"/>
          <a:stretch/>
        </p:blipFill>
        <p:spPr>
          <a:xfrm rot="16200000">
            <a:off x="84924" y="4936587"/>
            <a:ext cx="1949347" cy="153840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5937" r="3911" b="9465"/>
          <a:stretch/>
        </p:blipFill>
        <p:spPr>
          <a:xfrm>
            <a:off x="107504" y="2748298"/>
            <a:ext cx="2251710" cy="119898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t="11717" r="17016" b="16893"/>
          <a:stretch/>
        </p:blipFill>
        <p:spPr>
          <a:xfrm>
            <a:off x="1904583" y="3883897"/>
            <a:ext cx="1633037" cy="112927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6011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Содержимое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9" t="9754" r="2464" b="2808"/>
          <a:stretch/>
        </p:blipFill>
        <p:spPr>
          <a:xfrm>
            <a:off x="369680" y="1005870"/>
            <a:ext cx="8477180" cy="515943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323528" y="332656"/>
            <a:ext cx="4099861" cy="1296144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Оформление комнаты гигиены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5" name="Содержимое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37" t="20976" r="25112" b="22585"/>
          <a:stretch/>
        </p:blipFill>
        <p:spPr>
          <a:xfrm rot="20988832">
            <a:off x="329378" y="4547561"/>
            <a:ext cx="2232248" cy="189381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269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Содержимое 5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3629" r="2971" b="11085"/>
          <a:stretch/>
        </p:blipFill>
        <p:spPr>
          <a:xfrm>
            <a:off x="611560" y="1412776"/>
            <a:ext cx="7927787" cy="512061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331913" y="152400"/>
            <a:ext cx="4384103" cy="1332384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  <a:cs typeface="Courier New" pitchFamily="49" charset="0"/>
              </a:rPr>
              <a:t>Оформление спальни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  <a:cs typeface="Courier New" pitchFamily="49" charset="0"/>
            </a:endParaRPr>
          </a:p>
        </p:txBody>
      </p:sp>
      <p:pic>
        <p:nvPicPr>
          <p:cNvPr id="6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997234"/>
            <a:ext cx="1816234" cy="1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68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8630" r="3783" b="6027"/>
          <a:stretch/>
        </p:blipFill>
        <p:spPr>
          <a:xfrm>
            <a:off x="317772" y="980728"/>
            <a:ext cx="8574708" cy="506130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323528" y="23097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Средняя группа «Петушок»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0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3176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06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" t="-397" b="4188"/>
          <a:stretch/>
        </p:blipFill>
        <p:spPr>
          <a:xfrm>
            <a:off x="2168233" y="2276872"/>
            <a:ext cx="6824815" cy="439031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4572000" y="11663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Наша раздевалка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9" name="Содержимое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6" t="3122" r="17862" b="4081"/>
          <a:stretch/>
        </p:blipFill>
        <p:spPr>
          <a:xfrm rot="21252124">
            <a:off x="324863" y="333257"/>
            <a:ext cx="3016564" cy="30304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ирина\Desktop\Ирине\подгот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0" y="5157192"/>
            <a:ext cx="173039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593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84" y="4991731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277828" y="188640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Средняя группа «Петушок»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4" name="Содержимое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9" t="12321" r="6242"/>
          <a:stretch/>
        </p:blipFill>
        <p:spPr>
          <a:xfrm>
            <a:off x="6732240" y="3026228"/>
            <a:ext cx="2181899" cy="199750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" t="6548" r="5914"/>
          <a:stretch/>
        </p:blipFill>
        <p:spPr>
          <a:xfrm rot="314339">
            <a:off x="3501334" y="4603485"/>
            <a:ext cx="2730624" cy="190923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4"/>
          <p:cNvPicPr>
            <a:picLocks noGrp="1" noChangeAspect="1"/>
          </p:cNvPicPr>
          <p:nvPr>
            <p:ph sz="quarter" idx="14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40" r="3837" b="3449"/>
          <a:stretch/>
        </p:blipFill>
        <p:spPr>
          <a:xfrm>
            <a:off x="179512" y="4700271"/>
            <a:ext cx="2855090" cy="19652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Содержимое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311">
            <a:off x="5709891" y="413981"/>
            <a:ext cx="2996384" cy="199758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Содержимое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032" y="2204864"/>
            <a:ext cx="2880320" cy="192021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827" y="1340768"/>
            <a:ext cx="408317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algn="ctr"/>
            <a:endParaRPr lang="ru-RU" b="1" u="sng" dirty="0" smtClean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Режим дня,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Сетка непосредственно образовательной деятельности,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Консультационный центр,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«Визитка» группы,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Уголок именинника,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«Наше творчество»,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«Полянка творчества»; 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endParaRPr lang="ru-RU" sz="1600" b="1" dirty="0" smtClean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41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256"/>
          <a:stretch/>
        </p:blipFill>
        <p:spPr>
          <a:xfrm rot="16200000">
            <a:off x="186663" y="1438626"/>
            <a:ext cx="5093553" cy="378373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268236" y="171650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физического развития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0774" y="294749"/>
            <a:ext cx="41942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Массажные дорожки, массажные 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      перчатки,</a:t>
            </a:r>
            <a:r>
              <a:rPr lang="ru-RU" sz="1400" dirty="0" smtClean="0">
                <a:cs typeface="Courier New" pitchFamily="49" charset="0"/>
              </a:rPr>
              <a:t> коврики для массажа стоп.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Мешочки с песком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Обручи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Гимнастические палки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Плетёный шнур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(короткий)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Мячи резиновые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Шары пластмассовые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Скакалки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Диск здоровья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Тренажёры для мышц рук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Кегли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Гантели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Флажки, платочки, ленточки, султанчики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Горизонтальная мишень «Улитка»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Мат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Билбоке</a:t>
            </a: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Гимнастическая стенка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Тематические альбомы,  картотеки,</a:t>
            </a:r>
          </a:p>
          <a:p>
            <a:pPr marL="285750" indent="-285750">
              <a:buClr>
                <a:srgbClr val="00B050"/>
              </a:buClr>
              <a:buBlip>
                <a:blip r:embed="rId4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Форма для занятий;</a:t>
            </a:r>
          </a:p>
        </p:txBody>
      </p:sp>
      <p:pic>
        <p:nvPicPr>
          <p:cNvPr id="11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272772"/>
            <a:ext cx="2209119" cy="147274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84" y="4991731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5" y="3249242"/>
            <a:ext cx="1070069" cy="349212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9213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952717" y="545194"/>
            <a:ext cx="3888432" cy="542798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Российский флаг, герб России, портрет президента России, глобус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Герб Перми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Набор открыток «Пермь»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Тематические альбомы: «Пермский сувенир», «Моя малая родина», «Моя Пермь», «Исторические памятники Перми», «Я живу на Руси», «Сувениры Пермского края» (изделия народных промыслов, народные игрушки, камни Урала),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Книги о Перми, книга «Я люблю </a:t>
            </a: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Гамово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» (270 лет селу </a:t>
            </a: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Гамово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, наша история – наша гордость),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Набор открыток «О музеях                                 и выставках Москвы», «О Московском  Кремле»,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Куклы в национальных                                 костюмах;</a:t>
            </a:r>
          </a:p>
        </p:txBody>
      </p:sp>
      <p:pic>
        <p:nvPicPr>
          <p:cNvPr id="10" name="Содержимое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r="14549"/>
          <a:stretch/>
        </p:blipFill>
        <p:spPr>
          <a:xfrm>
            <a:off x="300706" y="1412776"/>
            <a:ext cx="4209157" cy="300543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t="5305" r="4923" b="8309"/>
          <a:stretch/>
        </p:blipFill>
        <p:spPr>
          <a:xfrm rot="21189736">
            <a:off x="270872" y="4347340"/>
            <a:ext cx="2509743" cy="149198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Горизонтальный свиток 12"/>
          <p:cNvSpPr/>
          <p:nvPr/>
        </p:nvSpPr>
        <p:spPr>
          <a:xfrm>
            <a:off x="300686" y="4809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патриотического воспитания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4" name="Содержимое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 r="14335"/>
          <a:stretch/>
        </p:blipFill>
        <p:spPr>
          <a:xfrm rot="432787">
            <a:off x="2843125" y="5210238"/>
            <a:ext cx="2088232" cy="126773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84" y="4991731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6168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412776"/>
            <a:ext cx="381305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«Кукольный дом»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Куклы дидактические (с гардеробом)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1. по сезону;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2. аксессуары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Кукла-врач, кукла-ребёнок (девочка и мальчик),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Чайный сервиз,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Набор посуды (кастрюли разных размеров, сковорода, чайник),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Пластмассовые вазочки, телефон,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Сумочки (разных размеров),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Электрическая плита,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Швейная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машинка,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пылесос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Электрический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чайник,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 блендер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Утюг,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Гладильная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доска,</a:t>
            </a:r>
            <a:endParaRPr lang="ru-RU" sz="1400" dirty="0">
              <a:solidFill>
                <a:srgbClr val="00B05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Courier New" pitchFamily="49" charset="0"/>
              </a:rPr>
              <a:t>Коляски,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rgbClr val="00B050"/>
                </a:solidFill>
                <a:cs typeface="Courier New" pitchFamily="49" charset="0"/>
              </a:rPr>
              <a:t>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Таз, Ведро, Прищепки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,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 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Сушилки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для кукольного белья</a:t>
            </a:r>
          </a:p>
          <a:p>
            <a:pPr>
              <a:buClr>
                <a:srgbClr val="00B050"/>
              </a:buClr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  <a:cs typeface="Courier New" pitchFamily="49" charset="0"/>
            </a:endParaRPr>
          </a:p>
        </p:txBody>
      </p:sp>
      <p:pic>
        <p:nvPicPr>
          <p:cNvPr id="8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84" y="4991731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369" r="20498" b="17024"/>
          <a:stretch/>
        </p:blipFill>
        <p:spPr>
          <a:xfrm>
            <a:off x="3635896" y="235545"/>
            <a:ext cx="5253206" cy="590245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323528" y="23097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сюжетно-ролевой игры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764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64088" y="1321628"/>
            <a:ext cx="346139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Содержание предметно-пространственной среды:</a:t>
            </a:r>
          </a:p>
          <a:p>
            <a:pPr algn="ctr">
              <a:buClr>
                <a:srgbClr val="00B050"/>
              </a:buClr>
            </a:pPr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«Парикмахерская»: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Игрушечный набор для парикмахера,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Одежда для парикмахера,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Альбомы «Фотосессия группы «Петушок»,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Альбом «Модные прически»;</a:t>
            </a:r>
          </a:p>
          <a:p>
            <a:pPr algn="ctr">
              <a:buClr>
                <a:srgbClr val="00B050"/>
              </a:buClr>
            </a:pPr>
            <a:r>
              <a:rPr lang="ru-RU" sz="1600" b="1" dirty="0" smtClean="0">
                <a:solidFill>
                  <a:srgbClr val="FF0000"/>
                </a:solidFill>
                <a:cs typeface="Courier New" pitchFamily="49" charset="0"/>
              </a:rPr>
              <a:t>«Почта»: </a:t>
            </a:r>
            <a:endParaRPr lang="ru-RU" sz="1600" b="1" dirty="0">
              <a:solidFill>
                <a:srgbClr val="FF0000"/>
              </a:solidFill>
              <a:cs typeface="Courier New" pitchFamily="49" charset="0"/>
            </a:endParaRP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Почтовый ящик,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Бланки телеграмм,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Письма,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Штампы, 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Сумка почтальона,</a:t>
            </a:r>
          </a:p>
          <a:p>
            <a:pPr marL="285750" indent="-285750">
              <a:buClr>
                <a:srgbClr val="00B050"/>
              </a:buClr>
              <a:buBlip>
                <a:blip r:embed="rId2"/>
              </a:buBlip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cs typeface="Courier New" pitchFamily="49" charset="0"/>
              </a:rPr>
              <a:t>Кепка почтальона;</a:t>
            </a:r>
          </a:p>
          <a:p>
            <a:pPr>
              <a:buClr>
                <a:srgbClr val="00B050"/>
              </a:buClr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Clr>
                <a:srgbClr val="00B050"/>
              </a:buClr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9144"/>
          <a:stretch/>
        </p:blipFill>
        <p:spPr>
          <a:xfrm rot="5400000">
            <a:off x="-86228" y="941256"/>
            <a:ext cx="4984526" cy="387698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4499992" y="116632"/>
            <a:ext cx="4392488" cy="1224136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cs typeface="Courier New" pitchFamily="49" charset="0"/>
              </a:rPr>
              <a:t>Центр сюжетно-ролевой игры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cs typeface="Courier New" pitchFamily="49" charset="0"/>
            </a:endParaRPr>
          </a:p>
        </p:txBody>
      </p:sp>
      <p:pic>
        <p:nvPicPr>
          <p:cNvPr id="11" name="Содержимое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68" r="51551"/>
          <a:stretch/>
        </p:blipFill>
        <p:spPr>
          <a:xfrm rot="21209133">
            <a:off x="299599" y="4465956"/>
            <a:ext cx="1820753" cy="222056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ирина\Desktop\Ирине\подг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22" y="4874618"/>
            <a:ext cx="1935916" cy="19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6" r="6558" b="6783"/>
          <a:stretch/>
        </p:blipFill>
        <p:spPr bwMode="auto">
          <a:xfrm>
            <a:off x="3491880" y="4874618"/>
            <a:ext cx="2972926" cy="182009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42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632</TotalTime>
  <Words>1335</Words>
  <Application>Microsoft Office PowerPoint</Application>
  <PresentationFormat>Экран (4:3)</PresentationFormat>
  <Paragraphs>281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Cambria</vt:lpstr>
      <vt:lpstr>Candara</vt:lpstr>
      <vt:lpstr>Courier New</vt:lpstr>
      <vt:lpstr>Symbol</vt:lpstr>
      <vt:lpstr>Times New Roman</vt:lpstr>
      <vt:lpstr>Wingdings</vt:lpstr>
      <vt:lpstr>Волна</vt:lpstr>
      <vt:lpstr>Развивающая предметно-пространственная среда  средней группы «Петушок» 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Света</cp:lastModifiedBy>
  <cp:revision>65</cp:revision>
  <dcterms:created xsi:type="dcterms:W3CDTF">2014-10-30T07:56:35Z</dcterms:created>
  <dcterms:modified xsi:type="dcterms:W3CDTF">2016-11-13T07:25:02Z</dcterms:modified>
</cp:coreProperties>
</file>