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lvl1pPr>
      <a:defRPr>
        <a:latin typeface="Georgia"/>
        <a:ea typeface="Georgia"/>
        <a:cs typeface="Georgia"/>
        <a:sym typeface="Georgia"/>
      </a:defRPr>
    </a:lvl1pPr>
    <a:lvl2pPr indent="457200">
      <a:defRPr>
        <a:latin typeface="Georgia"/>
        <a:ea typeface="Georgia"/>
        <a:cs typeface="Georgia"/>
        <a:sym typeface="Georgia"/>
      </a:defRPr>
    </a:lvl2pPr>
    <a:lvl3pPr indent="914400">
      <a:defRPr>
        <a:latin typeface="Georgia"/>
        <a:ea typeface="Georgia"/>
        <a:cs typeface="Georgia"/>
        <a:sym typeface="Georgia"/>
      </a:defRPr>
    </a:lvl3pPr>
    <a:lvl4pPr indent="1371600">
      <a:defRPr>
        <a:latin typeface="Georgia"/>
        <a:ea typeface="Georgia"/>
        <a:cs typeface="Georgia"/>
        <a:sym typeface="Georgia"/>
      </a:defRPr>
    </a:lvl4pPr>
    <a:lvl5pPr indent="1828800">
      <a:defRPr>
        <a:latin typeface="Georgia"/>
        <a:ea typeface="Georgia"/>
        <a:cs typeface="Georgia"/>
        <a:sym typeface="Georgia"/>
      </a:defRPr>
    </a:lvl5pPr>
    <a:lvl6pPr indent="2286000">
      <a:defRPr>
        <a:latin typeface="Georgia"/>
        <a:ea typeface="Georgia"/>
        <a:cs typeface="Georgia"/>
        <a:sym typeface="Georgia"/>
      </a:defRPr>
    </a:lvl6pPr>
    <a:lvl7pPr indent="2743200">
      <a:defRPr>
        <a:latin typeface="Georgia"/>
        <a:ea typeface="Georgia"/>
        <a:cs typeface="Georgia"/>
        <a:sym typeface="Georgia"/>
      </a:defRPr>
    </a:lvl7pPr>
    <a:lvl8pPr indent="3200400">
      <a:defRPr>
        <a:latin typeface="Georgia"/>
        <a:ea typeface="Georgia"/>
        <a:cs typeface="Georgia"/>
        <a:sym typeface="Georgia"/>
      </a:defRPr>
    </a:lvl8pPr>
    <a:lvl9pPr indent="3657600">
      <a:defRPr>
        <a:latin typeface="Georgia"/>
        <a:ea typeface="Georgia"/>
        <a:cs typeface="Georgia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итульный слайд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1</a:t>
            </a:r>
            <a:endParaRPr sz="32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2</a:t>
            </a:r>
            <a:endParaRPr sz="32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3</a:t>
            </a:r>
            <a:endParaRPr sz="32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4</a:t>
            </a:r>
            <a:endParaRPr sz="32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Текст заголовка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1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2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3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4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  <a:endParaRPr sz="2800"/>
          </a:p>
          <a:p>
            <a:pPr lvl="1">
              <a:defRPr sz="1800"/>
            </a:pPr>
            <a:r>
              <a:rPr sz="2800"/>
              <a:t>Уровень текста 2</a:t>
            </a:r>
            <a:endParaRPr sz="2800"/>
          </a:p>
          <a:p>
            <a:pPr lvl="2">
              <a:defRPr sz="1800"/>
            </a:pPr>
            <a:r>
              <a:rPr sz="2800"/>
              <a:t>Уровень текста 3</a:t>
            </a:r>
            <a:endParaRPr sz="2800"/>
          </a:p>
          <a:p>
            <a:pPr lvl="3">
              <a:defRPr sz="1800"/>
            </a:pPr>
            <a:r>
              <a:rPr sz="2800"/>
              <a:t>Уровень текста 4</a:t>
            </a:r>
            <a:endParaRPr sz="2800"/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 lvl="0">
              <a:defRPr b="0" sz="1800"/>
            </a:pPr>
            <a:r>
              <a:rPr b="1" sz="2400"/>
              <a:t>Уровень текста 1</a:t>
            </a:r>
            <a:endParaRPr b="1" sz="2400"/>
          </a:p>
          <a:p>
            <a:pPr lvl="1">
              <a:defRPr b="0" sz="1800"/>
            </a:pPr>
            <a:r>
              <a:rPr b="1" sz="2400"/>
              <a:t>Уровень текста 2</a:t>
            </a:r>
            <a:endParaRPr b="1" sz="2400"/>
          </a:p>
          <a:p>
            <a:pPr lvl="2">
              <a:defRPr b="0" sz="1800"/>
            </a:pPr>
            <a:r>
              <a:rPr b="1" sz="2400"/>
              <a:t>Уровень текста 3</a:t>
            </a:r>
            <a:endParaRPr b="1" sz="2400"/>
          </a:p>
          <a:p>
            <a:pPr lvl="3">
              <a:defRPr b="0" sz="1800"/>
            </a:pPr>
            <a:r>
              <a:rPr b="1" sz="2400"/>
              <a:t>Уровень текста 4</a:t>
            </a:r>
            <a:endParaRPr b="1" sz="2400"/>
          </a:p>
          <a:p>
            <a:pPr lvl="4">
              <a:defRPr b="0" sz="1800"/>
            </a:pPr>
            <a:r>
              <a:rPr b="1" sz="2400"/>
              <a:t>Уровень текста 5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Текст заголовка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Текст заголовка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Уровень текста 1</a:t>
            </a:r>
            <a:endParaRPr sz="1400"/>
          </a:p>
          <a:p>
            <a:pPr lvl="1">
              <a:defRPr sz="1800"/>
            </a:pPr>
            <a:r>
              <a:rPr sz="1400"/>
              <a:t>Уровень текста 2</a:t>
            </a:r>
            <a:endParaRPr sz="1400"/>
          </a:p>
          <a:p>
            <a:pPr lvl="2">
              <a:defRPr sz="1800"/>
            </a:pPr>
            <a:r>
              <a:rPr sz="1400"/>
              <a:t>Уровень текста 3</a:t>
            </a:r>
            <a:endParaRPr sz="1400"/>
          </a:p>
          <a:p>
            <a:pPr lvl="3">
              <a:defRPr sz="1800"/>
            </a:pPr>
            <a:r>
              <a:rPr sz="1400"/>
              <a:t>Уровень текста 4</a:t>
            </a:r>
            <a:endParaRPr sz="1400"/>
          </a:p>
          <a:p>
            <a:pPr lvl="4">
              <a:defRPr sz="1800"/>
            </a:pPr>
            <a:r>
              <a:rPr sz="1400"/>
              <a:t>Уровень текста 5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 advClick="1"/>
  <p:txStyles>
    <p:titleStyle>
      <a:lvl1pPr algn="ctr">
        <a:defRPr sz="4400">
          <a:latin typeface="Trebuchet MS"/>
          <a:ea typeface="Trebuchet MS"/>
          <a:cs typeface="Trebuchet MS"/>
          <a:sym typeface="Trebuchet MS"/>
        </a:defRPr>
      </a:lvl1pPr>
      <a:lvl2pPr algn="ctr">
        <a:defRPr sz="4400">
          <a:latin typeface="Trebuchet MS"/>
          <a:ea typeface="Trebuchet MS"/>
          <a:cs typeface="Trebuchet MS"/>
          <a:sym typeface="Trebuchet MS"/>
        </a:defRPr>
      </a:lvl2pPr>
      <a:lvl3pPr algn="ctr">
        <a:defRPr sz="4400">
          <a:latin typeface="Trebuchet MS"/>
          <a:ea typeface="Trebuchet MS"/>
          <a:cs typeface="Trebuchet MS"/>
          <a:sym typeface="Trebuchet MS"/>
        </a:defRPr>
      </a:lvl3pPr>
      <a:lvl4pPr algn="ctr">
        <a:defRPr sz="4400">
          <a:latin typeface="Trebuchet MS"/>
          <a:ea typeface="Trebuchet MS"/>
          <a:cs typeface="Trebuchet MS"/>
          <a:sym typeface="Trebuchet MS"/>
        </a:defRPr>
      </a:lvl4pPr>
      <a:lvl5pPr algn="ctr">
        <a:defRPr sz="4400">
          <a:latin typeface="Trebuchet MS"/>
          <a:ea typeface="Trebuchet MS"/>
          <a:cs typeface="Trebuchet MS"/>
          <a:sym typeface="Trebuchet MS"/>
        </a:defRPr>
      </a:lvl5pPr>
      <a:lvl6pPr algn="ctr">
        <a:defRPr sz="4400">
          <a:latin typeface="Trebuchet MS"/>
          <a:ea typeface="Trebuchet MS"/>
          <a:cs typeface="Trebuchet MS"/>
          <a:sym typeface="Trebuchet MS"/>
        </a:defRPr>
      </a:lvl6pPr>
      <a:lvl7pPr algn="ctr">
        <a:defRPr sz="4400">
          <a:latin typeface="Trebuchet MS"/>
          <a:ea typeface="Trebuchet MS"/>
          <a:cs typeface="Trebuchet MS"/>
          <a:sym typeface="Trebuchet MS"/>
        </a:defRPr>
      </a:lvl7pPr>
      <a:lvl8pPr algn="ctr">
        <a:defRPr sz="4400">
          <a:latin typeface="Trebuchet MS"/>
          <a:ea typeface="Trebuchet MS"/>
          <a:cs typeface="Trebuchet MS"/>
          <a:sym typeface="Trebuchet MS"/>
        </a:defRPr>
      </a:lvl8pPr>
      <a:lvl9pPr algn="ctr">
        <a:defRPr sz="4400"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Georgia"/>
          <a:ea typeface="Georgia"/>
          <a:cs typeface="Georgia"/>
          <a:sym typeface="Georgia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Georgia"/>
          <a:ea typeface="Georgia"/>
          <a:cs typeface="Georgia"/>
          <a:sym typeface="Georgia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Georgia"/>
          <a:ea typeface="Georgia"/>
          <a:cs typeface="Georgia"/>
          <a:sym typeface="Georgia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Georgia"/>
          <a:ea typeface="Georgia"/>
          <a:cs typeface="Georgia"/>
          <a:sym typeface="Georgia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Georgia"/>
          <a:ea typeface="Georgia"/>
          <a:cs typeface="Georgia"/>
          <a:sym typeface="Georgia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Georgia"/>
          <a:ea typeface="Georgia"/>
          <a:cs typeface="Georgia"/>
          <a:sym typeface="Georgia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Georgia"/>
          <a:ea typeface="Georgia"/>
          <a:cs typeface="Georgia"/>
          <a:sym typeface="Georgia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Georgia"/>
          <a:ea typeface="Georgia"/>
          <a:cs typeface="Georgia"/>
          <a:sym typeface="Georgia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Georgia"/>
          <a:ea typeface="Georgia"/>
          <a:cs typeface="Georgia"/>
          <a:sym typeface="Georgia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Georgia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Georgia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Georgia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Georgia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Georgia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Georgia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Georgia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Georgia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1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3.png"/><Relationship Id="rId8" Type="http://schemas.openxmlformats.org/officeDocument/2006/relationships/image" Target="../media/image1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1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3.png"/><Relationship Id="rId8" Type="http://schemas.openxmlformats.org/officeDocument/2006/relationships/image" Target="../media/image2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1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2144563" y="1615016"/>
            <a:ext cx="6120682" cy="278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sz="4700">
                <a:solidFill>
                  <a:srgbClr val="953735"/>
                </a:solidFill>
              </a:rPr>
              <a:t>МАТЕМАТИЧЕСКАЯ МОДЕЛЬ ЗАДАЧИ</a:t>
            </a:r>
            <a:endParaRPr sz="4700">
              <a:solidFill>
                <a:srgbClr val="953735"/>
              </a:solidFill>
            </a:endParaRPr>
          </a:p>
          <a:p>
            <a:pPr lvl="0" algn="ctr"/>
            <a:r>
              <a:rPr sz="4700">
                <a:solidFill>
                  <a:srgbClr val="953735"/>
                </a:solidFill>
              </a:rPr>
              <a:t>И СПОСОБЫ ЕЁ РЕШЕНИЯ</a:t>
            </a:r>
          </a:p>
        </p:txBody>
      </p:sp>
      <p:sp>
        <p:nvSpPr>
          <p:cNvPr id="50" name="Shape 50"/>
          <p:cNvSpPr/>
          <p:nvPr/>
        </p:nvSpPr>
        <p:spPr>
          <a:xfrm>
            <a:off x="440650" y="884766"/>
            <a:ext cx="2707145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300">
                <a:solidFill>
                  <a:srgbClr val="811D3D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300">
                <a:solidFill>
                  <a:srgbClr val="811D3D"/>
                </a:solidFill>
              </a:rPr>
              <a:t>ЗАНЯТИЕ 1</a:t>
            </a:r>
          </a:p>
        </p:txBody>
      </p:sp>
      <p:sp>
        <p:nvSpPr>
          <p:cNvPr id="51" name="Shape 51"/>
          <p:cNvSpPr/>
          <p:nvPr/>
        </p:nvSpPr>
        <p:spPr>
          <a:xfrm>
            <a:off x="4771350" y="5237479"/>
            <a:ext cx="375057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>
                <a:solidFill>
                  <a:srgbClr val="9A403E"/>
                </a:solidFill>
              </a:rPr>
              <a:t>КОГОБУ ЦДОД город КИРОВ</a:t>
            </a:r>
            <a:endParaRPr b="1">
              <a:solidFill>
                <a:srgbClr val="9A403E"/>
              </a:solidFill>
            </a:endParaRPr>
          </a:p>
          <a:p>
            <a:pPr lvl="0"/>
            <a:r>
              <a:rPr b="1">
                <a:solidFill>
                  <a:srgbClr val="9A403E"/>
                </a:solidFill>
              </a:rPr>
              <a:t>               2016</a:t>
            </a:r>
          </a:p>
        </p:txBody>
      </p:sp>
      <p:sp>
        <p:nvSpPr>
          <p:cNvPr id="52" name="Shape 52"/>
          <p:cNvSpPr/>
          <p:nvPr/>
        </p:nvSpPr>
        <p:spPr>
          <a:xfrm>
            <a:off x="3323550" y="4792979"/>
            <a:ext cx="545871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9A403E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9A403E"/>
                </a:solidFill>
              </a:rPr>
              <a:t>УЧИТЕЛЬ МАТЕМАТИКИ НАЗАРОВА Л, М.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145" name="Shape 145"/>
          <p:cNvSpPr/>
          <p:nvPr/>
        </p:nvSpPr>
        <p:spPr>
          <a:xfrm>
            <a:off x="2409150" y="1033780"/>
            <a:ext cx="3309396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300">
                <a:solidFill>
                  <a:srgbClr val="9A403E"/>
                </a:solidFill>
              </a:rPr>
              <a:t>КАК ЭТО РАБОТАЕТ</a:t>
            </a:r>
          </a:p>
        </p:txBody>
      </p:sp>
      <p:sp>
        <p:nvSpPr>
          <p:cNvPr id="146" name="Shape 146"/>
          <p:cNvSpPr/>
          <p:nvPr/>
        </p:nvSpPr>
        <p:spPr>
          <a:xfrm>
            <a:off x="2612350" y="2837179"/>
            <a:ext cx="491578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700"/>
            </a:lvl1pPr>
          </a:lstStyle>
          <a:p>
            <a:pPr lvl="0">
              <a:defRPr b="0" sz="1800"/>
            </a:pPr>
            <a:r>
              <a:rPr b="1" sz="2700"/>
              <a:t>*6</a:t>
            </a:r>
          </a:p>
        </p:txBody>
      </p:sp>
      <p:sp>
        <p:nvSpPr>
          <p:cNvPr id="147" name="Shape 147"/>
          <p:cNvSpPr/>
          <p:nvPr/>
        </p:nvSpPr>
        <p:spPr>
          <a:xfrm>
            <a:off x="2612350" y="2303779"/>
            <a:ext cx="559387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700"/>
            </a:lvl1pPr>
          </a:lstStyle>
          <a:p>
            <a:pPr lvl="0">
              <a:defRPr b="0" sz="1800"/>
            </a:pPr>
            <a:r>
              <a:rPr b="1" sz="2700"/>
              <a:t>+3</a:t>
            </a:r>
          </a:p>
        </p:txBody>
      </p:sp>
      <p:sp>
        <p:nvSpPr>
          <p:cNvPr id="148" name="Shape 148"/>
          <p:cNvSpPr/>
          <p:nvPr/>
        </p:nvSpPr>
        <p:spPr>
          <a:xfrm>
            <a:off x="2612350" y="1770379"/>
            <a:ext cx="381408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700">
                <a:solidFill>
                  <a:srgbClr val="665082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665082"/>
                </a:solidFill>
              </a:rPr>
              <a:t>Х</a:t>
            </a:r>
          </a:p>
        </p:txBody>
      </p:sp>
      <p:sp>
        <p:nvSpPr>
          <p:cNvPr id="149" name="Shape 149"/>
          <p:cNvSpPr/>
          <p:nvPr/>
        </p:nvSpPr>
        <p:spPr>
          <a:xfrm>
            <a:off x="2701250" y="4450079"/>
            <a:ext cx="609617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700"/>
            </a:lvl1pPr>
          </a:lstStyle>
          <a:p>
            <a:pPr lvl="0">
              <a:defRPr b="0" sz="1800"/>
            </a:pPr>
            <a:r>
              <a:rPr b="1" sz="2700"/>
              <a:t>:  5</a:t>
            </a:r>
          </a:p>
        </p:txBody>
      </p:sp>
      <p:sp>
        <p:nvSpPr>
          <p:cNvPr id="150" name="Shape 150"/>
          <p:cNvSpPr/>
          <p:nvPr/>
        </p:nvSpPr>
        <p:spPr>
          <a:xfrm>
            <a:off x="2701250" y="3903979"/>
            <a:ext cx="511334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700"/>
            </a:lvl1pPr>
          </a:lstStyle>
          <a:p>
            <a:pPr lvl="0">
              <a:defRPr b="0" sz="1800"/>
            </a:pPr>
            <a:r>
              <a:rPr b="1" sz="2700"/>
              <a:t>-Х</a:t>
            </a:r>
          </a:p>
        </p:txBody>
      </p:sp>
      <p:sp>
        <p:nvSpPr>
          <p:cNvPr id="151" name="Shape 151"/>
          <p:cNvSpPr/>
          <p:nvPr/>
        </p:nvSpPr>
        <p:spPr>
          <a:xfrm>
            <a:off x="2701250" y="3370579"/>
            <a:ext cx="45256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600"/>
            </a:lvl1pPr>
          </a:lstStyle>
          <a:p>
            <a:pPr lvl="0">
              <a:defRPr b="0" sz="1800"/>
            </a:pPr>
            <a:r>
              <a:rPr b="1" sz="2600"/>
              <a:t>-8</a:t>
            </a:r>
          </a:p>
        </p:txBody>
      </p:sp>
      <p:sp>
        <p:nvSpPr>
          <p:cNvPr id="152" name="Shape 152"/>
          <p:cNvSpPr/>
          <p:nvPr/>
        </p:nvSpPr>
        <p:spPr>
          <a:xfrm>
            <a:off x="2781617" y="5123179"/>
            <a:ext cx="448883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700"/>
            </a:lvl1pPr>
          </a:lstStyle>
          <a:p>
            <a:pPr lvl="0">
              <a:defRPr b="0" sz="1800"/>
            </a:pPr>
            <a:r>
              <a:rPr b="1" sz="2700"/>
              <a:t>-2</a:t>
            </a:r>
          </a:p>
        </p:txBody>
      </p:sp>
      <p:sp>
        <p:nvSpPr>
          <p:cNvPr id="153" name="Shape 153"/>
          <p:cNvSpPr/>
          <p:nvPr/>
        </p:nvSpPr>
        <p:spPr>
          <a:xfrm>
            <a:off x="2815355" y="5796279"/>
            <a:ext cx="381407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700">
                <a:solidFill>
                  <a:srgbClr val="665082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665082"/>
                </a:solidFill>
              </a:rPr>
              <a:t>Х</a:t>
            </a:r>
          </a:p>
        </p:txBody>
      </p:sp>
      <p:sp>
        <p:nvSpPr>
          <p:cNvPr id="154" name="Shape 154"/>
          <p:cNvSpPr/>
          <p:nvPr/>
        </p:nvSpPr>
        <p:spPr>
          <a:xfrm>
            <a:off x="4466550" y="1973579"/>
            <a:ext cx="3610159" cy="363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700"/>
              <a:t>((Х+3)*6-8-Х):5-2=</a:t>
            </a:r>
            <a:endParaRPr b="1" sz="2700"/>
          </a:p>
          <a:p>
            <a:pPr lvl="0"/>
            <a:endParaRPr b="1" sz="2700"/>
          </a:p>
          <a:p>
            <a:pPr lvl="0"/>
            <a:r>
              <a:rPr b="1" sz="2700"/>
              <a:t>=(6Х+18-8-Х):5-2=</a:t>
            </a:r>
            <a:endParaRPr b="1" sz="2700"/>
          </a:p>
          <a:p>
            <a:pPr lvl="0"/>
            <a:endParaRPr b="1" sz="2700"/>
          </a:p>
          <a:p>
            <a:pPr lvl="0"/>
            <a:r>
              <a:rPr b="1" sz="2700"/>
              <a:t>=(5Х+10):5-2 =</a:t>
            </a:r>
            <a:endParaRPr b="1" sz="2700"/>
          </a:p>
          <a:p>
            <a:pPr lvl="0"/>
            <a:endParaRPr b="1" sz="2700"/>
          </a:p>
          <a:p>
            <a:pPr lvl="0"/>
            <a:r>
              <a:rPr b="1" sz="2700"/>
              <a:t>=Х+2-2=</a:t>
            </a:r>
            <a:endParaRPr b="1" sz="2700"/>
          </a:p>
          <a:p>
            <a:pPr lvl="0"/>
            <a:endParaRPr b="1" sz="2700"/>
          </a:p>
          <a:p>
            <a:pPr lvl="0"/>
            <a:r>
              <a:rPr b="1" sz="2700"/>
              <a:t>=Х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0"/>
      <p:bldP build="whole" bldLvl="1" animBg="1" rev="0" advAuto="0" spid="148" grpId="2"/>
      <p:bldP build="whole" bldLvl="1" animBg="1" rev="0" advAuto="0" spid="147" grpId="3"/>
      <p:bldP build="whole" bldLvl="1" animBg="1" rev="0" advAuto="0" spid="146" grpId="4"/>
      <p:bldP build="whole" bldLvl="1" animBg="1" rev="0" advAuto="0" spid="150" grpId="6"/>
      <p:bldP build="whole" bldLvl="1" animBg="1" rev="0" advAuto="0" spid="152" grpId="8"/>
      <p:bldP build="whole" bldLvl="1" animBg="1" rev="0" advAuto="0" spid="153" grpId="9"/>
      <p:bldP build="whole" bldLvl="1" animBg="1" rev="0" advAuto="0" spid="145" grpId="1"/>
      <p:bldP build="whole" bldLvl="1" animBg="1" rev="0" advAuto="0" spid="151" grpId="5"/>
      <p:bldP build="whole" bldLvl="1" animBg="1" rev="0" advAuto="0" spid="149" grpId="7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5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323850"/>
            <a:ext cx="8051800" cy="579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3061" y="310727"/>
            <a:ext cx="1711679" cy="1791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05150" y="4876155"/>
            <a:ext cx="2238673" cy="1741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07186" y="4764397"/>
            <a:ext cx="1370932" cy="140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18050" y="438150"/>
            <a:ext cx="958703" cy="1274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164" name="Shape 164"/>
          <p:cNvSpPr/>
          <p:nvPr/>
        </p:nvSpPr>
        <p:spPr>
          <a:xfrm>
            <a:off x="539689" y="1287780"/>
            <a:ext cx="8539124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</a:p>
          <a:p>
            <a:pPr lvl="0"/>
            <a:r>
              <a:t>    </a:t>
            </a:r>
            <a:r>
              <a:rPr b="1"/>
              <a:t>После дождя на лужайке три дня вырастали только белые грибы, </a:t>
            </a:r>
            <a:endParaRPr b="1"/>
          </a:p>
          <a:p>
            <a:pPr lvl="0"/>
            <a:r>
              <a:rPr b="1"/>
              <a:t>а на полянке — только подосиновики. До дождя была сухая </a:t>
            </a:r>
            <a:endParaRPr b="1"/>
          </a:p>
          <a:p>
            <a:pPr lvl="0"/>
            <a:r>
              <a:rPr b="1"/>
              <a:t>погода и грибов не было ни на лужайке, ни на полянке.</a:t>
            </a:r>
            <a:endParaRPr b="1"/>
          </a:p>
          <a:p>
            <a:pPr lvl="0"/>
            <a:r>
              <a:rPr b="1"/>
              <a:t> Оказалось, что на лужайке</a:t>
            </a:r>
            <a:endParaRPr b="1"/>
          </a:p>
          <a:p>
            <a:pPr lvl="0"/>
            <a:r>
              <a:rPr b="1"/>
              <a:t> каждый день вырастало на 3 белых гриба больше, чем в</a:t>
            </a:r>
            <a:endParaRPr b="1"/>
          </a:p>
          <a:p>
            <a:pPr lvl="0"/>
            <a:r>
              <a:rPr b="1"/>
              <a:t> предыдущий, а на полянке каждый день вырастало в 2 раза </a:t>
            </a:r>
            <a:endParaRPr b="1"/>
          </a:p>
          <a:p>
            <a:pPr lvl="0"/>
            <a:r>
              <a:rPr b="1"/>
              <a:t>больше подосиновиков, </a:t>
            </a:r>
            <a:endParaRPr b="1"/>
          </a:p>
          <a:p>
            <a:pPr lvl="0"/>
            <a:r>
              <a:rPr b="1"/>
              <a:t>чем в предыдущий. При этом в итоге по истечении трех дней </a:t>
            </a:r>
            <a:endParaRPr b="1"/>
          </a:p>
          <a:p>
            <a:pPr lvl="0"/>
            <a:r>
              <a:rPr b="1"/>
              <a:t>и на лужайке, и на полянке стало равное число грибов. Какое наименьшее суммарное число белых грибов и подосиновиков </a:t>
            </a:r>
            <a:endParaRPr b="1"/>
          </a:p>
          <a:p>
            <a:pPr lvl="0"/>
            <a:r>
              <a:rPr b="1"/>
              <a:t>могло вырасти на лужайке и полянке в первый день?</a:t>
            </a:r>
            <a:endParaRPr b="1"/>
          </a:p>
          <a:p>
            <a:pPr lvl="0"/>
          </a:p>
        </p:txBody>
      </p:sp>
      <p:sp>
        <p:nvSpPr>
          <p:cNvPr id="165" name="Shape 165"/>
          <p:cNvSpPr/>
          <p:nvPr/>
        </p:nvSpPr>
        <p:spPr>
          <a:xfrm>
            <a:off x="2831229" y="487680"/>
            <a:ext cx="348154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1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100">
                <a:solidFill>
                  <a:srgbClr val="9A403E"/>
                </a:solidFill>
              </a:rPr>
              <a:t>Грибной дождь</a:t>
            </a:r>
            <a:endParaRPr b="1" sz="3100">
              <a:solidFill>
                <a:srgbClr val="9A403E"/>
              </a:solidFill>
            </a:endParaRPr>
          </a:p>
        </p:txBody>
      </p:sp>
      <p:pic>
        <p:nvPicPr>
          <p:cNvPr id="16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7450" y="4611942"/>
            <a:ext cx="1419177" cy="1621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8038" y="4762249"/>
            <a:ext cx="1419176" cy="1321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29353" y="4700573"/>
            <a:ext cx="1759795" cy="1444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98472" y="98941"/>
            <a:ext cx="2061703" cy="1444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95500" y="554909"/>
            <a:ext cx="714709" cy="845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8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right)" transition="in">
                                      <p:cBhvr>
                                        <p:cTn id="1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  <p:bldP build="whole" bldLvl="1" animBg="1" rev="0" advAuto="0" spid="16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173" name="Shape 173"/>
          <p:cNvSpPr/>
          <p:nvPr/>
        </p:nvSpPr>
        <p:spPr>
          <a:xfrm>
            <a:off x="910550" y="1051275"/>
            <a:ext cx="3421359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300">
                <a:solidFill>
                  <a:srgbClr val="9A403E"/>
                </a:solidFill>
              </a:rPr>
              <a:t>РЕШЕНИЕ ЗАДАЧИ:</a:t>
            </a:r>
          </a:p>
        </p:txBody>
      </p:sp>
      <p:pic>
        <p:nvPicPr>
          <p:cNvPr id="17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5800" y="222068"/>
            <a:ext cx="2133600" cy="1576253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875030" y="2011679"/>
            <a:ext cx="34923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ЛУЖАЙКА-БЕЛЫЕ ГРИБЫ</a:t>
            </a:r>
          </a:p>
        </p:txBody>
      </p:sp>
      <p:sp>
        <p:nvSpPr>
          <p:cNvPr id="176" name="Shape 176"/>
          <p:cNvSpPr/>
          <p:nvPr/>
        </p:nvSpPr>
        <p:spPr>
          <a:xfrm>
            <a:off x="4682450" y="1988930"/>
            <a:ext cx="383195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ПОЛЯНКА-ПОДОСИНОВИКИ</a:t>
            </a:r>
          </a:p>
        </p:txBody>
      </p:sp>
      <p:sp>
        <p:nvSpPr>
          <p:cNvPr id="177" name="Shape 177"/>
          <p:cNvSpPr/>
          <p:nvPr/>
        </p:nvSpPr>
        <p:spPr>
          <a:xfrm>
            <a:off x="1104727" y="2297979"/>
            <a:ext cx="238076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1 ДЕНЬ-Х ГРИБОВ</a:t>
            </a:r>
          </a:p>
        </p:txBody>
      </p:sp>
      <p:sp>
        <p:nvSpPr>
          <p:cNvPr id="178" name="Shape 178"/>
          <p:cNvSpPr/>
          <p:nvPr/>
        </p:nvSpPr>
        <p:spPr>
          <a:xfrm>
            <a:off x="5288494" y="2416031"/>
            <a:ext cx="261986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1 ДЕНЬ -У ГРИБОВ</a:t>
            </a:r>
          </a:p>
        </p:txBody>
      </p:sp>
      <p:sp>
        <p:nvSpPr>
          <p:cNvPr id="179" name="Shape 179"/>
          <p:cNvSpPr/>
          <p:nvPr/>
        </p:nvSpPr>
        <p:spPr>
          <a:xfrm>
            <a:off x="1113750" y="2746431"/>
            <a:ext cx="191195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2. ДЕНЬ  -  Х+3</a:t>
            </a:r>
          </a:p>
        </p:txBody>
      </p:sp>
      <p:sp>
        <p:nvSpPr>
          <p:cNvPr id="180" name="Shape 180"/>
          <p:cNvSpPr/>
          <p:nvPr/>
        </p:nvSpPr>
        <p:spPr>
          <a:xfrm>
            <a:off x="5328017" y="2746431"/>
            <a:ext cx="178060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2 ДЕНЬ  -  2У</a:t>
            </a:r>
          </a:p>
        </p:txBody>
      </p:sp>
      <p:sp>
        <p:nvSpPr>
          <p:cNvPr id="181" name="Shape 181"/>
          <p:cNvSpPr/>
          <p:nvPr/>
        </p:nvSpPr>
        <p:spPr>
          <a:xfrm>
            <a:off x="1024025" y="3194883"/>
            <a:ext cx="294038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3 ДЕНЬ   - Х+3+3=Х+6</a:t>
            </a:r>
          </a:p>
        </p:txBody>
      </p:sp>
      <p:sp>
        <p:nvSpPr>
          <p:cNvPr id="182" name="Shape 182"/>
          <p:cNvSpPr/>
          <p:nvPr/>
        </p:nvSpPr>
        <p:spPr>
          <a:xfrm>
            <a:off x="5315785" y="3163772"/>
            <a:ext cx="256528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3 ДЕНЬ   - 2У*2 =4У</a:t>
            </a:r>
          </a:p>
        </p:txBody>
      </p:sp>
      <p:sp>
        <p:nvSpPr>
          <p:cNvPr id="183" name="Shape 183"/>
          <p:cNvSpPr/>
          <p:nvPr/>
        </p:nvSpPr>
        <p:spPr>
          <a:xfrm>
            <a:off x="774571" y="3780008"/>
            <a:ext cx="369331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ВСЕГО      Х+Х+3+Х+6 =3Х+ 9</a:t>
            </a:r>
          </a:p>
        </p:txBody>
      </p:sp>
      <p:sp>
        <p:nvSpPr>
          <p:cNvPr id="184" name="Shape 184"/>
          <p:cNvSpPr/>
          <p:nvPr/>
        </p:nvSpPr>
        <p:spPr>
          <a:xfrm>
            <a:off x="5086934" y="3730829"/>
            <a:ext cx="279945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ВСЕГО   У+2У+4У=  7У</a:t>
            </a:r>
          </a:p>
        </p:txBody>
      </p:sp>
      <p:sp>
        <p:nvSpPr>
          <p:cNvPr id="185" name="Shape 185"/>
          <p:cNvSpPr/>
          <p:nvPr/>
        </p:nvSpPr>
        <p:spPr>
          <a:xfrm>
            <a:off x="2828250" y="4179909"/>
            <a:ext cx="119434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3Х+9=7У</a:t>
            </a:r>
          </a:p>
        </p:txBody>
      </p:sp>
      <p:sp>
        <p:nvSpPr>
          <p:cNvPr id="186" name="Shape 186"/>
          <p:cNvSpPr/>
          <p:nvPr/>
        </p:nvSpPr>
        <p:spPr>
          <a:xfrm>
            <a:off x="1631845" y="4745380"/>
            <a:ext cx="293686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ЕСЛИ Х=1, ТО 3Х+9=12</a:t>
            </a:r>
          </a:p>
        </p:txBody>
      </p:sp>
      <p:sp>
        <p:nvSpPr>
          <p:cNvPr id="187" name="Shape 187"/>
          <p:cNvSpPr/>
          <p:nvPr/>
        </p:nvSpPr>
        <p:spPr>
          <a:xfrm>
            <a:off x="1102681" y="5179468"/>
            <a:ext cx="303709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ЕСЛИ  Х=3, ТО 3Х=9=18</a:t>
            </a:r>
          </a:p>
        </p:txBody>
      </p:sp>
      <p:sp>
        <p:nvSpPr>
          <p:cNvPr id="188" name="Shape 188"/>
          <p:cNvSpPr/>
          <p:nvPr/>
        </p:nvSpPr>
        <p:spPr>
          <a:xfrm>
            <a:off x="4751332" y="4687978"/>
            <a:ext cx="291576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ЕСЛИ Х=2,ТО ЗХ+9=15</a:t>
            </a:r>
          </a:p>
        </p:txBody>
      </p:sp>
      <p:sp>
        <p:nvSpPr>
          <p:cNvPr id="189" name="Shape 189"/>
          <p:cNvSpPr/>
          <p:nvPr/>
        </p:nvSpPr>
        <p:spPr>
          <a:xfrm>
            <a:off x="4589426" y="4179909"/>
            <a:ext cx="401713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ЗНАЧИТ, 3Х+9 ДЕЛИТСЯ НА   7</a:t>
            </a:r>
          </a:p>
        </p:txBody>
      </p:sp>
      <p:sp>
        <p:nvSpPr>
          <p:cNvPr id="190" name="Shape 190"/>
          <p:cNvSpPr/>
          <p:nvPr/>
        </p:nvSpPr>
        <p:spPr>
          <a:xfrm>
            <a:off x="4314181" y="5046118"/>
            <a:ext cx="434496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/>
              <a:t>ЕСЛИ Х=4, ТО 3Х+9=21-</a:t>
            </a:r>
            <a:endParaRPr b="1"/>
          </a:p>
          <a:p>
            <a:pPr lvl="0"/>
            <a:r>
              <a:rPr b="1"/>
              <a:t>ДЕЛИТСЯ НА  7И ПОЛУЧАЕТСЯ  3</a:t>
            </a:r>
          </a:p>
        </p:txBody>
      </p:sp>
      <p:sp>
        <p:nvSpPr>
          <p:cNvPr id="191" name="Shape 191"/>
          <p:cNvSpPr/>
          <p:nvPr/>
        </p:nvSpPr>
        <p:spPr>
          <a:xfrm>
            <a:off x="1305323" y="5710753"/>
            <a:ext cx="713716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>
                <a:solidFill>
                  <a:srgbClr val="9A403E"/>
                </a:solidFill>
              </a:rPr>
              <a:t>ОТВЕТ: Х=4, У=3  В ПЕРВЫЙ ДЕНЬ ВЫРОСЛО 4 БЕЛЫХ</a:t>
            </a:r>
            <a:endParaRPr b="1">
              <a:solidFill>
                <a:srgbClr val="9A403E"/>
              </a:solidFill>
            </a:endParaRPr>
          </a:p>
          <a:p>
            <a:pPr lvl="0"/>
            <a:r>
              <a:rPr b="1">
                <a:solidFill>
                  <a:srgbClr val="9A403E"/>
                </a:solidFill>
              </a:rPr>
              <a:t>И 3 ПОДОСИНОВИКА, А ВСЕГО 3+4=7 ГРИБОВ.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presetClass="entr" presetSubtype="0" presetID="1" grpId="1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presetClass="entr" presetSubtype="0" presetID="1" grpId="1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9"/>
      <p:bldP build="whole" bldLvl="1" animBg="1" rev="0" advAuto="0" spid="185" grpId="12"/>
      <p:bldP build="whole" bldLvl="1" animBg="1" rev="0" advAuto="0" spid="177" grpId="4"/>
      <p:bldP build="whole" bldLvl="1" animBg="1" rev="0" advAuto="0" spid="181" grpId="7"/>
      <p:bldP build="whole" bldLvl="1" animBg="1" rev="0" advAuto="0" spid="187" grpId="16"/>
      <p:bldP build="whole" bldLvl="1" animBg="1" rev="0" advAuto="0" spid="184" grpId="11"/>
      <p:bldP build="whole" bldLvl="1" animBg="1" rev="0" advAuto="0" spid="173" grpId="1"/>
      <p:bldP build="whole" bldLvl="1" animBg="1" rev="0" advAuto="0" spid="175" grpId="2"/>
      <p:bldP build="whole" bldLvl="1" animBg="1" rev="0" advAuto="0" spid="176" grpId="3"/>
      <p:bldP build="whole" bldLvl="1" animBg="1" rev="0" advAuto="0" spid="189" grpId="13"/>
      <p:bldP build="whole" bldLvl="1" animBg="1" rev="0" advAuto="0" spid="179" grpId="6"/>
      <p:bldP build="whole" bldLvl="1" animBg="1" rev="0" advAuto="0" spid="186" grpId="14"/>
      <p:bldP build="whole" bldLvl="1" animBg="1" rev="0" advAuto="0" spid="183" grpId="8"/>
      <p:bldP build="whole" bldLvl="1" animBg="1" rev="0" advAuto="0" spid="182" grpId="10"/>
      <p:bldP build="whole" bldLvl="1" animBg="1" rev="0" advAuto="0" spid="190" grpId="17"/>
      <p:bldP build="whole" bldLvl="1" animBg="1" rev="0" advAuto="0" spid="191" grpId="18"/>
      <p:bldP build="whole" bldLvl="1" animBg="1" rev="0" advAuto="0" spid="188" grpId="15"/>
      <p:bldP build="whole" bldLvl="1" animBg="1" rev="0" advAuto="0" spid="178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194" name="Shape 194"/>
          <p:cNvSpPr/>
          <p:nvPr/>
        </p:nvSpPr>
        <p:spPr>
          <a:xfrm>
            <a:off x="769461" y="1935479"/>
            <a:ext cx="7952890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/>
              <a:t>Доктор Айболит раздал четырем заболевшим зверям 2006</a:t>
            </a:r>
            <a:endParaRPr b="1"/>
          </a:p>
          <a:p>
            <a:pPr lvl="0"/>
            <a:r>
              <a:rPr b="1"/>
              <a:t> чудодейственных таблеток. Носорог получил на одну больше, </a:t>
            </a:r>
            <a:endParaRPr b="1"/>
          </a:p>
          <a:p>
            <a:pPr lvl="0"/>
            <a:r>
              <a:rPr b="1"/>
              <a:t>чем крокодил, бегемот – на одну больше, чем носорог,</a:t>
            </a:r>
            <a:endParaRPr b="1"/>
          </a:p>
          <a:p>
            <a:pPr lvl="0"/>
            <a:r>
              <a:rPr b="1"/>
              <a:t> а слон – на одну больше, чем бегемот. </a:t>
            </a:r>
            <a:endParaRPr b="1"/>
          </a:p>
          <a:p>
            <a:pPr lvl="0"/>
            <a:r>
              <a:rPr b="1"/>
              <a:t>Сколько таблеток придется съесть слону? </a:t>
            </a:r>
          </a:p>
        </p:txBody>
      </p:sp>
      <p:sp>
        <p:nvSpPr>
          <p:cNvPr id="195" name="Shape 195"/>
          <p:cNvSpPr/>
          <p:nvPr/>
        </p:nvSpPr>
        <p:spPr>
          <a:xfrm>
            <a:off x="4979498" y="3345179"/>
            <a:ext cx="3213558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2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9A403E"/>
                </a:solidFill>
              </a:rPr>
              <a:t>Ответ: 503 таблетки.</a:t>
            </a:r>
          </a:p>
        </p:txBody>
      </p:sp>
      <p:sp>
        <p:nvSpPr>
          <p:cNvPr id="196" name="Shape 196"/>
          <p:cNvSpPr/>
          <p:nvPr/>
        </p:nvSpPr>
        <p:spPr>
          <a:xfrm>
            <a:off x="1050250" y="1148080"/>
            <a:ext cx="679619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9A403E"/>
                </a:solidFill>
              </a:rPr>
              <a:t>ЗАДАЧА ДЛЯ САМОСТОЯТЕЛЬНОГО РЕШЕНИЯ</a:t>
            </a:r>
          </a:p>
        </p:txBody>
      </p:sp>
      <p:pic>
        <p:nvPicPr>
          <p:cNvPr id="19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7800" y="3498716"/>
            <a:ext cx="2035324" cy="2768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0611" y="3967479"/>
            <a:ext cx="1800574" cy="1604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9823" y="3684992"/>
            <a:ext cx="1729150" cy="976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6101" y="4787672"/>
            <a:ext cx="2035325" cy="1385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62868" y="4654686"/>
            <a:ext cx="1868000" cy="1464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13931" y="136278"/>
            <a:ext cx="1068835" cy="1068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8300" y="966452"/>
            <a:ext cx="611601" cy="7239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5"/>
      <p:bldP build="whole" bldLvl="1" animBg="1" rev="0" advAuto="0" spid="202" grpId="7"/>
      <p:bldP build="whole" bldLvl="1" animBg="1" rev="0" advAuto="0" spid="199" grpId="3"/>
      <p:bldP build="whole" bldLvl="1" animBg="1" rev="0" advAuto="0" spid="195" grpId="6"/>
      <p:bldP build="whole" bldLvl="1" animBg="1" rev="0" advAuto="0" spid="196" grpId="1"/>
      <p:bldP build="whole" bldLvl="1" animBg="1" rev="0" advAuto="0" spid="200" grpId="2"/>
      <p:bldP build="whole" bldLvl="1" animBg="1" rev="0" advAuto="0" spid="201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grpSp>
        <p:nvGrpSpPr>
          <p:cNvPr id="208" name="Group 208"/>
          <p:cNvGrpSpPr/>
          <p:nvPr/>
        </p:nvGrpSpPr>
        <p:grpSpPr>
          <a:xfrm>
            <a:off x="1104900" y="1309965"/>
            <a:ext cx="7456331" cy="5357535"/>
            <a:chOff x="-215900" y="-139700"/>
            <a:chExt cx="7456330" cy="5357534"/>
          </a:xfrm>
        </p:grpSpPr>
        <p:pic>
          <p:nvPicPr>
            <p:cNvPr id="207" name="pasted-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024531" cy="47987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7456331" cy="5357535"/>
            </a:xfrm>
            <a:prstGeom prst="rect">
              <a:avLst/>
            </a:prstGeom>
            <a:effectLst/>
          </p:spPr>
        </p:pic>
      </p:grpSp>
      <p:sp>
        <p:nvSpPr>
          <p:cNvPr id="209" name="Shape 209"/>
          <p:cNvSpPr/>
          <p:nvPr/>
        </p:nvSpPr>
        <p:spPr>
          <a:xfrm>
            <a:off x="1661605" y="872132"/>
            <a:ext cx="5820790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200"/>
            </a:lvl1pPr>
          </a:lstStyle>
          <a:p>
            <a:pPr lvl="0">
              <a:defRPr b="0" sz="1800"/>
            </a:pPr>
            <a:r>
              <a:rPr b="1" sz="2200"/>
              <a:t>1. ВНИМАТЕЛЬНО ЧИТАЙ ЗАДАЧУ!!!</a:t>
            </a:r>
          </a:p>
        </p:txBody>
      </p:sp>
      <p:sp>
        <p:nvSpPr>
          <p:cNvPr id="210" name="Shape 210"/>
          <p:cNvSpPr/>
          <p:nvPr/>
        </p:nvSpPr>
        <p:spPr>
          <a:xfrm>
            <a:off x="1910582" y="421600"/>
            <a:ext cx="532283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2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9A403E"/>
                </a:solidFill>
              </a:rPr>
              <a:t>РЕКОМЕНДАЦИИ ПО РЕШЕНИЮ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2"/>
      <p:bldP build="whole" bldLvl="1" animBg="1" rev="0" advAuto="0" spid="208" grpId="3"/>
      <p:bldP build="whole" bldLvl="1" animBg="1" rev="0" advAuto="0" spid="2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21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1267" y="4440549"/>
            <a:ext cx="2606024" cy="1976417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542250" y="1935479"/>
            <a:ext cx="669233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100">
                <a:solidFill>
                  <a:srgbClr val="665082"/>
                </a:solidFill>
              </a:rPr>
              <a:t>ЗАДАЧА 1.</a:t>
            </a:r>
            <a:r>
              <a:rPr b="1" sz="2100"/>
              <a:t> НАЙДИТЕ СУММУ 1000 ПЕРВЫХ </a:t>
            </a:r>
            <a:endParaRPr b="1" sz="2100"/>
          </a:p>
          <a:p>
            <a:pPr lvl="0"/>
            <a:r>
              <a:rPr b="1" sz="2100"/>
              <a:t>НАТУРАЛЬНЫХ ЧИСЕЛ</a:t>
            </a:r>
          </a:p>
        </p:txBody>
      </p:sp>
      <p:sp>
        <p:nvSpPr>
          <p:cNvPr id="215" name="Shape 215"/>
          <p:cNvSpPr/>
          <p:nvPr/>
        </p:nvSpPr>
        <p:spPr>
          <a:xfrm>
            <a:off x="516850" y="2684779"/>
            <a:ext cx="8303715" cy="2494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1900">
                <a:solidFill>
                  <a:srgbClr val="665082"/>
                </a:solidFill>
              </a:rPr>
              <a:t>ЗАДАЧА 2</a:t>
            </a:r>
            <a:r>
              <a:rPr b="1">
                <a:solidFill>
                  <a:srgbClr val="3F6797"/>
                </a:solidFill>
              </a:rPr>
              <a:t> </a:t>
            </a:r>
            <a:r>
              <a:rPr b="1"/>
              <a:t>    Когда Винни-Пух пришел в гости к Кролику, он съел</a:t>
            </a:r>
            <a:endParaRPr b="1"/>
          </a:p>
          <a:p>
            <a:pPr lvl="0"/>
            <a:r>
              <a:rPr b="1"/>
              <a:t> 3 тарелки меда, 4 тарелки сгущенки и 2 тарелки варенья, а после </a:t>
            </a:r>
            <a:endParaRPr b="1"/>
          </a:p>
          <a:p>
            <a:pPr lvl="0"/>
            <a:r>
              <a:rPr b="1"/>
              <a:t>этого не смог выйти наружу из-за того, что сильно растолстел от</a:t>
            </a:r>
            <a:endParaRPr b="1"/>
          </a:p>
          <a:p>
            <a:pPr lvl="0"/>
            <a:r>
              <a:rPr b="1"/>
              <a:t> такой еды. Но известно, что если бы он съел 2 тарелки меда, </a:t>
            </a:r>
            <a:endParaRPr b="1"/>
          </a:p>
          <a:p>
            <a:pPr lvl="0"/>
            <a:r>
              <a:rPr b="1"/>
              <a:t>3 тарелки сгущенки и 4 тарелки варенья или 4 тарелки меда,  </a:t>
            </a:r>
            <a:endParaRPr b="1"/>
          </a:p>
          <a:p>
            <a:pPr lvl="0"/>
            <a:r>
              <a:rPr b="1"/>
              <a:t>2 тарелки сгущенки  и 3 тарелки варенья, то спокойно смог</a:t>
            </a:r>
            <a:endParaRPr b="1"/>
          </a:p>
          <a:p>
            <a:pPr lvl="0"/>
            <a:r>
              <a:rPr b="1"/>
              <a:t> бы покинуть нору гостеприимного Кролика.</a:t>
            </a:r>
            <a:endParaRPr b="1"/>
          </a:p>
          <a:p>
            <a:pPr lvl="0"/>
            <a:r>
              <a:rPr b="1"/>
              <a:t> От чего больше </a:t>
            </a:r>
            <a:endParaRPr b="1"/>
          </a:p>
          <a:p>
            <a:pPr lvl="0"/>
            <a:r>
              <a:rPr b="1"/>
              <a:t>толстеют: от варенья или от сгущенки? </a:t>
            </a:r>
          </a:p>
        </p:txBody>
      </p:sp>
      <p:grpSp>
        <p:nvGrpSpPr>
          <p:cNvPr id="218" name="Group 218"/>
          <p:cNvGrpSpPr/>
          <p:nvPr/>
        </p:nvGrpSpPr>
        <p:grpSpPr>
          <a:xfrm>
            <a:off x="3615650" y="563879"/>
            <a:ext cx="1593278" cy="1323341"/>
            <a:chOff x="-215899" y="-139699"/>
            <a:chExt cx="1593276" cy="1323339"/>
          </a:xfrm>
        </p:grpSpPr>
        <p:sp>
          <p:nvSpPr>
            <p:cNvPr id="217" name="Shape 217"/>
            <p:cNvSpPr/>
            <p:nvPr/>
          </p:nvSpPr>
          <p:spPr>
            <a:xfrm>
              <a:off x="0" y="0"/>
              <a:ext cx="1161478" cy="764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4500">
                  <a:solidFill>
                    <a:srgbClr val="9A403E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4500">
                  <a:solidFill>
                    <a:srgbClr val="9A403E"/>
                  </a:solidFill>
                </a:rPr>
                <a:t>Д.З</a:t>
              </a:r>
            </a:p>
          </p:txBody>
        </p:sp>
        <p:pic>
          <p:nvPicPr>
            <p:cNvPr id="21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1593277" cy="1323340"/>
            </a:xfrm>
            <a:prstGeom prst="rect">
              <a:avLst/>
            </a:prstGeom>
            <a:effectLst/>
          </p:spPr>
        </p:pic>
      </p:grpSp>
      <p:pic>
        <p:nvPicPr>
          <p:cNvPr id="21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26388" y="691109"/>
            <a:ext cx="752812" cy="891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5" grpId="2"/>
      <p:bldP build="whole" bldLvl="1" animBg="1" rev="0" advAuto="0" spid="2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22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4300" y="3003550"/>
            <a:ext cx="6375400" cy="299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5400" y="355600"/>
            <a:ext cx="3286377" cy="2533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1"/>
      <p:bldP build="whole" bldLvl="1" animBg="1" rev="0" advAuto="0" spid="22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55" name="Shape 55"/>
          <p:cNvSpPr/>
          <p:nvPr/>
        </p:nvSpPr>
        <p:spPr>
          <a:xfrm>
            <a:off x="496746" y="3227229"/>
            <a:ext cx="8386550" cy="2058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defTabSz="450215"/>
            <a:r>
              <a:rPr b="1" sz="2600">
                <a:solidFill>
                  <a:srgbClr val="9A403E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ЗАДАЧИ :</a:t>
            </a:r>
            <a:endParaRPr b="1" sz="2600">
              <a:solidFill>
                <a:srgbClr val="9A403E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450215"/>
            <a:r>
              <a:rPr sz="12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sz="31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b="1" sz="26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овторить, что такое математическая модель задачи.</a:t>
            </a:r>
            <a:endParaRPr b="1" sz="260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450215"/>
            <a:r>
              <a:rPr b="1" sz="26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Дать понятие текстовой задачи , </a:t>
            </a:r>
            <a:endParaRPr b="1" sz="260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450215"/>
            <a:r>
              <a:rPr b="1" sz="26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Рассмотреть способы решения математических  задач: арифметический и алгебраический.</a:t>
            </a:r>
          </a:p>
        </p:txBody>
      </p:sp>
      <p:sp>
        <p:nvSpPr>
          <p:cNvPr id="56" name="Shape 56"/>
          <p:cNvSpPr/>
          <p:nvPr/>
        </p:nvSpPr>
        <p:spPr>
          <a:xfrm>
            <a:off x="2574250" y="843280"/>
            <a:ext cx="4973245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4100">
                <a:solidFill>
                  <a:srgbClr val="651A37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651A37"/>
                </a:solidFill>
              </a:rPr>
              <a:t>ЦЕЛЬ ЗАНЯТИЯ:</a:t>
            </a:r>
          </a:p>
        </p:txBody>
      </p:sp>
      <p:pic>
        <p:nvPicPr>
          <p:cNvPr id="5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346200"/>
            <a:ext cx="1701800" cy="166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8953" y="5261872"/>
            <a:ext cx="3659772" cy="1288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95353" y="1482478"/>
            <a:ext cx="1068835" cy="1068835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2472650" y="1837825"/>
            <a:ext cx="5522129" cy="122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defTabSz="450215"/>
            <a:r>
              <a:rPr b="1" sz="26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научить учеников решать </a:t>
            </a:r>
            <a:endParaRPr b="1" sz="260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450215"/>
            <a:r>
              <a:rPr b="1" sz="26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задачи ,составляя математическую </a:t>
            </a:r>
            <a:endParaRPr b="1" sz="260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450215"/>
            <a:r>
              <a:rPr b="1" sz="26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модель.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" grpId="2"/>
      <p:bldP build="whole" bldLvl="1" animBg="1" rev="0" advAuto="0" spid="5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63" name="Shape 63"/>
          <p:cNvSpPr/>
          <p:nvPr/>
        </p:nvSpPr>
        <p:spPr>
          <a:xfrm>
            <a:off x="560283" y="1579880"/>
            <a:ext cx="8184168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endParaRPr b="1"/>
          </a:p>
          <a:p>
            <a:pPr lvl="0"/>
            <a:r>
              <a:rPr b="1"/>
              <a:t>Математическая модель - это математическое описание любой ситуации.</a:t>
            </a:r>
            <a:endParaRPr b="1"/>
          </a:p>
          <a:p>
            <a:pPr lvl="0"/>
            <a:r>
              <a:rPr b="1"/>
              <a:t>Модель может быть примитивной, может быть и суперсложной. </a:t>
            </a:r>
            <a:endParaRPr b="1"/>
          </a:p>
          <a:p>
            <a:pPr lvl="0"/>
            <a:r>
              <a:rPr b="1"/>
              <a:t>Какая ситуация, такая и модель.)</a:t>
            </a:r>
            <a:endParaRPr b="1"/>
          </a:p>
          <a:p>
            <a:pPr lvl="0"/>
            <a:endParaRPr b="1"/>
          </a:p>
          <a:p>
            <a:pPr lvl="0"/>
            <a:r>
              <a:rPr b="1"/>
              <a:t>В любом деле, где нужно чего-нибудь посчитать да рассчитать</a:t>
            </a:r>
            <a:endParaRPr b="1"/>
          </a:p>
          <a:p>
            <a:pPr lvl="0"/>
            <a:r>
              <a:rPr b="1"/>
              <a:t> - мы занимаемся математическим моделированием. </a:t>
            </a:r>
            <a:endParaRPr b="1"/>
          </a:p>
          <a:p>
            <a:pPr lvl="0"/>
            <a:r>
              <a:rPr b="1"/>
              <a:t>      (Даже если и не подозреваем об этом.) </a:t>
            </a:r>
            <a:endParaRPr b="1"/>
          </a:p>
          <a:p>
            <a:pPr lvl="0"/>
            <a:r>
              <a:rPr b="1"/>
              <a:t>Именно математические модели связывают математику </a:t>
            </a:r>
            <a:endParaRPr b="1"/>
          </a:p>
          <a:p>
            <a:pPr lvl="0"/>
            <a:r>
              <a:rPr b="1"/>
              <a:t>и реальную жизнь.</a:t>
            </a:r>
            <a:endParaRPr b="1"/>
          </a:p>
        </p:txBody>
      </p:sp>
      <p:sp>
        <p:nvSpPr>
          <p:cNvPr id="64" name="Shape 64"/>
          <p:cNvSpPr/>
          <p:nvPr/>
        </p:nvSpPr>
        <p:spPr>
          <a:xfrm>
            <a:off x="367823" y="798830"/>
            <a:ext cx="7620954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9A403E"/>
                </a:solidFill>
              </a:rPr>
              <a:t>Понятие математической модели.</a:t>
            </a:r>
          </a:p>
        </p:txBody>
      </p:sp>
      <p:pic>
        <p:nvPicPr>
          <p:cNvPr id="6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1350" y="4371969"/>
            <a:ext cx="3753956" cy="2166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" grpId="2"/>
      <p:bldP build="whole" bldLvl="1" animBg="1" rev="0" advAuto="0" spid="6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grpSp>
        <p:nvGrpSpPr>
          <p:cNvPr id="70" name="Group 70"/>
          <p:cNvGrpSpPr/>
          <p:nvPr/>
        </p:nvGrpSpPr>
        <p:grpSpPr>
          <a:xfrm>
            <a:off x="1676400" y="327991"/>
            <a:ext cx="5545662" cy="2916859"/>
            <a:chOff x="-215900" y="-139700"/>
            <a:chExt cx="5545661" cy="2916858"/>
          </a:xfrm>
        </p:grpSpPr>
        <p:pic>
          <p:nvPicPr>
            <p:cNvPr id="69" name="pasted-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113862" cy="23580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8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5545662" cy="2916859"/>
            </a:xfrm>
            <a:prstGeom prst="rect">
              <a:avLst/>
            </a:prstGeom>
            <a:effectLst/>
          </p:spPr>
        </p:pic>
      </p:grpSp>
      <p:grpSp>
        <p:nvGrpSpPr>
          <p:cNvPr id="73" name="Group 73"/>
          <p:cNvGrpSpPr/>
          <p:nvPr/>
        </p:nvGrpSpPr>
        <p:grpSpPr>
          <a:xfrm>
            <a:off x="646963" y="2883661"/>
            <a:ext cx="7850074" cy="3742121"/>
            <a:chOff x="-215900" y="-139700"/>
            <a:chExt cx="7850072" cy="3742120"/>
          </a:xfrm>
        </p:grpSpPr>
        <p:pic>
          <p:nvPicPr>
            <p:cNvPr id="72" name="pasted-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418273" cy="31833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1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7850073" cy="3742121"/>
            </a:xfrm>
            <a:prstGeom prst="rect">
              <a:avLst/>
            </a:prstGeom>
            <a:effectLst/>
          </p:spPr>
        </p:pic>
      </p:grpSp>
      <p:grpSp>
        <p:nvGrpSpPr>
          <p:cNvPr id="76" name="Group 76"/>
          <p:cNvGrpSpPr/>
          <p:nvPr/>
        </p:nvGrpSpPr>
        <p:grpSpPr>
          <a:xfrm>
            <a:off x="105830" y="596594"/>
            <a:ext cx="1712523" cy="1856676"/>
            <a:chOff x="-215900" y="-139700"/>
            <a:chExt cx="1712522" cy="1856674"/>
          </a:xfrm>
        </p:grpSpPr>
        <p:pic>
          <p:nvPicPr>
            <p:cNvPr id="75" name="pasted-image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280723" cy="12978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4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15900" y="-139700"/>
              <a:ext cx="1712523" cy="1856675"/>
            </a:xfrm>
            <a:prstGeom prst="rect">
              <a:avLst/>
            </a:prstGeom>
            <a:effectLst/>
          </p:spPr>
        </p:pic>
      </p:grpSp>
      <p:grpSp>
        <p:nvGrpSpPr>
          <p:cNvPr id="79" name="Group 79"/>
          <p:cNvGrpSpPr/>
          <p:nvPr/>
        </p:nvGrpSpPr>
        <p:grpSpPr>
          <a:xfrm>
            <a:off x="7340600" y="769924"/>
            <a:ext cx="1521541" cy="2032993"/>
            <a:chOff x="-215900" y="-139700"/>
            <a:chExt cx="1521540" cy="2032992"/>
          </a:xfrm>
        </p:grpSpPr>
        <p:pic>
          <p:nvPicPr>
            <p:cNvPr id="78" name="pasted-image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089741" cy="147419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7" name="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215900" y="-139700"/>
              <a:ext cx="1521541" cy="203299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" grpId="2"/>
      <p:bldP build="whole" bldLvl="1" animBg="1" rev="0" advAuto="0" spid="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8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450" y="279400"/>
            <a:ext cx="8420100" cy="610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6300" y="444500"/>
            <a:ext cx="1152966" cy="1128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78980" y="4886291"/>
            <a:ext cx="2133601" cy="1439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85587" y="5163557"/>
            <a:ext cx="1912914" cy="1093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41390" y="480232"/>
            <a:ext cx="940397" cy="736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8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770" y="714833"/>
            <a:ext cx="2331847" cy="2111058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2853650" y="881380"/>
            <a:ext cx="5723928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200">
                <a:solidFill>
                  <a:srgbClr val="9A403E"/>
                </a:solidFill>
              </a:rPr>
              <a:t>ЧЕМУ РАВНА СУММА СТА ПЕРВЫХ </a:t>
            </a:r>
            <a:endParaRPr b="1" sz="2200">
              <a:solidFill>
                <a:srgbClr val="9A403E"/>
              </a:solidFill>
            </a:endParaRPr>
          </a:p>
          <a:p>
            <a:pPr lvl="0"/>
            <a:r>
              <a:rPr b="1" sz="2200">
                <a:solidFill>
                  <a:srgbClr val="9A403E"/>
                </a:solidFill>
              </a:rPr>
              <a:t>НАТУРАЛЬНЫХ ЧИСЕЛ?</a:t>
            </a:r>
          </a:p>
        </p:txBody>
      </p:sp>
      <p:sp>
        <p:nvSpPr>
          <p:cNvPr id="91" name="Shape 91"/>
          <p:cNvSpPr/>
          <p:nvPr/>
        </p:nvSpPr>
        <p:spPr>
          <a:xfrm>
            <a:off x="3094950" y="1719579"/>
            <a:ext cx="493143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4400">
                <a:solidFill>
                  <a:srgbClr val="7C9647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7C9647"/>
                </a:solidFill>
              </a:rPr>
              <a:t>1+2+3+…+100=?</a:t>
            </a:r>
          </a:p>
        </p:txBody>
      </p:sp>
      <p:sp>
        <p:nvSpPr>
          <p:cNvPr id="92" name="Shape 92"/>
          <p:cNvSpPr/>
          <p:nvPr/>
        </p:nvSpPr>
        <p:spPr>
          <a:xfrm>
            <a:off x="865573" y="3048635"/>
            <a:ext cx="6370102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700"/>
            </a:lvl1pPr>
          </a:lstStyle>
          <a:p>
            <a:pPr lvl="0">
              <a:defRPr b="0" sz="1800"/>
            </a:pPr>
            <a:r>
              <a:rPr b="1" sz="2700"/>
              <a:t>1    +2   +3    +4   +  …           49 +   50 +</a:t>
            </a:r>
          </a:p>
        </p:txBody>
      </p:sp>
      <p:sp>
        <p:nvSpPr>
          <p:cNvPr id="93" name="Shape 93"/>
          <p:cNvSpPr/>
          <p:nvPr/>
        </p:nvSpPr>
        <p:spPr>
          <a:xfrm>
            <a:off x="763017" y="3656329"/>
            <a:ext cx="7024426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700"/>
            </a:lvl1pPr>
          </a:lstStyle>
          <a:p>
            <a:pPr lvl="0">
              <a:defRPr b="0" sz="1800"/>
            </a:pPr>
            <a:r>
              <a:rPr b="1" sz="2700"/>
              <a:t>100  +99+98+97  +  …     +   52   +51  +   =</a:t>
            </a:r>
          </a:p>
        </p:txBody>
      </p:sp>
      <p:sp>
        <p:nvSpPr>
          <p:cNvPr id="94" name="Shape 94"/>
          <p:cNvSpPr/>
          <p:nvPr/>
        </p:nvSpPr>
        <p:spPr>
          <a:xfrm>
            <a:off x="466050" y="4437379"/>
            <a:ext cx="1008718" cy="726441"/>
          </a:xfrm>
          <a:prstGeom prst="rect">
            <a:avLst/>
          </a:prstGeom>
          <a:ln w="50800">
            <a:solidFill>
              <a:srgbClr val="9A403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40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9A403E"/>
                </a:solidFill>
              </a:rPr>
              <a:t>101</a:t>
            </a:r>
          </a:p>
        </p:txBody>
      </p:sp>
      <p:sp>
        <p:nvSpPr>
          <p:cNvPr id="95" name="Shape 95"/>
          <p:cNvSpPr/>
          <p:nvPr/>
        </p:nvSpPr>
        <p:spPr>
          <a:xfrm>
            <a:off x="1621750" y="4437379"/>
            <a:ext cx="1008718" cy="726441"/>
          </a:xfrm>
          <a:prstGeom prst="rect">
            <a:avLst/>
          </a:prstGeom>
          <a:ln w="50800">
            <a:solidFill>
              <a:srgbClr val="9A403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40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9A403E"/>
                </a:solidFill>
              </a:rPr>
              <a:t>101</a:t>
            </a:r>
          </a:p>
        </p:txBody>
      </p:sp>
      <p:sp>
        <p:nvSpPr>
          <p:cNvPr id="96" name="Shape 96"/>
          <p:cNvSpPr/>
          <p:nvPr/>
        </p:nvSpPr>
        <p:spPr>
          <a:xfrm>
            <a:off x="4521095" y="4437379"/>
            <a:ext cx="1008719" cy="726441"/>
          </a:xfrm>
          <a:prstGeom prst="rect">
            <a:avLst/>
          </a:prstGeom>
          <a:ln w="50800">
            <a:solidFill>
              <a:srgbClr val="9A403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40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9A403E"/>
                </a:solidFill>
              </a:rPr>
              <a:t>101</a:t>
            </a:r>
          </a:p>
        </p:txBody>
      </p:sp>
      <p:sp>
        <p:nvSpPr>
          <p:cNvPr id="97" name="Shape 97"/>
          <p:cNvSpPr/>
          <p:nvPr/>
        </p:nvSpPr>
        <p:spPr>
          <a:xfrm>
            <a:off x="6182191" y="4437379"/>
            <a:ext cx="1008718" cy="726441"/>
          </a:xfrm>
          <a:prstGeom prst="rect">
            <a:avLst/>
          </a:prstGeom>
          <a:ln w="50800">
            <a:solidFill>
              <a:srgbClr val="9A403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40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9A403E"/>
                </a:solidFill>
              </a:rPr>
              <a:t>101</a:t>
            </a:r>
          </a:p>
        </p:txBody>
      </p:sp>
      <p:sp>
        <p:nvSpPr>
          <p:cNvPr id="98" name="Shape 98"/>
          <p:cNvSpPr/>
          <p:nvPr/>
        </p:nvSpPr>
        <p:spPr>
          <a:xfrm>
            <a:off x="2838652" y="4437379"/>
            <a:ext cx="1008719" cy="726441"/>
          </a:xfrm>
          <a:prstGeom prst="rect">
            <a:avLst/>
          </a:prstGeom>
          <a:ln w="50800">
            <a:solidFill>
              <a:srgbClr val="9A403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40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9A403E"/>
                </a:solidFill>
              </a:rPr>
              <a:t>101</a:t>
            </a:r>
          </a:p>
        </p:txBody>
      </p:sp>
      <p:sp>
        <p:nvSpPr>
          <p:cNvPr id="99" name="Shape 99"/>
          <p:cNvSpPr/>
          <p:nvPr/>
        </p:nvSpPr>
        <p:spPr>
          <a:xfrm>
            <a:off x="3601486" y="5377179"/>
            <a:ext cx="815490" cy="726441"/>
          </a:xfrm>
          <a:prstGeom prst="rect">
            <a:avLst/>
          </a:prstGeom>
          <a:ln w="50800">
            <a:solidFill>
              <a:srgbClr val="9A403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40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9A403E"/>
                </a:solidFill>
              </a:rPr>
              <a:t>50</a:t>
            </a:r>
          </a:p>
        </p:txBody>
      </p:sp>
      <p:sp>
        <p:nvSpPr>
          <p:cNvPr id="100" name="Shape 100"/>
          <p:cNvSpPr/>
          <p:nvPr/>
        </p:nvSpPr>
        <p:spPr>
          <a:xfrm>
            <a:off x="4025006" y="4583429"/>
            <a:ext cx="318454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 lvl="0">
              <a:defRPr b="0" sz="1800"/>
            </a:pPr>
            <a:r>
              <a:rPr b="1" sz="2400"/>
              <a:t>+</a:t>
            </a:r>
          </a:p>
        </p:txBody>
      </p:sp>
      <p:sp>
        <p:nvSpPr>
          <p:cNvPr id="101" name="Shape 101"/>
          <p:cNvSpPr/>
          <p:nvPr/>
        </p:nvSpPr>
        <p:spPr>
          <a:xfrm>
            <a:off x="7391525" y="4621529"/>
            <a:ext cx="32738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/>
            </a:lvl1pPr>
          </a:lstStyle>
          <a:p>
            <a:pPr lvl="0">
              <a:defRPr b="0" sz="1800"/>
            </a:pPr>
            <a:r>
              <a:rPr b="1" sz="2500"/>
              <a:t>=</a:t>
            </a:r>
          </a:p>
        </p:txBody>
      </p:sp>
      <p:sp>
        <p:nvSpPr>
          <p:cNvPr id="102" name="Shape 102"/>
          <p:cNvSpPr/>
          <p:nvPr/>
        </p:nvSpPr>
        <p:spPr>
          <a:xfrm>
            <a:off x="2140986" y="5377179"/>
            <a:ext cx="1008719" cy="726441"/>
          </a:xfrm>
          <a:prstGeom prst="rect">
            <a:avLst/>
          </a:prstGeom>
          <a:ln w="50800">
            <a:solidFill>
              <a:srgbClr val="9A403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40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9A403E"/>
                </a:solidFill>
              </a:rPr>
              <a:t>101</a:t>
            </a:r>
          </a:p>
        </p:txBody>
      </p:sp>
      <p:sp>
        <p:nvSpPr>
          <p:cNvPr id="103" name="Shape 103"/>
          <p:cNvSpPr/>
          <p:nvPr/>
        </p:nvSpPr>
        <p:spPr>
          <a:xfrm>
            <a:off x="3234398" y="5567679"/>
            <a:ext cx="269396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700"/>
            </a:lvl1pPr>
          </a:lstStyle>
          <a:p>
            <a:pPr lvl="0">
              <a:defRPr b="0" sz="1800"/>
            </a:pPr>
            <a:r>
              <a:rPr b="1" sz="2700"/>
              <a:t>*</a:t>
            </a:r>
          </a:p>
        </p:txBody>
      </p:sp>
      <p:sp>
        <p:nvSpPr>
          <p:cNvPr id="104" name="Shape 104"/>
          <p:cNvSpPr/>
          <p:nvPr/>
        </p:nvSpPr>
        <p:spPr>
          <a:xfrm>
            <a:off x="4568654" y="5567679"/>
            <a:ext cx="33631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600"/>
            </a:lvl1pPr>
          </a:lstStyle>
          <a:p>
            <a:pPr lvl="0">
              <a:defRPr b="0" sz="1800"/>
            </a:pPr>
            <a:r>
              <a:rPr b="1" sz="2600"/>
              <a:t>=</a:t>
            </a:r>
          </a:p>
        </p:txBody>
      </p:sp>
      <p:sp>
        <p:nvSpPr>
          <p:cNvPr id="105" name="Shape 105"/>
          <p:cNvSpPr/>
          <p:nvPr/>
        </p:nvSpPr>
        <p:spPr>
          <a:xfrm>
            <a:off x="5208239" y="5373211"/>
            <a:ext cx="1476039" cy="726441"/>
          </a:xfrm>
          <a:prstGeom prst="rect">
            <a:avLst/>
          </a:prstGeom>
          <a:ln w="50800">
            <a:solidFill>
              <a:srgbClr val="9A403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40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9A403E"/>
                </a:solidFill>
              </a:rPr>
              <a:t>5050</a:t>
            </a:r>
          </a:p>
        </p:txBody>
      </p:sp>
      <p:pic>
        <p:nvPicPr>
          <p:cNvPr id="10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0" y="110331"/>
            <a:ext cx="680373" cy="805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" grpId="10"/>
      <p:bldP build="whole" bldLvl="1" animBg="1" rev="0" advAuto="0" spid="97" grpId="8"/>
      <p:bldP build="whole" bldLvl="1" animBg="1" rev="0" advAuto="0" spid="102" grpId="9"/>
      <p:bldP build="whole" bldLvl="1" animBg="1" rev="0" advAuto="0" spid="98" grpId="6"/>
      <p:bldP build="whole" bldLvl="1" animBg="1" rev="0" advAuto="0" spid="93" grpId="3"/>
      <p:bldP build="whole" bldLvl="1" animBg="1" rev="0" advAuto="0" spid="92" grpId="2"/>
      <p:bldP build="whole" bldLvl="1" animBg="1" rev="0" advAuto="0" spid="95" grpId="5"/>
      <p:bldP build="whole" bldLvl="1" animBg="1" rev="0" advAuto="0" spid="94" grpId="4"/>
      <p:bldP build="whole" bldLvl="1" animBg="1" rev="0" advAuto="0" spid="91" grpId="1"/>
      <p:bldP build="whole" bldLvl="1" animBg="1" rev="0" advAuto="0" spid="96" grpId="7"/>
      <p:bldP build="whole" bldLvl="1" animBg="1" rev="0" advAuto="0" spid="105" grpId="1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0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368300"/>
            <a:ext cx="8229600" cy="5930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2" name="Group 112"/>
          <p:cNvGrpSpPr/>
          <p:nvPr/>
        </p:nvGrpSpPr>
        <p:grpSpPr>
          <a:xfrm>
            <a:off x="7370914" y="263331"/>
            <a:ext cx="1891500" cy="2026038"/>
            <a:chOff x="-215900" y="-139700"/>
            <a:chExt cx="1891499" cy="2026036"/>
          </a:xfrm>
        </p:grpSpPr>
        <p:pic>
          <p:nvPicPr>
            <p:cNvPr id="111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59700" cy="14672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0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1891500" cy="2026037"/>
            </a:xfrm>
            <a:prstGeom prst="rect">
              <a:avLst/>
            </a:prstGeom>
            <a:effectLst/>
          </p:spPr>
        </p:pic>
      </p:grpSp>
      <p:grpSp>
        <p:nvGrpSpPr>
          <p:cNvPr id="115" name="Group 115"/>
          <p:cNvGrpSpPr/>
          <p:nvPr/>
        </p:nvGrpSpPr>
        <p:grpSpPr>
          <a:xfrm>
            <a:off x="3096964" y="5216925"/>
            <a:ext cx="1799079" cy="1920476"/>
            <a:chOff x="-215900" y="-139699"/>
            <a:chExt cx="1799077" cy="1920474"/>
          </a:xfrm>
        </p:grpSpPr>
        <p:pic>
          <p:nvPicPr>
            <p:cNvPr id="114" name="pasted-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67278" cy="13616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3" name="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15900" y="-139700"/>
              <a:ext cx="1799078" cy="1920475"/>
            </a:xfrm>
            <a:prstGeom prst="rect">
              <a:avLst/>
            </a:prstGeom>
            <a:effectLst/>
          </p:spPr>
        </p:pic>
      </p:grpSp>
      <p:grpSp>
        <p:nvGrpSpPr>
          <p:cNvPr id="118" name="Group 118"/>
          <p:cNvGrpSpPr/>
          <p:nvPr/>
        </p:nvGrpSpPr>
        <p:grpSpPr>
          <a:xfrm>
            <a:off x="7393753" y="5216278"/>
            <a:ext cx="1500635" cy="1627635"/>
            <a:chOff x="-215900" y="-139700"/>
            <a:chExt cx="1500633" cy="1627633"/>
          </a:xfrm>
        </p:grpSpPr>
        <p:pic>
          <p:nvPicPr>
            <p:cNvPr id="117" name="pasted-image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068834" cy="10688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6" name="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215900" y="-139700"/>
              <a:ext cx="1500634" cy="16276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" grpId="3"/>
      <p:bldP build="whole" bldLvl="1" animBg="1" rev="0" advAuto="0" spid="115" grpId="2"/>
      <p:bldP build="whole" bldLvl="1" animBg="1" rev="0" advAuto="0" spid="1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121" name="Shape 121"/>
          <p:cNvSpPr/>
          <p:nvPr/>
        </p:nvSpPr>
        <p:spPr>
          <a:xfrm>
            <a:off x="478750" y="1275080"/>
            <a:ext cx="730579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1900"/>
              <a:t>В урне находится 38 черных и белых шариков. Если </a:t>
            </a:r>
            <a:endParaRPr b="1" sz="1900"/>
          </a:p>
          <a:p>
            <a:pPr lvl="0"/>
            <a:r>
              <a:rPr b="1" sz="1900"/>
              <a:t>число черных</a:t>
            </a:r>
            <a:endParaRPr b="1" sz="1900"/>
          </a:p>
          <a:p>
            <a:pPr lvl="0"/>
            <a:r>
              <a:rPr b="1" sz="1900"/>
              <a:t> шариков уменьшить на 8 то шариков станет поровну. </a:t>
            </a:r>
            <a:endParaRPr b="1" sz="1900"/>
          </a:p>
          <a:p>
            <a:pPr lvl="0"/>
            <a:r>
              <a:rPr b="1" sz="1900"/>
              <a:t>Сколько черных шариков в урне?</a:t>
            </a:r>
          </a:p>
        </p:txBody>
      </p:sp>
      <p:sp>
        <p:nvSpPr>
          <p:cNvPr id="122" name="Shape 122"/>
          <p:cNvSpPr/>
          <p:nvPr/>
        </p:nvSpPr>
        <p:spPr>
          <a:xfrm>
            <a:off x="1964650" y="652780"/>
            <a:ext cx="2567308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300">
                <a:solidFill>
                  <a:srgbClr val="9A403E"/>
                </a:solidFill>
              </a:rPr>
              <a:t>ПРО ШАРИКИ:</a:t>
            </a:r>
          </a:p>
        </p:txBody>
      </p:sp>
      <p:sp>
        <p:nvSpPr>
          <p:cNvPr id="123" name="Shape 123"/>
          <p:cNvSpPr/>
          <p:nvPr/>
        </p:nvSpPr>
        <p:spPr>
          <a:xfrm>
            <a:off x="656550" y="2633979"/>
            <a:ext cx="531848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1900">
                <a:solidFill>
                  <a:srgbClr val="3F6797"/>
                </a:solidFill>
              </a:rPr>
              <a:t>Пусть Х - количество черных шариков. </a:t>
            </a:r>
            <a:endParaRPr b="1" sz="1900">
              <a:solidFill>
                <a:srgbClr val="3F6797"/>
              </a:solidFill>
            </a:endParaRPr>
          </a:p>
          <a:p>
            <a:pPr lvl="0"/>
            <a:r>
              <a:rPr b="1" sz="1900">
                <a:solidFill>
                  <a:srgbClr val="3F6797"/>
                </a:solidFill>
              </a:rPr>
              <a:t>Составим уравнения по условию</a:t>
            </a:r>
          </a:p>
        </p:txBody>
      </p:sp>
      <p:sp>
        <p:nvSpPr>
          <p:cNvPr id="124" name="Shape 124"/>
          <p:cNvSpPr/>
          <p:nvPr/>
        </p:nvSpPr>
        <p:spPr>
          <a:xfrm>
            <a:off x="859750" y="3624579"/>
            <a:ext cx="5320269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400">
                <a:solidFill>
                  <a:srgbClr val="7C9647"/>
                </a:solidFill>
              </a:rPr>
              <a:t>Х-8=38/2=19</a:t>
            </a:r>
            <a:endParaRPr b="1" sz="2400">
              <a:solidFill>
                <a:srgbClr val="7C9647"/>
              </a:solidFill>
            </a:endParaRPr>
          </a:p>
          <a:p>
            <a:pPr lvl="0"/>
            <a:r>
              <a:rPr b="1" sz="2400">
                <a:solidFill>
                  <a:srgbClr val="7C9647"/>
                </a:solidFill>
              </a:rPr>
              <a:t>Х=19+8=27(шариков)</a:t>
            </a:r>
            <a:endParaRPr b="1" sz="2400">
              <a:solidFill>
                <a:srgbClr val="7C9647"/>
              </a:solidFill>
            </a:endParaRPr>
          </a:p>
          <a:p>
            <a:pPr lvl="0"/>
            <a:r>
              <a:rPr b="1" sz="2400">
                <a:solidFill>
                  <a:srgbClr val="7C9647"/>
                </a:solidFill>
              </a:rPr>
              <a:t>Ответ: В урне 27 черных шаров.</a:t>
            </a:r>
          </a:p>
        </p:txBody>
      </p:sp>
      <p:pic>
        <p:nvPicPr>
          <p:cNvPr id="12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1407" y="2105843"/>
            <a:ext cx="2567308" cy="4157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6235" y="405973"/>
            <a:ext cx="1013552" cy="915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7140" y="405973"/>
            <a:ext cx="773233" cy="915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1"/>
      <p:bldP build="whole" bldLvl="1" animBg="1" rev="0" advAuto="0" spid="123" grpId="2"/>
      <p:bldP build="whole" bldLvl="1" animBg="1" rev="0" advAuto="0" spid="124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130" name="Shape 130"/>
          <p:cNvSpPr/>
          <p:nvPr/>
        </p:nvSpPr>
        <p:spPr>
          <a:xfrm>
            <a:off x="2383750" y="652780"/>
            <a:ext cx="4005918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6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9A403E"/>
                </a:solidFill>
              </a:rPr>
              <a:t>ЗАДУМАЙТЕ ЧИСЛО:</a:t>
            </a:r>
          </a:p>
        </p:txBody>
      </p:sp>
      <p:sp>
        <p:nvSpPr>
          <p:cNvPr id="131" name="Shape 131"/>
          <p:cNvSpPr/>
          <p:nvPr/>
        </p:nvSpPr>
        <p:spPr>
          <a:xfrm>
            <a:off x="2409150" y="1376680"/>
            <a:ext cx="5401975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9A403E"/>
                </a:solidFill>
              </a:rPr>
              <a:t>ПРИБАВЬТЕ К НЕМУ ЧИСЛО   3</a:t>
            </a:r>
          </a:p>
        </p:txBody>
      </p:sp>
      <p:sp>
        <p:nvSpPr>
          <p:cNvPr id="132" name="Shape 132"/>
          <p:cNvSpPr/>
          <p:nvPr/>
        </p:nvSpPr>
        <p:spPr>
          <a:xfrm>
            <a:off x="2345650" y="1960879"/>
            <a:ext cx="5089288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9A403E"/>
                </a:solidFill>
              </a:rPr>
              <a:t>УМНОЖЬТЕ РЕЗУЛЬТАТ НА 6</a:t>
            </a:r>
          </a:p>
        </p:txBody>
      </p:sp>
      <p:sp>
        <p:nvSpPr>
          <p:cNvPr id="133" name="Shape 133"/>
          <p:cNvSpPr/>
          <p:nvPr/>
        </p:nvSpPr>
        <p:spPr>
          <a:xfrm>
            <a:off x="1967769" y="2545079"/>
            <a:ext cx="6284737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300">
                <a:solidFill>
                  <a:srgbClr val="9A403E"/>
                </a:solidFill>
              </a:rPr>
              <a:t>ВЫЧТИТЕ ИЗ РЕЗУЛЬТАТА   ЧИСЛО  8</a:t>
            </a:r>
          </a:p>
        </p:txBody>
      </p:sp>
      <p:sp>
        <p:nvSpPr>
          <p:cNvPr id="134" name="Shape 134"/>
          <p:cNvSpPr/>
          <p:nvPr/>
        </p:nvSpPr>
        <p:spPr>
          <a:xfrm>
            <a:off x="1990447" y="3116579"/>
            <a:ext cx="604176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9A403E"/>
                </a:solidFill>
              </a:rPr>
              <a:t>ВЫЧТИТЕ  ЗАДУМАННОЕ ЧИСЛО</a:t>
            </a:r>
          </a:p>
        </p:txBody>
      </p:sp>
      <p:sp>
        <p:nvSpPr>
          <p:cNvPr id="135" name="Shape 135"/>
          <p:cNvSpPr/>
          <p:nvPr/>
        </p:nvSpPr>
        <p:spPr>
          <a:xfrm>
            <a:off x="2304126" y="3713479"/>
            <a:ext cx="5172334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9A403E"/>
                </a:solidFill>
              </a:rPr>
              <a:t>РЕЗУЛЬТАТ РАЗДЕЛИТЕ НА  5</a:t>
            </a:r>
          </a:p>
        </p:txBody>
      </p:sp>
      <p:sp>
        <p:nvSpPr>
          <p:cNvPr id="136" name="Shape 136"/>
          <p:cNvSpPr/>
          <p:nvPr/>
        </p:nvSpPr>
        <p:spPr>
          <a:xfrm>
            <a:off x="2840950" y="4297679"/>
            <a:ext cx="3754746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9A403E"/>
                </a:solidFill>
              </a:rPr>
              <a:t>ВЫЧТИТЕ  ЧИСЛО    2</a:t>
            </a:r>
          </a:p>
        </p:txBody>
      </p:sp>
      <p:sp>
        <p:nvSpPr>
          <p:cNvPr id="137" name="Shape 137"/>
          <p:cNvSpPr/>
          <p:nvPr/>
        </p:nvSpPr>
        <p:spPr>
          <a:xfrm>
            <a:off x="2715543" y="5039836"/>
            <a:ext cx="4349501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26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9A403E"/>
                </a:solidFill>
              </a:rPr>
              <a:t>ЗАДУМАННОЕ ЧИСЛО:</a:t>
            </a:r>
          </a:p>
        </p:txBody>
      </p:sp>
      <p:pic>
        <p:nvPicPr>
          <p:cNvPr id="13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493" y="4180262"/>
            <a:ext cx="1823782" cy="1749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99050" y="5554979"/>
            <a:ext cx="721263" cy="889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6576" y="937570"/>
            <a:ext cx="1419081" cy="1562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81312" y="4606528"/>
            <a:ext cx="1419082" cy="1562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31900" y="2719751"/>
            <a:ext cx="721263" cy="853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3"/>
      <p:bldP build="whole" bldLvl="1" animBg="1" rev="0" advAuto="0" spid="136" grpId="7"/>
      <p:bldP build="whole" bldLvl="1" animBg="1" rev="0" advAuto="0" spid="139" grpId="9"/>
      <p:bldP build="whole" bldLvl="1" animBg="1" rev="0" advAuto="0" spid="131" grpId="2"/>
      <p:bldP build="whole" bldLvl="1" animBg="1" rev="0" advAuto="0" spid="134" grpId="5"/>
      <p:bldP build="whole" bldLvl="1" animBg="1" rev="0" advAuto="0" spid="135" grpId="6"/>
      <p:bldP build="whole" bldLvl="1" animBg="1" rev="0" advAuto="0" spid="137" grpId="8"/>
      <p:bldP build="whole" bldLvl="1" animBg="1" rev="0" advAuto="0" spid="133" grpId="4"/>
      <p:bldP build="whole" bldLvl="1" animBg="1" rev="0" advAuto="0" spid="13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