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601" autoAdjust="0"/>
    <p:restoredTop sz="86346" autoAdjust="0"/>
  </p:normalViewPr>
  <p:slideViewPr>
    <p:cSldViewPr>
      <p:cViewPr varScale="1">
        <p:scale>
          <a:sx n="102" d="100"/>
          <a:sy n="102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zwukowi4ok.ucoz.ru/_ph/3/2/338706099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logopedmaster.ru/UserFiles/image2%282%29.jpeg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logopedmaster.ru/UserFiles/image9%284%29.jpe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kanzopt-vrn.ru/resources/upload/bb947e48df1302bc56ceea1c423baa98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logopedmaster.ru/UserFiles/image9%284%29.jpe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lib2.podelise.ru/tw_files2/urls_558/16/d-15064/15064_html_m35218125.jpg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logopeddoma.ru/_nw/2/45057293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logopeddoma.ru/_nw/2/31390737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img.labirint.ru/images/comments_pic/0919/013labgi0l1241807601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logopeddoma.ru/_nw/2/48653796.jpg" TargetMode="Externa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logopedmaster.ru/UserFiles/image16.jpe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logopeddoma.ru/_nw/2/31783461.jpg" TargetMode="Externa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logopedmaster.ru/UserFiles/image17.jpe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yartoys.ru/shop/images/big/89558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0"/>
            <a:ext cx="842493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09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423">
        <p:blinds dir="vert"/>
      </p:transition>
    </mc:Choice>
    <mc:Fallback>
      <p:transition spd="slow" advTm="342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zwukowi4ok.ucoz.ru/_ph/3/2/33870609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6850"/>
            <a:ext cx="38592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артикуляционная гимнастика трубочка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179762" cy="31956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620688"/>
            <a:ext cx="2122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«Хоботок»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Вытянуть сомкнутые губы вперед. Удерживать их в таком положении под счет от 1 до 5-10.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1665" y="1466849"/>
            <a:ext cx="4572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Подражаю я слону,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	Губы хоботом тяну.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215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291">
        <p:blinds dir="vert"/>
      </p:transition>
    </mc:Choice>
    <mc:Fallback>
      <p:transition spd="slow" advTm="1129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2721" y="44624"/>
            <a:ext cx="9048618" cy="6813376"/>
            <a:chOff x="10686" y="10528"/>
            <a:chExt cx="664" cy="963"/>
          </a:xfrm>
        </p:grpSpPr>
        <p:sp>
          <p:nvSpPr>
            <p:cNvPr id="4" name="Rectangle 10" hidden="1"/>
            <p:cNvSpPr>
              <a:spLocks noChangeArrowheads="1" noChangeShapeType="1"/>
            </p:cNvSpPr>
            <p:nvPr/>
          </p:nvSpPr>
          <p:spPr bwMode="auto">
            <a:xfrm>
              <a:off x="10686" y="10528"/>
              <a:ext cx="664" cy="9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9"/>
            <p:cNvSpPr>
              <a:spLocks noChangeArrowheads="1" noChangeShapeType="1"/>
            </p:cNvSpPr>
            <p:nvPr/>
          </p:nvSpPr>
          <p:spPr bwMode="auto">
            <a:xfrm>
              <a:off x="11011" y="11469"/>
              <a:ext cx="339" cy="23"/>
            </a:xfrm>
            <a:prstGeom prst="rect">
              <a:avLst/>
            </a:prstGeom>
            <a:solidFill>
              <a:srgbClr val="B8DB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8"/>
            <p:cNvSpPr>
              <a:spLocks noChangeArrowheads="1" noChangeShapeType="1"/>
            </p:cNvSpPr>
            <p:nvPr/>
          </p:nvSpPr>
          <p:spPr bwMode="auto">
            <a:xfrm>
              <a:off x="10686" y="11469"/>
              <a:ext cx="332" cy="23"/>
            </a:xfrm>
            <a:prstGeom prst="rect">
              <a:avLst/>
            </a:prstGeom>
            <a:solidFill>
              <a:srgbClr val="7708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7"/>
            <p:cNvSpPr>
              <a:spLocks noChangeArrowheads="1" noChangeShapeType="1"/>
            </p:cNvSpPr>
            <p:nvPr/>
          </p:nvSpPr>
          <p:spPr bwMode="auto">
            <a:xfrm>
              <a:off x="11011" y="10528"/>
              <a:ext cx="339" cy="23"/>
            </a:xfrm>
            <a:prstGeom prst="rect">
              <a:avLst/>
            </a:prstGeom>
            <a:solidFill>
              <a:srgbClr val="FEE3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 noChangeShapeType="1"/>
            </p:cNvSpPr>
            <p:nvPr/>
          </p:nvSpPr>
          <p:spPr bwMode="auto">
            <a:xfrm>
              <a:off x="10686" y="10528"/>
              <a:ext cx="332" cy="23"/>
            </a:xfrm>
            <a:prstGeom prst="rect">
              <a:avLst/>
            </a:prstGeom>
            <a:solidFill>
              <a:srgbClr val="B8DB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5"/>
            <p:cNvSpPr>
              <a:spLocks noChangeArrowheads="1" noChangeShapeType="1"/>
            </p:cNvSpPr>
            <p:nvPr/>
          </p:nvSpPr>
          <p:spPr bwMode="auto">
            <a:xfrm>
              <a:off x="10686" y="10528"/>
              <a:ext cx="22" cy="500"/>
            </a:xfrm>
            <a:prstGeom prst="rect">
              <a:avLst/>
            </a:prstGeom>
            <a:solidFill>
              <a:srgbClr val="B8DB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4"/>
            <p:cNvSpPr>
              <a:spLocks noChangeArrowheads="1" noChangeShapeType="1"/>
            </p:cNvSpPr>
            <p:nvPr/>
          </p:nvSpPr>
          <p:spPr bwMode="auto">
            <a:xfrm>
              <a:off x="10686" y="11010"/>
              <a:ext cx="22" cy="482"/>
            </a:xfrm>
            <a:prstGeom prst="rect">
              <a:avLst/>
            </a:prstGeom>
            <a:solidFill>
              <a:srgbClr val="7708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3"/>
            <p:cNvSpPr>
              <a:spLocks noChangeArrowheads="1" noChangeShapeType="1"/>
            </p:cNvSpPr>
            <p:nvPr/>
          </p:nvSpPr>
          <p:spPr bwMode="auto">
            <a:xfrm>
              <a:off x="11328" y="10528"/>
              <a:ext cx="22" cy="500"/>
            </a:xfrm>
            <a:prstGeom prst="rect">
              <a:avLst/>
            </a:prstGeom>
            <a:solidFill>
              <a:srgbClr val="FEE3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2"/>
            <p:cNvSpPr>
              <a:spLocks noChangeArrowheads="1" noChangeShapeType="1"/>
            </p:cNvSpPr>
            <p:nvPr/>
          </p:nvSpPr>
          <p:spPr bwMode="auto">
            <a:xfrm>
              <a:off x="11328" y="11010"/>
              <a:ext cx="22" cy="482"/>
            </a:xfrm>
            <a:prstGeom prst="rect">
              <a:avLst/>
            </a:prstGeom>
            <a:solidFill>
              <a:srgbClr val="B8DB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11760" y="245176"/>
            <a:ext cx="173412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"Горка"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3" name="Picture 13" descr="fhnbrekzwbjyyfz ubvyfcnbrf (ujhrf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073473" cy="307218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99" y="2255336"/>
            <a:ext cx="32813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2525" y="4487361"/>
            <a:ext cx="519288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70" marR="114300" indent="-35560" algn="just">
              <a:lnSpc>
                <a:spcPct val="115000"/>
              </a:lnSpc>
              <a:spcAft>
                <a:spcPts val="1000"/>
              </a:spcAft>
            </a:pPr>
            <a:r>
              <a:rPr lang="ru-RU" spc="25" dirty="0">
                <a:latin typeface="Times New Roman"/>
                <a:ea typeface="Calibri"/>
                <a:cs typeface="Times New Roman"/>
              </a:rPr>
              <a:t>Давай покажем "горку"</a:t>
            </a:r>
            <a:r>
              <a:rPr lang="ru-RU" spc="5" dirty="0">
                <a:latin typeface="Times New Roman"/>
                <a:ea typeface="Calibri"/>
                <a:cs typeface="Times New Roman"/>
              </a:rPr>
              <a:t>. Улыбнись, открой рот, кончик язы­</a:t>
            </a:r>
            <a:r>
              <a:rPr lang="ru-RU" spc="20" dirty="0">
                <a:latin typeface="Times New Roman"/>
                <a:ea typeface="Calibri"/>
                <a:cs typeface="Times New Roman"/>
              </a:rPr>
              <a:t>ка упри за нижние зубы, «спинку» выгни, а бо­</a:t>
            </a:r>
            <a:r>
              <a:rPr lang="ru-RU" spc="25" dirty="0">
                <a:latin typeface="Times New Roman"/>
                <a:ea typeface="Calibri"/>
                <a:cs typeface="Times New Roman"/>
              </a:rPr>
              <a:t>ковые края языка прижми к верхним коренным </a:t>
            </a:r>
            <a:r>
              <a:rPr lang="ru-RU" spc="15" dirty="0">
                <a:latin typeface="Times New Roman"/>
                <a:ea typeface="Calibri"/>
                <a:cs typeface="Times New Roman"/>
              </a:rPr>
              <a:t>зубам. Удерживай язык в таком положении под </a:t>
            </a:r>
            <a:r>
              <a:rPr lang="ru-RU" spc="5" dirty="0">
                <a:latin typeface="Times New Roman"/>
                <a:ea typeface="Calibri"/>
                <a:cs typeface="Times New Roman"/>
              </a:rPr>
              <a:t>счёт от 3 до восьми-десяти. </a:t>
            </a:r>
            <a:r>
              <a:rPr lang="ru-RU" spc="5" dirty="0" smtClean="0">
                <a:latin typeface="Times New Roman"/>
                <a:ea typeface="Calibri"/>
                <a:cs typeface="Times New Roman"/>
              </a:rPr>
              <a:t>Молодец!</a:t>
            </a:r>
            <a:endParaRPr lang="ru-RU" sz="1200" dirty="0" smtClean="0"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53410" y="545637"/>
            <a:ext cx="4572000" cy="17096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051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Вот так горка, что за чудо! </a:t>
            </a:r>
            <a:endParaRPr lang="ru-RU" sz="1200" dirty="0"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Выгнулся язык упруго: </a:t>
            </a:r>
            <a:endParaRPr lang="ru-RU" sz="1200" dirty="0"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Кончик в зубы упирается, </a:t>
            </a:r>
            <a:endParaRPr lang="ru-RU" sz="1200" dirty="0"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     Бока </a:t>
            </a:r>
            <a:r>
              <a:rPr lang="ru-RU" dirty="0">
                <a:latin typeface="Times New Roman"/>
                <a:ea typeface="Calibri"/>
              </a:rPr>
              <a:t>кверху поднимаются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66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000">
        <p:blinds dir="vert"/>
      </p:transition>
    </mc:Choice>
    <mc:Fallback>
      <p:transition spd="slow" advTm="1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261568" cy="33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Наборы для песка - Каталог - КанцОптТорг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4" b="15652"/>
          <a:stretch>
            <a:fillRect/>
          </a:stretch>
        </p:blipFill>
        <p:spPr bwMode="auto">
          <a:xfrm>
            <a:off x="4644008" y="3356992"/>
            <a:ext cx="4248472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9881" y="501945"/>
            <a:ext cx="2211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"Лопатка"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845352"/>
            <a:ext cx="4572000" cy="25565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Рот открыт как при звуке [а].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асслабленный широкий кончик языка положить на нижнюю губу. Удерживать язык в таком положении под счет от 3 до 10. 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Следить, чтобы верхняя губа не задевала язык, бока языка задевали уголки рта.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9408" y="1306162"/>
            <a:ext cx="4572000" cy="17096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Язык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лопаткой положи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	И спокойно так держи.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	Раз, два, три , четыре, пять - </a:t>
            </a:r>
            <a:endParaRPr lang="ru-RU" sz="11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	Язычок в рот можно убирать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5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014">
        <p:blinds dir="vert"/>
      </p:transition>
    </mc:Choice>
    <mc:Fallback>
      <p:transition spd="slow" advTm="1101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hnbrekzwbjyyfz ubvyfcnbrf (ujhrf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5470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Артикуляционная гимнастика - упражнения для тренировки органов артикуляции (губ, языка, нижней челюсти), необходимые для правиль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3224"/>
          <a:stretch>
            <a:fillRect/>
          </a:stretch>
        </p:blipFill>
        <p:spPr bwMode="auto">
          <a:xfrm>
            <a:off x="4932040" y="3214379"/>
            <a:ext cx="396445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1999" y="404664"/>
            <a:ext cx="410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«Ветерок 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Calibri"/>
              </a:rPr>
              <a:t>дует с 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горки»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05064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Поставить язычок в положение «горка» , а потом спокойно и плавно подуть по середине языка. Воздух должен быть холодным, слышится звук [с].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628800"/>
            <a:ext cx="4572000" cy="6878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 горки дует ветерок,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И несет он холодок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95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527">
        <p:blinds dir="vert"/>
      </p:transition>
    </mc:Choice>
    <mc:Fallback>
      <p:transition spd="slow" advTm="1052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http://q5.vetmir.ru/images/542f7771c5c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1" b="50648"/>
          <a:stretch>
            <a:fillRect/>
          </a:stretch>
        </p:blipFill>
        <p:spPr bwMode="auto">
          <a:xfrm>
            <a:off x="251520" y="260648"/>
            <a:ext cx="39116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3" descr="http://q5.vetmir.ru/images/542f7771c5c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9" t="49352" r="2982" b="5782"/>
          <a:stretch>
            <a:fillRect/>
          </a:stretch>
        </p:blipFill>
        <p:spPr bwMode="auto">
          <a:xfrm>
            <a:off x="5044210" y="4149080"/>
            <a:ext cx="3938874" cy="219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7936">
            <a:off x="237232" y="2929834"/>
            <a:ext cx="39401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94139" y="620688"/>
            <a:ext cx="3217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"</a:t>
            </a:r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Чистим зубки</a:t>
            </a: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"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0922" y="1425873"/>
            <a:ext cx="4572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Улыбнуться, приоткрыть рот, показать зубы и широким языком провести с наружной стороны  верхних зубов, имитируя чистящие движения зубной щетки. Также "чистим зубы внутри". Выполнять каждое упражнение по 3-5 раз.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970570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Чищу зубы, ч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ищу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зубы        </a:t>
            </a:r>
            <a:endParaRPr lang="ru-RU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снаружи,  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внутри.         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болели,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темнели,   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Не желтели</a:t>
            </a:r>
            <a:r>
              <a:rPr lang="ru-RU" sz="1200" dirty="0" smtClean="0">
                <a:ea typeface="Calibri"/>
                <a:cs typeface="Times New Roman"/>
              </a:rPr>
              <a:t>,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чтоб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они.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832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763">
        <p:blinds dir="vert"/>
      </p:transition>
    </mc:Choice>
    <mc:Fallback>
      <p:transition spd="slow" advTm="1076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150360" cy="29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http://logopeddoma.ru/_nw/2/45057293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21251" r="53960" b="40848"/>
          <a:stretch>
            <a:fillRect/>
          </a:stretch>
        </p:blipFill>
        <p:spPr bwMode="auto">
          <a:xfrm>
            <a:off x="5292080" y="2564904"/>
            <a:ext cx="3489325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1838" y="476672"/>
            <a:ext cx="3721660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"Вкусное варенье"</a:t>
            </a:r>
            <a:endParaRPr lang="ru-RU" sz="3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6668" y="1147931"/>
            <a:ext cx="4572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0185" algn="just">
              <a:lnSpc>
                <a:spcPct val="115000"/>
              </a:lnSpc>
              <a:spcAft>
                <a:spcPts val="1000"/>
              </a:spcAft>
            </a:pPr>
            <a:r>
              <a:rPr lang="ru-RU" spc="1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Представь, что ты ешь варенье и испачкал </a:t>
            </a:r>
            <a:r>
              <a:rPr lang="ru-RU" spc="3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губы. Надо их аккуратно облизать. Улыб­</a:t>
            </a:r>
            <a:r>
              <a:rPr lang="ru-RU" spc="2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нись, открой рот, не закрывая рот, «слизы­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вай» варенье с верхней губы. Старайся не под­</a:t>
            </a:r>
            <a:r>
              <a:rPr lang="ru-RU" spc="3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держивать язык нижней губой.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0080" y="4355177"/>
            <a:ext cx="18473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956606"/>
            <a:ext cx="4572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Ох и вкусное варенье!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Жаль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осталось на губе.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		Язычок я подниму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		И остатки оближу.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256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589">
        <p:blinds dir="vert"/>
      </p:transition>
    </mc:Choice>
    <mc:Fallback>
      <p:transition spd="slow" advTm="10589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39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http://logopeddoma.ru/_nw/2/31390737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29182" r="61148" b="28220"/>
          <a:stretch>
            <a:fillRect/>
          </a:stretch>
        </p:blipFill>
        <p:spPr bwMode="auto">
          <a:xfrm>
            <a:off x="5508104" y="2813532"/>
            <a:ext cx="3096344" cy="363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404664"/>
            <a:ext cx="1917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"Маляр"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77072"/>
            <a:ext cx="4572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ru-RU" spc="5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Покажи, как маляр красит в доме потолок. Улыб­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нись, открой рот, язык подними вверх и кончи­</a:t>
            </a:r>
            <a:r>
              <a:rPr lang="ru-RU" spc="5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ком языка проводи по нёбу от верхних зубов </a:t>
            </a:r>
            <a:r>
              <a:rPr lang="ru-RU" spc="4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 горлышку и обратно. Выполняй медленно, </a:t>
            </a:r>
            <a:r>
              <a:rPr lang="ru-RU" spc="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под счёт до восьми.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1251" y="989439"/>
            <a:ext cx="4572000" cy="2644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Мы работаем с утра,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Красить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потолок пора,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Челюсть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ниже опусти,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Язык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 нёбу подними.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Поводи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вперёд-назад -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Наш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маляр работе рад.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610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101">
        <p:blinds dir="vert"/>
      </p:transition>
    </mc:Choice>
    <mc:Fallback>
      <p:transition spd="slow" advTm="1110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ллюстрация 17 из 33 для Артикуляционная гимнастика - Елена Косинова Лабиринт - книги. Источник: LyakaL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4922" r="64366" b="75113"/>
          <a:stretch>
            <a:fillRect/>
          </a:stretch>
        </p:blipFill>
        <p:spPr bwMode="auto">
          <a:xfrm>
            <a:off x="467544" y="404664"/>
            <a:ext cx="2794000" cy="29178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ttp://logopeddoma.ru/_nw/2/48653796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9" t="40002" r="5141" b="30611"/>
          <a:stretch>
            <a:fillRect/>
          </a:stretch>
        </p:blipFill>
        <p:spPr bwMode="auto">
          <a:xfrm>
            <a:off x="5868144" y="2924944"/>
            <a:ext cx="28606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404664"/>
            <a:ext cx="3017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"Барабанщик"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938192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Улыбнись, открой рот. Постучи кончиком языка за верхними зубами, отчетливо произнося звук [д].Делай удары медленно, затем темп убыстряй, следи чтобы нижняя челюсть не двигалась.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694111"/>
            <a:ext cx="5092922" cy="309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Учись играть на барабане,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Твой язык послушным станет,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Д-д-д, д-д-д!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	Язык, к верху поднимайся,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	Только с ритма не сбивайся,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	Д-д-д, д-д-д!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901">
        <p:blinds dir="vert"/>
      </p:transition>
    </mc:Choice>
    <mc:Fallback>
      <p:transition spd="slow" advTm="1090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артикуляционная гимнастика (лошадка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206750" cy="31924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http://logopeddoma.ru/_nw/2/31783461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22058" r="54851" b="39268"/>
          <a:stretch>
            <a:fillRect/>
          </a:stretch>
        </p:blipFill>
        <p:spPr bwMode="auto">
          <a:xfrm>
            <a:off x="5076056" y="2387623"/>
            <a:ext cx="38322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548680"/>
            <a:ext cx="2337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"Лошадка"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473827"/>
            <a:ext cx="4572000" cy="1054135"/>
          </a:xfrm>
          <a:prstGeom prst="rect">
            <a:avLst/>
          </a:prstGeom>
        </p:spPr>
        <p:txBody>
          <a:bodyPr>
            <a:spAutoFit/>
          </a:bodyPr>
          <a:lstStyle/>
          <a:p>
            <a:pPr marR="22860" indent="210185" algn="just">
              <a:lnSpc>
                <a:spcPts val="1475"/>
              </a:lnSpc>
              <a:spcAft>
                <a:spcPts val="1000"/>
              </a:spcAft>
            </a:pPr>
            <a:r>
              <a:rPr lang="ru-RU" spc="3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Изобрази, как лошадка стучит </a:t>
            </a:r>
            <a:r>
              <a:rPr lang="ru-RU" spc="2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копытами: улыбнись, открой рот, </a:t>
            </a:r>
            <a:r>
              <a:rPr lang="ru-RU" spc="4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щёлкай языком громко и энер­</a:t>
            </a:r>
            <a:r>
              <a:rPr lang="ru-RU" spc="4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гично. Старайся, чтобы нижняя </a:t>
            </a:r>
            <a:r>
              <a:rPr lang="ru-RU" spc="5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челюсть была неподвижна и </a:t>
            </a:r>
            <a:r>
              <a:rPr lang="ru-RU" spc="4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«прыгал» только язык.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450287"/>
            <a:ext cx="4572000" cy="1324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">
              <a:lnSpc>
                <a:spcPct val="115000"/>
              </a:lnSpc>
              <a:spcAft>
                <a:spcPts val="0"/>
              </a:spcAft>
            </a:pPr>
            <a:r>
              <a:rPr lang="ru-RU" spc="3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 весёлая лошадка, </a:t>
            </a:r>
            <a:endParaRPr lang="ru-RU" sz="1200" dirty="0">
              <a:ea typeface="Calibri"/>
              <a:cs typeface="Times New Roman"/>
            </a:endParaRPr>
          </a:p>
          <a:p>
            <a:pPr marL="4445">
              <a:lnSpc>
                <a:spcPct val="115000"/>
              </a:lnSpc>
              <a:spcAft>
                <a:spcPts val="0"/>
              </a:spcAft>
            </a:pPr>
            <a:r>
              <a:rPr lang="ru-RU" spc="5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Тёмная, как шоколадка. </a:t>
            </a:r>
            <a:endParaRPr lang="ru-RU" sz="1200" dirty="0">
              <a:ea typeface="Calibri"/>
              <a:cs typeface="Times New Roman"/>
            </a:endParaRPr>
          </a:p>
          <a:p>
            <a:pPr marL="444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Язычком пощёлкай громко — </a:t>
            </a:r>
            <a:endParaRPr lang="ru-RU" sz="1200" dirty="0">
              <a:ea typeface="Calibri"/>
              <a:cs typeface="Times New Roman"/>
            </a:endParaRPr>
          </a:p>
          <a:p>
            <a:r>
              <a:rPr lang="ru-RU" spc="30" dirty="0">
                <a:solidFill>
                  <a:srgbClr val="000000"/>
                </a:solidFill>
                <a:latin typeface="Times New Roman"/>
                <a:ea typeface="Calibri"/>
              </a:rPr>
              <a:t>Стук копыт услышишь звонкий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6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013">
        <p:blinds dir="vert"/>
      </p:transition>
    </mc:Choice>
    <mc:Fallback>
      <p:transition spd="slow" advTm="1101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56076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2386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476672"/>
            <a:ext cx="1982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"Грибок"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6617" y="1340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pc="25" dirty="0">
                <a:solidFill>
                  <a:srgbClr val="000000"/>
                </a:solidFill>
                <a:latin typeface="Times New Roman"/>
                <a:ea typeface="Calibri"/>
              </a:rPr>
              <a:t>Давай сделаем «грибок». Улыбнись, от­</a:t>
            </a:r>
            <a:r>
              <a:rPr lang="ru-RU" spc="30" dirty="0">
                <a:solidFill>
                  <a:srgbClr val="000000"/>
                </a:solidFill>
                <a:latin typeface="Times New Roman"/>
                <a:ea typeface="Calibri"/>
              </a:rPr>
              <a:t>крой рот, «приклей» (присоси) язык к нёбу, удерживай язык в таком положении на счёт от 3 до пяти-десяти (рот всё время широко от­</a:t>
            </a:r>
            <a:r>
              <a:rPr lang="ru-RU" spc="45" dirty="0">
                <a:solidFill>
                  <a:srgbClr val="000000"/>
                </a:solidFill>
                <a:latin typeface="Times New Roman"/>
                <a:ea typeface="Calibri"/>
              </a:rPr>
              <a:t>крыт).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4261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pc="45" dirty="0">
                <a:solidFill>
                  <a:srgbClr val="000000"/>
                </a:solidFill>
                <a:latin typeface="Times New Roman"/>
                <a:ea typeface="Calibri"/>
              </a:rPr>
              <a:t>Если «грибок» не получается, щёл­</a:t>
            </a:r>
            <a:r>
              <a:rPr lang="ru-RU" spc="30" dirty="0">
                <a:solidFill>
                  <a:srgbClr val="000000"/>
                </a:solidFill>
                <a:latin typeface="Times New Roman"/>
                <a:ea typeface="Calibri"/>
              </a:rPr>
              <a:t>кай медленно язычком, как лошадка, почув­</a:t>
            </a:r>
            <a:r>
              <a:rPr lang="ru-RU" spc="40" dirty="0">
                <a:solidFill>
                  <a:srgbClr val="000000"/>
                </a:solidFill>
                <a:latin typeface="Times New Roman"/>
                <a:ea typeface="Calibri"/>
              </a:rPr>
              <a:t>ствуй, как язычок «присасывается» к нёбу.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44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881">
        <p:blinds dir="vert"/>
      </p:transition>
    </mc:Choice>
    <mc:Fallback>
      <p:transition spd="slow" advTm="1088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2217" cy="403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485056"/>
            <a:ext cx="8642217" cy="403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0692" y="4797152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Цель</a:t>
            </a:r>
            <a:r>
              <a:rPr lang="ru-RU" b="1" dirty="0">
                <a:latin typeface="Times New Roman"/>
                <a:ea typeface="Calibri"/>
              </a:rPr>
              <a:t> артикуляционной гимнастики – </a:t>
            </a:r>
            <a:r>
              <a:rPr lang="ru-RU" dirty="0">
                <a:latin typeface="Times New Roman"/>
                <a:ea typeface="Calibri"/>
              </a:rPr>
              <a:t>отработка определенных положений органов артикуляционного аппарата, необходимых для правильного произношения звуков родного языка; развитие подвижности, точности, </a:t>
            </a:r>
            <a:r>
              <a:rPr lang="ru-RU" dirty="0" err="1">
                <a:latin typeface="Times New Roman"/>
                <a:ea typeface="Calibri"/>
              </a:rPr>
              <a:t>координированности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err="1">
                <a:latin typeface="Times New Roman"/>
                <a:ea typeface="Calibri"/>
              </a:rPr>
              <a:t>дифференцированности</a:t>
            </a:r>
            <a:r>
              <a:rPr lang="ru-RU" dirty="0">
                <a:latin typeface="Times New Roman"/>
                <a:ea typeface="Calibri"/>
              </a:rPr>
              <a:t> движений органов артикуляционного аппарата.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1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660">
        <p:blinds dir="vert"/>
      </p:transition>
    </mc:Choice>
    <mc:Fallback>
      <p:transition spd="slow" advTm="566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артикуляционная гимнастика (грибок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114675" cy="31924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FB75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43388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7190" y="332656"/>
            <a:ext cx="2507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«Гармошка»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340768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Выполнять это упражнение можно после того, как удается удержать язык в положении «грибок» . В положении «грибок» открывать и закрывать рот (как растягиваются меха гармошки).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1088"/>
            <a:ext cx="4572000" cy="13249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 гармошке я играю,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Рот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по-шире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открываю,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 небу язычок прижму,</a:t>
            </a:r>
            <a:endParaRPr lang="ru-RU" sz="12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Ниже челюсть отведу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04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35">
        <p:blinds dir="vert"/>
      </p:transition>
    </mc:Choice>
    <mc:Fallback>
      <p:transition spd="slow" advTm="1003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Проводить артикуляционную гимнастику надо ежедневно, чтобы вырабатываемые у детей двигательные навыки закреплялись и становились более прочными.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  <a:p>
            <a:pPr indent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Непосредственная работа над развитием артикуляционной моторики должна занимать не менее 5, а все занятие – 10-12 минут.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  <a:p>
            <a:pPr indent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Артикуляционную гимнастику следует выполнять сидя перед зеркалом, так как в таком положении у ребенка прямая спина, он не напряжен, руки и ноги находятся в спокойном состоянии. Если малыш выполняет упражнения с индивидуальным зеркалом, предварительно он должен увидеть правильный образец, показанный взрослым.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  <a:p>
            <a:pPr indent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Некоторые упражнения проводятся под счет, который ведет взрослый. Это необходимо не для того, чтобы у ребенка вырабатывалась устойчивость наиболее важных положений губ и языка.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  <a:p>
            <a:pPr indent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Упражнения вырабатываются ребенком поэтапно: он улыбается, показывает зубы, приоткрывает рот,  поднимает кончик языка за верхние зубы, прикасаясь кончиком языка к бугоркам, произносит звук 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т-т-т-т-т, 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затем делает губами широкую трубочку, приоткрывает рот, превращает язычок в «чашечку», выдувает теплую воздушную струйку на ладошку.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  <a:p>
            <a:pPr indent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Так же поэтапно следует проверять выполнение упражнения. Это дает возможность определить, что именно затрудняет ребенка, и отрабатывать с ним данное движение.</a:t>
            </a:r>
            <a:endParaRPr lang="ru-RU" sz="14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13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814">
        <p:blinds/>
      </p:transition>
    </mc:Choice>
    <mc:Fallback>
      <p:transition spd="slow" advTm="16814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Причины, по которым необходимо заниматься артикуляционной гимнастикой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56792"/>
            <a:ext cx="775860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Благодаря своевременным занятиям артикуляционной гимнастикой и упражнениями по развитию речевого слуха некоторые дети сами могут научиться говорить чисто и правильно, без помощи специалиста.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Дети со сложными нарушениями звукопроизношения смогут быстрее преодолеть свои речевые дефекты, когда с ними начнёт заниматься логопед: их мышцы будут уже подготовлены.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Артикуляционная гимнастика очень полезна также детям с правильным, но вялым звукопроизношением, про которых говорят, что у них «каша во рту».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Занятия артикуляционной гимнастикой позволят всем - и детям, и взрослым - научиться говорить правильно, чётко и красиво. Надо помнить, что чёткое произношение звуков является основой при обучении письму на начальном этапе.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473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136">
        <p:blinds dir="vert"/>
      </p:transition>
    </mc:Choice>
    <mc:Fallback>
      <p:transition spd="slow" advTm="6136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226" y="188640"/>
            <a:ext cx="7859216" cy="77809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"Заборчик"</a:t>
            </a:r>
            <a:r>
              <a:rPr lang="ru-RU" sz="28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3051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3" descr="C6B11A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4931045" cy="338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519994"/>
            <a:ext cx="43022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Улыбнуться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с напряжением обнажив сомкнутые зубы.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Удерживать 5-10 секунд.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Следить,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чтобы при улыбке губы не подворачивались внутрь.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   		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	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45498"/>
            <a:ext cx="4572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Зубы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ровно мы смыкаем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	И заборчик получаем.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	А сейчас раздвинем губы,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	Посчитаем наши зубы.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604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473">
        <p:blinds dir="vert"/>
      </p:transition>
    </mc:Choice>
    <mc:Fallback>
      <p:transition spd="slow" advTm="1147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6" y="764704"/>
            <a:ext cx="33528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26289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484784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Улыбнуться без напряжения, чтобы были видны передние верхние и нижние зубы. Удерживать 5-10 секунд.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Следить,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чтобы при улыбке губы не подворачивались внутрь.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268" y="4365104"/>
            <a:ext cx="4572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Подражаем мы лягушкам: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Тянем губки прямо к ушкам.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 сейчас тяните губки - 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 увижу ваши зубки.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76672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"Улыбка"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954">
        <p:blinds dir="vert"/>
      </p:transition>
    </mc:Choice>
    <mc:Fallback>
      <p:transition spd="slow" advTm="1095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" y="0"/>
            <a:ext cx="416242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15" y="2672475"/>
            <a:ext cx="2746190" cy="37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28417" y="84804"/>
            <a:ext cx="8866228" cy="6584556"/>
            <a:chOff x="10686" y="10528"/>
            <a:chExt cx="664" cy="963"/>
          </a:xfrm>
        </p:grpSpPr>
        <p:sp>
          <p:nvSpPr>
            <p:cNvPr id="4" name="Rectangle 13" hidden="1"/>
            <p:cNvSpPr>
              <a:spLocks noChangeArrowheads="1" noChangeShapeType="1"/>
            </p:cNvSpPr>
            <p:nvPr/>
          </p:nvSpPr>
          <p:spPr bwMode="auto">
            <a:xfrm>
              <a:off x="10686" y="10528"/>
              <a:ext cx="664" cy="9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12"/>
            <p:cNvSpPr>
              <a:spLocks noChangeArrowheads="1" noChangeShapeType="1"/>
            </p:cNvSpPr>
            <p:nvPr/>
          </p:nvSpPr>
          <p:spPr bwMode="auto">
            <a:xfrm>
              <a:off x="11011" y="11469"/>
              <a:ext cx="339" cy="23"/>
            </a:xfrm>
            <a:prstGeom prst="rect">
              <a:avLst/>
            </a:prstGeom>
            <a:solidFill>
              <a:srgbClr val="B8DB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11"/>
            <p:cNvSpPr>
              <a:spLocks noChangeArrowheads="1" noChangeShapeType="1"/>
            </p:cNvSpPr>
            <p:nvPr/>
          </p:nvSpPr>
          <p:spPr bwMode="auto">
            <a:xfrm>
              <a:off x="10686" y="11469"/>
              <a:ext cx="332" cy="23"/>
            </a:xfrm>
            <a:prstGeom prst="rect">
              <a:avLst/>
            </a:prstGeom>
            <a:solidFill>
              <a:srgbClr val="7708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10"/>
            <p:cNvSpPr>
              <a:spLocks noChangeArrowheads="1" noChangeShapeType="1"/>
            </p:cNvSpPr>
            <p:nvPr/>
          </p:nvSpPr>
          <p:spPr bwMode="auto">
            <a:xfrm>
              <a:off x="11011" y="10528"/>
              <a:ext cx="339" cy="23"/>
            </a:xfrm>
            <a:prstGeom prst="rect">
              <a:avLst/>
            </a:prstGeom>
            <a:solidFill>
              <a:srgbClr val="FEE3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9"/>
            <p:cNvSpPr>
              <a:spLocks noChangeArrowheads="1" noChangeShapeType="1"/>
            </p:cNvSpPr>
            <p:nvPr/>
          </p:nvSpPr>
          <p:spPr bwMode="auto">
            <a:xfrm>
              <a:off x="10686" y="10528"/>
              <a:ext cx="332" cy="23"/>
            </a:xfrm>
            <a:prstGeom prst="rect">
              <a:avLst/>
            </a:prstGeom>
            <a:solidFill>
              <a:srgbClr val="B8DB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8"/>
            <p:cNvSpPr>
              <a:spLocks noChangeArrowheads="1" noChangeShapeType="1"/>
            </p:cNvSpPr>
            <p:nvPr/>
          </p:nvSpPr>
          <p:spPr bwMode="auto">
            <a:xfrm>
              <a:off x="10686" y="10528"/>
              <a:ext cx="22" cy="500"/>
            </a:xfrm>
            <a:prstGeom prst="rect">
              <a:avLst/>
            </a:prstGeom>
            <a:solidFill>
              <a:srgbClr val="B8DB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7"/>
            <p:cNvSpPr>
              <a:spLocks noChangeArrowheads="1" noChangeShapeType="1"/>
            </p:cNvSpPr>
            <p:nvPr/>
          </p:nvSpPr>
          <p:spPr bwMode="auto">
            <a:xfrm>
              <a:off x="10686" y="11010"/>
              <a:ext cx="22" cy="482"/>
            </a:xfrm>
            <a:prstGeom prst="rect">
              <a:avLst/>
            </a:prstGeom>
            <a:solidFill>
              <a:srgbClr val="7708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6"/>
            <p:cNvSpPr>
              <a:spLocks noChangeArrowheads="1" noChangeShapeType="1"/>
            </p:cNvSpPr>
            <p:nvPr/>
          </p:nvSpPr>
          <p:spPr bwMode="auto">
            <a:xfrm>
              <a:off x="11328" y="10528"/>
              <a:ext cx="22" cy="500"/>
            </a:xfrm>
            <a:prstGeom prst="rect">
              <a:avLst/>
            </a:prstGeom>
            <a:solidFill>
              <a:srgbClr val="FEE3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5"/>
            <p:cNvSpPr>
              <a:spLocks noChangeArrowheads="1" noChangeShapeType="1"/>
            </p:cNvSpPr>
            <p:nvPr/>
          </p:nvSpPr>
          <p:spPr bwMode="auto">
            <a:xfrm>
              <a:off x="11328" y="11010"/>
              <a:ext cx="22" cy="482"/>
            </a:xfrm>
            <a:prstGeom prst="rect">
              <a:avLst/>
            </a:prstGeom>
            <a:solidFill>
              <a:srgbClr val="B8DB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570444" y="393413"/>
            <a:ext cx="2003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"Качели"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4653136"/>
            <a:ext cx="4572000" cy="17096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На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качелях я качаюсь: 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	Вверх-вниз, вверх-вниз. 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	Высоко я поднимаюсь, </a:t>
            </a:r>
            <a:endParaRPr lang="ru-RU" sz="12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	Опускаюсь снова вниз</a:t>
            </a:r>
            <a:endParaRPr lang="ru-RU" dirty="0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92" y="1052736"/>
            <a:ext cx="5430947" cy="117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61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871">
        <p:blinds dir="vert"/>
      </p:transition>
    </mc:Choice>
    <mc:Fallback>
      <p:transition spd="slow" advTm="1087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3432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28" descr="http://pptsearch.ru/upload/pptake.slide/35/82/66/file/convert/358266-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t="36119" r="48318" b="10782"/>
          <a:stretch>
            <a:fillRect/>
          </a:stretch>
        </p:blipFill>
        <p:spPr bwMode="auto">
          <a:xfrm>
            <a:off x="5292080" y="2996952"/>
            <a:ext cx="3708400" cy="34575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404664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"Дятел"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989439"/>
            <a:ext cx="5112568" cy="225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pc="5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pc="50" dirty="0">
                <a:latin typeface="Times New Roman"/>
                <a:ea typeface="Calibri"/>
                <a:cs typeface="Times New Roman"/>
              </a:rPr>
              <a:t>Улыбнись, широко открой </a:t>
            </a:r>
            <a:r>
              <a:rPr lang="ru-RU" spc="30" dirty="0">
                <a:latin typeface="Times New Roman"/>
                <a:ea typeface="Calibri"/>
                <a:cs typeface="Times New Roman"/>
              </a:rPr>
              <a:t>рот, подними язык вверх. Кончиком языка с </a:t>
            </a:r>
            <a:r>
              <a:rPr lang="ru-RU" spc="20" dirty="0">
                <a:latin typeface="Times New Roman"/>
                <a:ea typeface="Calibri"/>
                <a:cs typeface="Times New Roman"/>
              </a:rPr>
              <a:t>силой ударяй по бугоркам за верх</a:t>
            </a:r>
            <a:r>
              <a:rPr lang="ru-RU" sz="1600" spc="20" dirty="0">
                <a:latin typeface="Times New Roman"/>
                <a:ea typeface="Calibri"/>
                <a:cs typeface="Times New Roman"/>
              </a:rPr>
              <a:t>ними зуба­</a:t>
            </a:r>
            <a:r>
              <a:rPr lang="ru-RU" sz="1600" spc="15" dirty="0">
                <a:latin typeface="Times New Roman"/>
                <a:ea typeface="Calibri"/>
                <a:cs typeface="Times New Roman"/>
              </a:rPr>
              <a:t>ми: Д-Д-Д... Старайся стучать сильно, следи, </a:t>
            </a:r>
            <a:r>
              <a:rPr lang="ru-RU" sz="1600" spc="40" dirty="0">
                <a:latin typeface="Times New Roman"/>
                <a:ea typeface="Calibri"/>
                <a:cs typeface="Times New Roman"/>
              </a:rPr>
              <a:t>чтобы работал только кончик языка, а сам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язык не прыгал. Стучи 10-20 секунд. А те­перь постучи вот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так: Д-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дд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Д-ДД ... (выделен­</a:t>
            </a:r>
            <a:r>
              <a:rPr lang="ru-RU" spc="25" dirty="0">
                <a:latin typeface="Times New Roman"/>
                <a:ea typeface="Calibri"/>
                <a:cs typeface="Times New Roman"/>
              </a:rPr>
              <a:t>ный звук произноси как можно энергичнее).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69160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pc="25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Дятел на стволе сидит, 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pc="2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Клювом по нему стучит. 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Стук да стук, стук да стук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— </a:t>
            </a:r>
            <a:endParaRPr lang="ru-RU" i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pc="4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Раздаётся </a:t>
            </a:r>
            <a:r>
              <a:rPr lang="ru-RU" spc="4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громкий звук.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03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424">
        <p:blinds dir="vert"/>
      </p:transition>
    </mc:Choice>
    <mc:Fallback>
      <p:transition spd="slow" advTm="1142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293" y="116632"/>
            <a:ext cx="8927458" cy="6741368"/>
            <a:chOff x="1068609" y="1052893"/>
            <a:chExt cx="66456" cy="96312"/>
          </a:xfrm>
        </p:grpSpPr>
        <p:sp>
          <p:nvSpPr>
            <p:cNvPr id="3" name="Rectangle 3" hidden="1"/>
            <p:cNvSpPr>
              <a:spLocks noChangeArrowheads="1" noChangeShapeType="1"/>
            </p:cNvSpPr>
            <p:nvPr/>
          </p:nvSpPr>
          <p:spPr bwMode="auto">
            <a:xfrm>
              <a:off x="1068609" y="1052893"/>
              <a:ext cx="66456" cy="96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Rectangle 4"/>
            <p:cNvSpPr>
              <a:spLocks noChangeArrowheads="1" noChangeShapeType="1"/>
            </p:cNvSpPr>
            <p:nvPr/>
          </p:nvSpPr>
          <p:spPr bwMode="auto">
            <a:xfrm>
              <a:off x="1101168" y="1146983"/>
              <a:ext cx="33897" cy="2223"/>
            </a:xfrm>
            <a:prstGeom prst="rect">
              <a:avLst/>
            </a:prstGeom>
            <a:solidFill>
              <a:srgbClr val="B8DB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5"/>
            <p:cNvSpPr>
              <a:spLocks noChangeArrowheads="1" noChangeShapeType="1"/>
            </p:cNvSpPr>
            <p:nvPr/>
          </p:nvSpPr>
          <p:spPr bwMode="auto">
            <a:xfrm>
              <a:off x="1068609" y="1146983"/>
              <a:ext cx="33228" cy="2223"/>
            </a:xfrm>
            <a:prstGeom prst="rect">
              <a:avLst/>
            </a:prstGeom>
            <a:solidFill>
              <a:srgbClr val="7708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6"/>
            <p:cNvSpPr>
              <a:spLocks noChangeArrowheads="1" noChangeShapeType="1"/>
            </p:cNvSpPr>
            <p:nvPr/>
          </p:nvSpPr>
          <p:spPr bwMode="auto">
            <a:xfrm>
              <a:off x="1101168" y="1052893"/>
              <a:ext cx="33897" cy="2223"/>
            </a:xfrm>
            <a:prstGeom prst="rect">
              <a:avLst/>
            </a:prstGeom>
            <a:solidFill>
              <a:srgbClr val="FEE3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7"/>
            <p:cNvSpPr>
              <a:spLocks noChangeArrowheads="1" noChangeShapeType="1"/>
            </p:cNvSpPr>
            <p:nvPr/>
          </p:nvSpPr>
          <p:spPr bwMode="auto">
            <a:xfrm>
              <a:off x="1068609" y="1052893"/>
              <a:ext cx="33228" cy="2223"/>
            </a:xfrm>
            <a:prstGeom prst="rect">
              <a:avLst/>
            </a:prstGeom>
            <a:solidFill>
              <a:srgbClr val="B8DB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8"/>
            <p:cNvSpPr>
              <a:spLocks noChangeArrowheads="1" noChangeShapeType="1"/>
            </p:cNvSpPr>
            <p:nvPr/>
          </p:nvSpPr>
          <p:spPr bwMode="auto">
            <a:xfrm>
              <a:off x="1068609" y="1052893"/>
              <a:ext cx="2223" cy="49918"/>
            </a:xfrm>
            <a:prstGeom prst="rect">
              <a:avLst/>
            </a:prstGeom>
            <a:solidFill>
              <a:srgbClr val="B8DB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 noChangeShapeType="1"/>
            </p:cNvSpPr>
            <p:nvPr/>
          </p:nvSpPr>
          <p:spPr bwMode="auto">
            <a:xfrm>
              <a:off x="1068609" y="1101082"/>
              <a:ext cx="2223" cy="48124"/>
            </a:xfrm>
            <a:prstGeom prst="rect">
              <a:avLst/>
            </a:prstGeom>
            <a:solidFill>
              <a:srgbClr val="7708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10"/>
            <p:cNvSpPr>
              <a:spLocks noChangeArrowheads="1" noChangeShapeType="1"/>
            </p:cNvSpPr>
            <p:nvPr/>
          </p:nvSpPr>
          <p:spPr bwMode="auto">
            <a:xfrm>
              <a:off x="1132843" y="1052893"/>
              <a:ext cx="2222" cy="49918"/>
            </a:xfrm>
            <a:prstGeom prst="rect">
              <a:avLst/>
            </a:prstGeom>
            <a:solidFill>
              <a:srgbClr val="FEE3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11"/>
            <p:cNvSpPr>
              <a:spLocks noChangeArrowheads="1" noChangeShapeType="1"/>
            </p:cNvSpPr>
            <p:nvPr/>
          </p:nvSpPr>
          <p:spPr bwMode="auto">
            <a:xfrm>
              <a:off x="1132843" y="1101082"/>
              <a:ext cx="2222" cy="48124"/>
            </a:xfrm>
            <a:prstGeom prst="rect">
              <a:avLst/>
            </a:prstGeom>
            <a:solidFill>
              <a:srgbClr val="B8DB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7180" name="Рисунок 34" descr="http://cs4632.userapi.com/u85737893/video/l_687fcb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796" r="13605" b="13268"/>
          <a:stretch>
            <a:fillRect/>
          </a:stretch>
        </p:blipFill>
        <p:spPr bwMode="auto">
          <a:xfrm>
            <a:off x="355923" y="511091"/>
            <a:ext cx="3599755" cy="270509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Рисунок 42"/>
          <p:cNvPicPr>
            <a:picLocks noChangeAspect="1" noChangeArrowheads="1"/>
          </p:cNvPicPr>
          <p:nvPr/>
        </p:nvPicPr>
        <p:blipFill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76393"/>
            <a:ext cx="3113825" cy="392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268857" y="511091"/>
            <a:ext cx="2332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"Чашечка"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9552" y="3508330"/>
            <a:ext cx="4572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pc="40" dirty="0">
                <a:latin typeface="Times New Roman"/>
                <a:ea typeface="Calibri"/>
                <a:cs typeface="Times New Roman"/>
              </a:rPr>
              <a:t>Давай превратим язычок в чашку. Улыб­</a:t>
            </a:r>
            <a:r>
              <a:rPr lang="ru-RU" spc="25" dirty="0">
                <a:latin typeface="Times New Roman"/>
                <a:ea typeface="Calibri"/>
                <a:cs typeface="Times New Roman"/>
              </a:rPr>
              <a:t>нись, открой рот, высуни язычок и тяни его к </a:t>
            </a:r>
            <a:r>
              <a:rPr lang="ru-RU" spc="10" dirty="0">
                <a:latin typeface="Times New Roman"/>
                <a:ea typeface="Calibri"/>
                <a:cs typeface="Times New Roman"/>
              </a:rPr>
              <a:t>носу. Старайся, чтобы бока языка были подня­</a:t>
            </a:r>
            <a:r>
              <a:rPr lang="ru-RU" spc="25" dirty="0">
                <a:latin typeface="Times New Roman"/>
                <a:ea typeface="Calibri"/>
                <a:cs typeface="Times New Roman"/>
              </a:rPr>
              <a:t>ты, не поддерживай его верхней губой. Удер­живай язычок в таком положении под счёт до </a:t>
            </a:r>
            <a:r>
              <a:rPr lang="ru-RU" spc="35" dirty="0">
                <a:latin typeface="Times New Roman"/>
                <a:ea typeface="Calibri"/>
                <a:cs typeface="Times New Roman"/>
              </a:rPr>
              <a:t>пяти-десяти. Повтори три-четыре раза.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49318" y="1340768"/>
            <a:ext cx="4572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Язык широкий положи,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края приподними.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Получилась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чашка,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Кругленькая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чашка.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178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Следить,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чтобы бока и кончик языка задевали зубы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90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95">
        <p:blinds dir="vert"/>
      </p:transition>
    </mc:Choice>
    <mc:Fallback>
      <p:transition spd="slow" advTm="1009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2099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ttp://yartoys.ru/shop/images/big/89558.jpe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11117">
            <a:off x="3775908" y="3271558"/>
            <a:ext cx="5057252" cy="258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9467" y="548680"/>
            <a:ext cx="2336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«Трубочка»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8534" y="1988840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Губки сильно мы смыкаем и вытягиваем сомкнутые губы вперед. Удерживать их в таком положении под счет от 1 до 5-10.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563349"/>
            <a:ext cx="4572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Губы трубочкой тяну: "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Ду-ду-ду-ду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"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Губы трубочкой тяну.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84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220">
        <p:blinds dir="vert"/>
      </p:transition>
    </mc:Choice>
    <mc:Fallback>
      <p:transition spd="slow" advTm="1022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1109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Причины, по которым необходимо заниматься артикуляционной гимнастикой</vt:lpstr>
      <vt:lpstr>"Заборчик"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Духанины</dc:creator>
  <cp:lastModifiedBy>Духанины</cp:lastModifiedBy>
  <cp:revision>11</cp:revision>
  <dcterms:created xsi:type="dcterms:W3CDTF">2016-11-14T20:11:21Z</dcterms:created>
  <dcterms:modified xsi:type="dcterms:W3CDTF">2016-11-14T22:07:33Z</dcterms:modified>
</cp:coreProperties>
</file>