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3" r:id="rId2"/>
    <p:sldId id="286" r:id="rId3"/>
    <p:sldId id="281" r:id="rId4"/>
    <p:sldId id="282" r:id="rId5"/>
    <p:sldId id="257" r:id="rId6"/>
    <p:sldId id="265" r:id="rId7"/>
    <p:sldId id="266" r:id="rId8"/>
    <p:sldId id="268" r:id="rId9"/>
    <p:sldId id="283" r:id="rId10"/>
    <p:sldId id="279" r:id="rId11"/>
    <p:sldId id="271" r:id="rId12"/>
    <p:sldId id="272" r:id="rId13"/>
    <p:sldId id="273" r:id="rId14"/>
    <p:sldId id="258" r:id="rId15"/>
    <p:sldId id="280" r:id="rId16"/>
    <p:sldId id="259" r:id="rId17"/>
    <p:sldId id="262" r:id="rId18"/>
    <p:sldId id="256" r:id="rId19"/>
    <p:sldId id="274" r:id="rId20"/>
    <p:sldId id="275" r:id="rId21"/>
    <p:sldId id="260" r:id="rId22"/>
    <p:sldId id="276" r:id="rId23"/>
    <p:sldId id="277" r:id="rId24"/>
    <p:sldId id="278" r:id="rId25"/>
    <p:sldId id="284" r:id="rId26"/>
    <p:sldId id="285" r:id="rId27"/>
    <p:sldId id="28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7" d="100"/>
          <a:sy n="117" d="100"/>
        </p:scale>
        <p:origin x="6" y="10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EC8A6-8942-4132-A494-9C55A16E52BA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A03DE7E-9D14-4E31-8681-577289D949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EC8A6-8942-4132-A494-9C55A16E52BA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3DE7E-9D14-4E31-8681-577289D94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EC8A6-8942-4132-A494-9C55A16E52BA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3DE7E-9D14-4E31-8681-577289D94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EC8A6-8942-4132-A494-9C55A16E52BA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3DE7E-9D14-4E31-8681-577289D94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EC8A6-8942-4132-A494-9C55A16E52BA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3DE7E-9D14-4E31-8681-577289D949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EC8A6-8942-4132-A494-9C55A16E52BA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3DE7E-9D14-4E31-8681-577289D94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EC8A6-8942-4132-A494-9C55A16E52BA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3DE7E-9D14-4E31-8681-577289D94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EC8A6-8942-4132-A494-9C55A16E52BA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3DE7E-9D14-4E31-8681-577289D94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EC8A6-8942-4132-A494-9C55A16E52BA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3DE7E-9D14-4E31-8681-577289D94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EC8A6-8942-4132-A494-9C55A16E52BA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3DE7E-9D14-4E31-8681-577289D949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EC8A6-8942-4132-A494-9C55A16E52BA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3DE7E-9D14-4E31-8681-577289D949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B6EC8A6-8942-4132-A494-9C55A16E52BA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A03DE7E-9D14-4E31-8681-577289D949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crimea-vip.ru/crimea-tvorcheskiy/182.html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crimea-vip.ru/crimea-tvorcheskiy/104-s-.html" TargetMode="Externa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crimea-vip.ru/crimea-tvorcheskiy/102-r-.html" TargetMode="Externa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crimea-vip.ru/crimea-tvorcheskiy/179-e-.html" TargetMode="Externa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crimea-vip.ru/crimea-tvorcheskiy/101-5---.html" TargetMode="Externa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crimea-vip.ru/crimea-tvorcheskiy/177-i.html" TargetMode="Externa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crimea-vip.ru/crimea-tvorcheskiy/185.html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crimea-vip.ru/crimea-tvorcheskiy/186--l-l.html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crimea-vip.ru/crimea-tvorcheskiy/190-p-.html" TargetMode="Externa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rimea-vip.ru/crimea-tvorcheskiy/103.html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crimea-vip.ru/crimea-tvorcheskiy/189--.html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crimea-vip.ru/crimea-tvorcheskiy/188.html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темы Крыма в литературе русских  писателей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XIX – XX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веков.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www.prostoturist.com.ua/var/corporate_site/storage/images/media/images/prostoturist_com_ua/fotogalerei/luchshie_morskie_peyzazhi_kryma/more_s_lastochkinogo_gnezda/498082-1-rus-RU/more_s_lastochkinogo_gnez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4824"/>
            <a:ext cx="7056784" cy="470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9352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3296"/>
            <a:ext cx="2348168" cy="362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63888" y="309797"/>
            <a:ext cx="525658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Севастополе на улице Екатерининской в доме адмирала Станюковича, коменданта севастопольского порта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Море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вошло в плоть и кровь его рассказов; за прекрасное описание моря его называют "Айвазовским слова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</a:p>
          <a:p>
            <a:r>
              <a:rPr lang="ru-RU" sz="1600" dirty="0">
                <a:solidFill>
                  <a:srgbClr val="33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i="1" dirty="0" smtClean="0">
                <a:solidFill>
                  <a:srgbClr val="33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600" i="1" dirty="0">
                <a:solidFill>
                  <a:srgbClr val="33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Ветер крепчал, посвистывая в снастях. Словно птица, расправившая могучие крылья, клипер, накренившись набок, несся все быстрее и быстрее, легко перепрыгивая с волны на волну и раскачиваясь. Седые гребешки волн, с  шумом разбивавшиеся о бока вздрагивающего клипера, все чаще и чаще обдавали брызгами палубу… Кругом одна беспредельная холмистая равнина бушующего океана да небо, покрытое бегущими облаками… Вдали, на горизонте, собирались тяжелые свинцовые тучи». </a:t>
            </a:r>
            <a:r>
              <a:rPr lang="ru-RU" sz="1600" dirty="0">
                <a:solidFill>
                  <a:srgbClr val="33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отрывок из рассказа «Беглец» -  пейзаж помогает глубже почувствовать тревогу моряков о пропавшем товарище, подчеркивает тождество природы и человеческих чувств</a:t>
            </a:r>
            <a:r>
              <a:rPr lang="ru-RU" sz="1600" dirty="0" smtClean="0">
                <a:solidFill>
                  <a:srgbClr val="33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33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Особое место в творчестве писателя занимает тема Крымской войны и обороны Севастополя. Одиннадцатилетним мальчиком Костя Станюкович принимал непосредственное участие в событиях, получил </a:t>
            </a:r>
            <a:r>
              <a:rPr lang="ru-RU" sz="1600" b="1" dirty="0">
                <a:solidFill>
                  <a:srgbClr val="33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две медали за оборону Севастополя</a:t>
            </a:r>
            <a:r>
              <a:rPr lang="ru-RU" sz="1600" dirty="0">
                <a:solidFill>
                  <a:srgbClr val="33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Этой теме посвящены такие произведения как  «Отставной солдат», «Дедушка Лунь», «Побег», «</a:t>
            </a:r>
            <a:r>
              <a:rPr lang="ru-RU" sz="1600" dirty="0" err="1">
                <a:solidFill>
                  <a:srgbClr val="33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Кириллыч</a:t>
            </a:r>
            <a:r>
              <a:rPr lang="ru-RU" sz="1600" dirty="0">
                <a:solidFill>
                  <a:srgbClr val="33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«Маленькие моряки</a:t>
            </a:r>
            <a:r>
              <a:rPr lang="ru-RU" sz="1600" dirty="0" smtClean="0">
                <a:solidFill>
                  <a:srgbClr val="33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endParaRPr lang="ru-RU" sz="1000" dirty="0">
              <a:solidFill>
                <a:srgbClr val="330000"/>
              </a:solidFill>
              <a:latin typeface="Georgia"/>
            </a:endParaRPr>
          </a:p>
          <a:p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476672"/>
            <a:ext cx="31456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u="sng" dirty="0" smtClean="0">
                <a:solidFill>
                  <a:srgbClr val="0000FF"/>
                </a:solidFill>
              </a:rPr>
              <a:t>Станюкович</a:t>
            </a:r>
          </a:p>
          <a:p>
            <a:pPr algn="ctr"/>
            <a:r>
              <a:rPr lang="ru-RU" sz="2400" u="sng" dirty="0" smtClean="0">
                <a:solidFill>
                  <a:srgbClr val="0000FF"/>
                </a:solidFill>
              </a:rPr>
              <a:t>Константин Михайлович</a:t>
            </a:r>
            <a:endParaRPr lang="en-US" sz="2400" u="sng" dirty="0" smtClean="0">
              <a:solidFill>
                <a:srgbClr val="0000FF"/>
              </a:solidFill>
            </a:endParaRPr>
          </a:p>
          <a:p>
            <a:pPr algn="ctr"/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887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666" y="2276872"/>
            <a:ext cx="2501165" cy="3409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07904" y="116632"/>
            <a:ext cx="5256584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</a:rPr>
              <a:t>В 1854—1855 гг.  был участником героической обороны Севастополя в период Крымской войны. Здесь он написал "Севастопольские рассказы". В это время ему приходилось бывать на Южном берегу, который, однако, тогда не оставил заметных впечатлений</a:t>
            </a:r>
            <a:r>
              <a:rPr lang="ru-RU" sz="1600" dirty="0" smtClean="0">
                <a:solidFill>
                  <a:prstClr val="black"/>
                </a:solidFill>
              </a:rPr>
              <a:t>. Спустя </a:t>
            </a:r>
            <a:r>
              <a:rPr lang="ru-RU" sz="1600" dirty="0">
                <a:solidFill>
                  <a:prstClr val="black"/>
                </a:solidFill>
              </a:rPr>
              <a:t>30 лет в марте 1885 г. он посетил </a:t>
            </a:r>
            <a:r>
              <a:rPr lang="ru-RU" sz="1600" dirty="0" smtClean="0">
                <a:solidFill>
                  <a:prstClr val="black"/>
                </a:solidFill>
              </a:rPr>
              <a:t>Симеиз. Большое </a:t>
            </a:r>
            <a:r>
              <a:rPr lang="ru-RU" sz="1600" dirty="0">
                <a:solidFill>
                  <a:prstClr val="black"/>
                </a:solidFill>
              </a:rPr>
              <a:t>впечатление произвело на Л. Н. Толстого и пребывание в Симеизе, среди чудесной природы. В его письмах можно найти такие строки: "</a:t>
            </a:r>
            <a:r>
              <a:rPr lang="ru-RU" sz="1600" i="1" dirty="0">
                <a:solidFill>
                  <a:prstClr val="black"/>
                </a:solidFill>
              </a:rPr>
              <a:t>Ночь лунная, кипарисы черными столбами на полугоре,— фонтаны журчат везде, и внизу сине море, "без умолку"... Вот где или вообще на юге надо начинать жить тем, которые захотят жить хорошо... Уединенно, прекрасно, величественно, и ничего нет сделанного людьми</a:t>
            </a:r>
            <a:r>
              <a:rPr lang="ru-RU" sz="1600" dirty="0">
                <a:solidFill>
                  <a:prstClr val="black"/>
                </a:solidFill>
              </a:rPr>
              <a:t>". Но писатель и здесь не забывал о своем назначении. В Симеизе им был написан рассказ "Ильяс</a:t>
            </a:r>
            <a:r>
              <a:rPr lang="ru-RU" sz="1600" dirty="0" smtClean="0">
                <a:solidFill>
                  <a:prstClr val="black"/>
                </a:solidFill>
              </a:rPr>
              <a:t>". Всего </a:t>
            </a:r>
            <a:r>
              <a:rPr lang="ru-RU" sz="1600" dirty="0">
                <a:solidFill>
                  <a:prstClr val="black"/>
                </a:solidFill>
              </a:rPr>
              <a:t>неделю гостил Л. Н. Толстой в Симеизе, но за это время успел побывать в Алупке, </a:t>
            </a:r>
            <a:r>
              <a:rPr lang="ru-RU" sz="1600" dirty="0" err="1">
                <a:solidFill>
                  <a:prstClr val="black"/>
                </a:solidFill>
              </a:rPr>
              <a:t>Мисхоре</a:t>
            </a:r>
            <a:r>
              <a:rPr lang="ru-RU" sz="1600" dirty="0">
                <a:solidFill>
                  <a:prstClr val="black"/>
                </a:solidFill>
              </a:rPr>
              <a:t>. В Ялте он встречался с писателем И. С. Аксаковым, ездил в небольшое село </a:t>
            </a:r>
            <a:r>
              <a:rPr lang="ru-RU" sz="1600" dirty="0" err="1">
                <a:solidFill>
                  <a:prstClr val="black"/>
                </a:solidFill>
              </a:rPr>
              <a:t>Мшатку</a:t>
            </a:r>
            <a:r>
              <a:rPr lang="ru-RU" sz="1600" dirty="0">
                <a:solidFill>
                  <a:prstClr val="black"/>
                </a:solidFill>
              </a:rPr>
              <a:t> к ученому-натуралисту Н. Я. Данилевскому, совершал прогулки вдоль побережья. </a:t>
            </a:r>
            <a:r>
              <a:rPr lang="ru-RU" sz="1600" dirty="0" smtClean="0">
                <a:solidFill>
                  <a:prstClr val="black"/>
                </a:solidFill>
              </a:rPr>
              <a:t>В </a:t>
            </a:r>
            <a:r>
              <a:rPr lang="ru-RU" sz="1600" dirty="0">
                <a:solidFill>
                  <a:prstClr val="black"/>
                </a:solidFill>
              </a:rPr>
              <a:t>1901-1902 годах Л.Н. Толстой гостил и лечился в Кореизе, в </a:t>
            </a:r>
            <a:r>
              <a:rPr lang="ru-RU" sz="1600" dirty="0" err="1">
                <a:solidFill>
                  <a:prstClr val="black"/>
                </a:solidFill>
              </a:rPr>
              <a:t>Кореизском</a:t>
            </a:r>
            <a:r>
              <a:rPr lang="ru-RU" sz="1600" dirty="0">
                <a:solidFill>
                  <a:prstClr val="black"/>
                </a:solidFill>
              </a:rPr>
              <a:t> дворце, который тогда принадлежал графине С. Паниной. Сюда к нему приезжали А. П. Чехов, М. Горький, Ф. Шаляпин, В. Г. Короленко, А. И. Куприн, С. Е. </a:t>
            </a:r>
            <a:r>
              <a:rPr lang="ru-RU" sz="1600" dirty="0" err="1">
                <a:solidFill>
                  <a:prstClr val="black"/>
                </a:solidFill>
              </a:rPr>
              <a:t>Елпатиевский</a:t>
            </a:r>
            <a:r>
              <a:rPr lang="ru-RU" sz="1600" dirty="0">
                <a:solidFill>
                  <a:prstClr val="black"/>
                </a:solidFill>
              </a:rPr>
              <a:t>, С. Г. Скиталец, Г. Г. Мясоедов и А. Б. </a:t>
            </a:r>
            <a:r>
              <a:rPr lang="ru-RU" sz="1600" dirty="0" err="1">
                <a:solidFill>
                  <a:prstClr val="black"/>
                </a:solidFill>
              </a:rPr>
              <a:t>Гольденвейзер</a:t>
            </a:r>
            <a:r>
              <a:rPr lang="ru-RU" sz="1400" dirty="0">
                <a:solidFill>
                  <a:prstClr val="black"/>
                </a:solidFill>
              </a:rPr>
              <a:t>.</a:t>
            </a:r>
          </a:p>
          <a:p>
            <a:r>
              <a:rPr lang="ru-RU" sz="1200" dirty="0" smtClean="0">
                <a:solidFill>
                  <a:prstClr val="black"/>
                </a:solidFill>
              </a:rPr>
              <a:t/>
            </a:r>
            <a:br>
              <a:rPr lang="ru-RU" sz="1200" dirty="0" smtClean="0">
                <a:solidFill>
                  <a:prstClr val="black"/>
                </a:solidFill>
              </a:rPr>
            </a:b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8113" y="548680"/>
            <a:ext cx="22056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00FF"/>
                </a:solidFill>
              </a:rPr>
              <a:t>Лев </a:t>
            </a:r>
          </a:p>
          <a:p>
            <a:pPr algn="ctr"/>
            <a:r>
              <a:rPr lang="ru-RU" sz="2400" b="1" u="sng" dirty="0" smtClean="0">
                <a:solidFill>
                  <a:srgbClr val="0000FF"/>
                </a:solidFill>
              </a:rPr>
              <a:t>Николаевич </a:t>
            </a:r>
          </a:p>
          <a:p>
            <a:pPr algn="ctr"/>
            <a:r>
              <a:rPr lang="ru-RU" sz="2400" b="1" u="sng" dirty="0" smtClean="0">
                <a:solidFill>
                  <a:srgbClr val="0000FF"/>
                </a:solidFill>
              </a:rPr>
              <a:t>Толстой</a:t>
            </a:r>
            <a:endParaRPr lang="ru-RU" sz="2400" b="1" u="sng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397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92896"/>
            <a:ext cx="2302361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51920" y="117693"/>
            <a:ext cx="511256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Поселился </a:t>
            </a:r>
            <a:r>
              <a:rPr lang="ru-RU" dirty="0">
                <a:solidFill>
                  <a:prstClr val="black"/>
                </a:solidFill>
              </a:rPr>
              <a:t>в Крыму в сентябре 1898 года. Первое время писатель жил в Гурзуфе, снимал комнаты в разных районах Ялты (до этого дважды – в 1888 и 1894 годах - приезжал в Крым на лечение и отдых). Осенью 1899 года писатель закончил строительство дома в </a:t>
            </a:r>
            <a:r>
              <a:rPr lang="ru-RU" dirty="0" err="1">
                <a:solidFill>
                  <a:prstClr val="black"/>
                </a:solidFill>
              </a:rPr>
              <a:t>Аутке</a:t>
            </a:r>
            <a:r>
              <a:rPr lang="ru-RU" dirty="0">
                <a:solidFill>
                  <a:prstClr val="black"/>
                </a:solidFill>
              </a:rPr>
              <a:t> (ныне ул. Кирова, 112 в Ялте), в котором прожил последние годы жизни. "Крым очень хорош. Никогда раньше он мне так не нравился, как теперь". Кроме "Дамы с собачкой", в Крыму Чеховым написаны пьесы "Вишневый сад" и "Три сестры", повесть "В овраге", рассказы "Случай из практики", "Архиерей", "Новая дача", "Душечка", "На святках", "Невеста". </a:t>
            </a:r>
          </a:p>
          <a:p>
            <a:r>
              <a:rPr lang="ru-RU" dirty="0">
                <a:solidFill>
                  <a:prstClr val="black"/>
                </a:solidFill>
              </a:rPr>
              <a:t>В 1900 году группа артистов Московского Художественного театра во главе с К.С. Станиславским и Вл. И. Немировичем-Данченко отправились в Крым, а именно в Севастополь. Здесь больному писателю были впервые показаны спектакли, поставленные по его пьесам "Чайка" и "Дядя Ваня".</a:t>
            </a:r>
          </a:p>
          <a:p>
            <a:r>
              <a:rPr lang="ru-RU" dirty="0">
                <a:solidFill>
                  <a:prstClr val="black"/>
                </a:solidFill>
              </a:rPr>
              <a:t>В настоящее время в Ялте работает дом-музей </a:t>
            </a:r>
            <a:r>
              <a:rPr lang="ru-RU" dirty="0" err="1">
                <a:solidFill>
                  <a:prstClr val="black"/>
                </a:solidFill>
              </a:rPr>
              <a:t>А.П.Чехова</a:t>
            </a:r>
            <a:r>
              <a:rPr lang="ru-RU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7670" y="332656"/>
            <a:ext cx="24463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00FF"/>
                </a:solidFill>
              </a:rPr>
              <a:t>Чехов </a:t>
            </a:r>
          </a:p>
          <a:p>
            <a:pPr algn="ctr"/>
            <a:r>
              <a:rPr lang="ru-RU" sz="2400" b="1" u="sng" dirty="0" smtClean="0">
                <a:solidFill>
                  <a:srgbClr val="0000FF"/>
                </a:solidFill>
              </a:rPr>
              <a:t>Антон Павлович</a:t>
            </a:r>
            <a:endParaRPr lang="ru-RU" sz="2400" u="sng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748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Куприн Александр Иванович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918" y="1844824"/>
            <a:ext cx="4432882" cy="370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99992" y="908720"/>
            <a:ext cx="4320480" cy="5217443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Приезжал в Крым шесть раз – каждое лето и осень, начиная с 1901 года. Излюбленным местом отдыха писателя была Балаклава. Здешним рыбакам, с которыми А.И. Куприн часто выходил в море, он посвятил очерки "</a:t>
            </a:r>
            <a:r>
              <a:rPr lang="ru-RU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Листригоны</a:t>
            </a:r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 (1907-1911). Кроме того, в Крыму работал над повестью "Поединок", рассказами "На покое", "Трус", "Болото", "Корь", "Конокрады", "На глухарей". </a:t>
            </a:r>
          </a:p>
          <a:p>
            <a:pPr marL="0" indent="0">
              <a:buNone/>
            </a:pP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статье "События в Севастополе" Куприн описал трагедию восставшего крейсера "Очаков", свидетелем которой он был. Гневное осуждение А.И. Куприным организаторов расправы командующий Черноморским флотом Чухнин использовал для высылки писателя из Балаклавы.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0945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245422" cy="6396310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buNone/>
            </a:pPr>
            <a:r>
              <a:rPr lang="en-US" sz="55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55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наиболее значительным преемником А.С. Пушкина в развитии крымской темы в поэзии. В 1889 году девятнадцатилетним юношей поэт впервые побывал в Крыму. Встреча не обманула ожиданий. Заочная любовь (рассказы отца, участника обороны Севастополя, встречавшегося с Л.Н. Толстым; "Крымские сонеты" А. Мицкевича, всегда любимые, побудившие его изучать польский язык) перешла в привязанность на всю жизнь. </a:t>
            </a:r>
          </a:p>
          <a:p>
            <a:pPr marL="0" indent="0" algn="just">
              <a:buNone/>
            </a:pPr>
            <a:r>
              <a:rPr lang="en-US" sz="55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55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И.А. Бунин приезжал в Крым многократно и хорошо его знал, особенно Южный берег. Поездки стали регулярными с тех пор, как в Ялте обосновался Чехов, в доме которого поэт нередко останавливался. С точностью естествоиспытателя Бунин передает самые разные состояния моря, погоды, времени суток ("Штиль", "Сумерки", "Зной"), набрасывает пейзажные зарисовки. Крымские мотивы поэт введет в свой автобиографический роман "Жизнь Арсеньева", не раз будет возвращаться к их разработке в рассказах, написанных за границей.</a:t>
            </a:r>
          </a:p>
          <a:p>
            <a:pPr marL="0" indent="0" algn="just">
              <a:buNone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5576" y="3068960"/>
            <a:ext cx="2298634" cy="175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2298634" cy="1191620"/>
          </a:xfrm>
        </p:spPr>
        <p:txBody>
          <a:bodyPr>
            <a:normAutofit/>
          </a:bodyPr>
          <a:lstStyle/>
          <a:p>
            <a:r>
              <a:rPr lang="ru-RU" b="0" i="0" u="none" strike="noStrike" dirty="0" smtClean="0">
                <a:solidFill>
                  <a:srgbClr val="164469"/>
                </a:solidFill>
                <a:effectLst/>
                <a:latin typeface="Georgia"/>
                <a:hlinkClick r:id="rId2"/>
              </a:rPr>
              <a:t>Бунин Иван Алексеевич</a:t>
            </a:r>
            <a:r>
              <a:rPr lang="ru-RU" b="0" i="0" u="none" strike="noStrike" dirty="0" smtClean="0">
                <a:solidFill>
                  <a:srgbClr val="164469"/>
                </a:solidFill>
                <a:effectLst/>
                <a:latin typeface="Georgia"/>
              </a:rPr>
              <a:t/>
            </a:r>
            <a:br>
              <a:rPr lang="ru-RU" b="0" i="0" u="none" strike="noStrike" dirty="0" smtClean="0">
                <a:solidFill>
                  <a:srgbClr val="164469"/>
                </a:solidFill>
                <a:effectLst/>
                <a:latin typeface="Georgia"/>
              </a:rPr>
            </a:br>
            <a:endParaRPr lang="ru-RU" dirty="0"/>
          </a:p>
        </p:txBody>
      </p:sp>
      <p:pic>
        <p:nvPicPr>
          <p:cNvPr id="5" name="Рисунок 4" descr="http://www.mega-stars.ru/img/writers/pictures/bunin_ivan_alekseevich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2952328" cy="44432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3540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2791516" cy="3564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23928" y="1700808"/>
            <a:ext cx="440665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Крым прапорщик С.Н. Сергеев прибыл в апреле 1905 года для прохождения службы. В Алуште Сергеев-Ценский поселился в 1906 году и прожил здесь, "на горе, над морем", без малого 50 лет. Здесь были написаны самые значительные его произведения – эпопеи "Преображение России" и "Севастопольская страда". В 1945 году Сергеев-Ценский удостоен звания академика. Умер писатель в 1956 году и похоронен в Алуште.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60648"/>
            <a:ext cx="410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B0F0"/>
                </a:solidFill>
              </a:rPr>
              <a:t>  </a:t>
            </a:r>
            <a:r>
              <a:rPr lang="ru-RU" sz="2400" b="1" u="sng" dirty="0" smtClean="0">
                <a:solidFill>
                  <a:srgbClr val="0000FF"/>
                </a:solidFill>
              </a:rPr>
              <a:t>Сергеев-Ценский </a:t>
            </a:r>
          </a:p>
          <a:p>
            <a:r>
              <a:rPr lang="ru-RU" sz="2400" b="1" u="sng" dirty="0" smtClean="0">
                <a:solidFill>
                  <a:srgbClr val="0000FF"/>
                </a:solidFill>
              </a:rPr>
              <a:t> Сергей Николаевич</a:t>
            </a:r>
            <a:endParaRPr lang="ru-RU" sz="2400" b="1" u="sng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573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en-US" sz="3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Первооткрыватель одной из поэтических областей Крыма – 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Киммерии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оригинальный художник, краевед, гостеприимный хозяин Дома поэта в Коктебеле (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Планерском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).Он завещал советским писателям свой Дом поэта, который стал первым корпусом Дома творчества "Коктебель". </a:t>
            </a:r>
          </a:p>
          <a:p>
            <a:pPr marL="0" indent="0" algn="just">
              <a:buNone/>
            </a:pPr>
            <a:r>
              <a:rPr lang="en-US" sz="3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Неоднократно бывал в Севастополе с 1886 года. В двадцатые годы переселяется в Крым. </a:t>
            </a:r>
          </a:p>
          <a:p>
            <a:pPr marL="0" indent="0" algn="just">
              <a:buNone/>
            </a:pPr>
            <a:r>
              <a:rPr lang="ru-RU" sz="3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Ряд циклов ("Киммерийская весна", "Киммерийские сумерки"), множество стихотворений посвящено тем местам Крыма, которые можно назвать "</a:t>
            </a:r>
            <a:r>
              <a:rPr lang="ru-RU" sz="3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волошинскими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2298634" cy="1191620"/>
          </a:xfrm>
        </p:spPr>
        <p:txBody>
          <a:bodyPr>
            <a:normAutofit fontScale="90000"/>
          </a:bodyPr>
          <a:lstStyle/>
          <a:p>
            <a:r>
              <a:rPr lang="ru-RU" b="0" i="0" u="none" strike="noStrike" dirty="0" smtClean="0">
                <a:solidFill>
                  <a:srgbClr val="164469"/>
                </a:solidFill>
                <a:effectLst/>
                <a:latin typeface="Georgia"/>
                <a:hlinkClick r:id="rId2"/>
              </a:rPr>
              <a:t>Волошин Максимилиан Александрович</a:t>
            </a:r>
            <a:r>
              <a:rPr lang="ru-RU" b="0" i="0" u="none" strike="noStrike" dirty="0" smtClean="0">
                <a:solidFill>
                  <a:srgbClr val="164469"/>
                </a:solidFill>
                <a:effectLst/>
                <a:latin typeface="Georgia"/>
              </a:rPr>
              <a:t/>
            </a:r>
            <a:br>
              <a:rPr lang="ru-RU" b="0" i="0" u="none" strike="noStrike" dirty="0" smtClean="0">
                <a:solidFill>
                  <a:srgbClr val="164469"/>
                </a:solidFill>
                <a:effectLst/>
                <a:latin typeface="Georgia"/>
              </a:rPr>
            </a:br>
            <a:endParaRPr lang="ru-RU" dirty="0"/>
          </a:p>
        </p:txBody>
      </p:sp>
      <p:pic>
        <p:nvPicPr>
          <p:cNvPr id="5" name="Рисунок 4" descr="http://az.lib.ru/w/woloshin_m_a/.photo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3240360" cy="4176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87137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en-US" sz="3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Приехал в 1903 году в Севастополь по заданию эсеровской партии</a:t>
            </a:r>
            <a:r>
              <a:rPr lang="ru-RU" sz="3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был арестован и попал в севастопольскую тюрьму. Впервые писать начал в тюрьме, пребывание в которой описал в романе "Дорога никуда". </a:t>
            </a:r>
            <a:r>
              <a:rPr lang="en-US" sz="3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indent="0" algn="just">
              <a:buNone/>
            </a:pP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Вторично Грин приезжал в Крым два десятилетия спустя и остается здесь на постоянное жительство. Шесть лет (1924-1930) он прожил в Феодосии, затем переехал в Старый Крым. 8 апреля 1932 года А.С. Грин скончался. В Феодосии в доме, где он жил расположился Литературно-мемориальный музей А.С. Грина.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2298634" cy="1191620"/>
          </a:xfrm>
        </p:spPr>
        <p:txBody>
          <a:bodyPr>
            <a:normAutofit fontScale="90000"/>
          </a:bodyPr>
          <a:lstStyle/>
          <a:p>
            <a:r>
              <a:rPr lang="ru-RU" b="0" i="0" u="none" strike="noStrike" dirty="0" smtClean="0">
                <a:solidFill>
                  <a:srgbClr val="164469"/>
                </a:solidFill>
                <a:effectLst/>
                <a:latin typeface="Georgia"/>
                <a:hlinkClick r:id="rId2"/>
              </a:rPr>
              <a:t>Грин Александр Степанович</a:t>
            </a:r>
            <a:r>
              <a:rPr lang="ru-RU" b="0" i="0" u="none" strike="noStrike" dirty="0" smtClean="0">
                <a:solidFill>
                  <a:srgbClr val="164469"/>
                </a:solidFill>
                <a:effectLst/>
                <a:latin typeface="Georgia"/>
              </a:rPr>
              <a:t/>
            </a:r>
            <a:br>
              <a:rPr lang="ru-RU" b="0" i="0" u="none" strike="noStrike" dirty="0" smtClean="0">
                <a:solidFill>
                  <a:srgbClr val="164469"/>
                </a:solidFill>
                <a:effectLst/>
                <a:latin typeface="Georgia"/>
              </a:rPr>
            </a:br>
            <a:endParaRPr lang="ru-RU" dirty="0"/>
          </a:p>
        </p:txBody>
      </p:sp>
      <p:pic>
        <p:nvPicPr>
          <p:cNvPr id="5" name="Рисунок 4" descr="http://www.ecostudio.ru/images/news/370_1_000AG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71397"/>
            <a:ext cx="3168352" cy="453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29175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1896-1903 гг. Ахматова каждое лето проводила с родителями под Севастополем на даче "Отрада". Свое детство она описала в поэме "У самого моря" (1914). Об этом она упоминает также в заметке "Коротко о себе" и "Дом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Шухардиной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</a:p>
          <a:p>
            <a:pPr marL="0" indent="0" algn="just">
              <a:buNone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1905 году вместе с матерью и сестрами Ахматова уехала в Крым и прожила год в Евпатории. После разрыва с мужем – Н.С. Гумилевым, в 1916 году, Ахматова вновь приезжает в Крым и некоторое время живет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Бельбекской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долине на даче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Юнии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Бориса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Анреп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Она побывала в Бахчисарае, жила в Севастополе. В 1929 году приезжает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Гаспру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лечиться от астмы. Крыму и Севастополю посвятила поэму и около двадцати стихотворений, часть которых вошла в цикл "Шестнадцатый год".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3140968"/>
            <a:ext cx="2298634" cy="175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2298634" cy="1191620"/>
          </a:xfrm>
        </p:spPr>
        <p:txBody>
          <a:bodyPr>
            <a:normAutofit fontScale="90000"/>
          </a:bodyPr>
          <a:lstStyle/>
          <a:p>
            <a:r>
              <a:rPr lang="ru-RU" b="0" i="0" u="none" strike="noStrike" dirty="0" smtClean="0">
                <a:solidFill>
                  <a:srgbClr val="164469"/>
                </a:solidFill>
                <a:effectLst/>
                <a:latin typeface="Georgia"/>
                <a:hlinkClick r:id="rId2"/>
              </a:rPr>
              <a:t>Ахматова Анна Андреевна</a:t>
            </a:r>
            <a:r>
              <a:rPr lang="ru-RU" b="0" i="0" u="none" strike="noStrike" dirty="0" smtClean="0">
                <a:solidFill>
                  <a:srgbClr val="164469"/>
                </a:solidFill>
                <a:effectLst/>
                <a:latin typeface="Georgia"/>
              </a:rPr>
              <a:t/>
            </a:r>
            <a:br>
              <a:rPr lang="ru-RU" b="0" i="0" u="none" strike="noStrike" dirty="0" smtClean="0">
                <a:solidFill>
                  <a:srgbClr val="164469"/>
                </a:solidFill>
                <a:effectLst/>
                <a:latin typeface="Georgia"/>
              </a:rPr>
            </a:br>
            <a:endParaRPr lang="ru-RU" dirty="0"/>
          </a:p>
        </p:txBody>
      </p:sp>
      <p:pic>
        <p:nvPicPr>
          <p:cNvPr id="5" name="Рисунок 4" descr="Петров-Водкин К. С. Портрет Ахматовой А. А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3067050" cy="381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21906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68860"/>
            <a:ext cx="2772612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23928" y="692696"/>
            <a:ext cx="466027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</a:rPr>
              <a:t> 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    </a:t>
            </a:r>
            <a:r>
              <a:rPr lang="ru-RU" dirty="0" smtClean="0">
                <a:solidFill>
                  <a:prstClr val="black"/>
                </a:solidFill>
              </a:rPr>
              <a:t>Неоднократно </a:t>
            </a:r>
            <a:r>
              <a:rPr lang="ru-RU" dirty="0">
                <a:solidFill>
                  <a:prstClr val="black"/>
                </a:solidFill>
              </a:rPr>
              <a:t>бывала в Крыму. Впервые, по свидетельству сестры поэтессы, А.И. Цветаевой, - в 1905 году в Ялте вместе с матерью, страдавшей туберкулезом.  Жили Цветаевы на даче Е.Я. </a:t>
            </a:r>
            <a:r>
              <a:rPr lang="ru-RU" dirty="0" err="1">
                <a:solidFill>
                  <a:prstClr val="black"/>
                </a:solidFill>
              </a:rPr>
              <a:t>Елпатьевского</a:t>
            </a:r>
            <a:r>
              <a:rPr lang="ru-RU" dirty="0">
                <a:solidFill>
                  <a:prstClr val="black"/>
                </a:solidFill>
              </a:rPr>
              <a:t>. Спустя шесть лет, летом 1911 года, Марина Цветаева живет в Гурзуфе, откуда переезжает в Коктебель, где гостит в доме поэта М.А. Волошина, с которым она познакомилась в 1910 году в Москве после выхода своей первой книги "Вечерний альбом". В Коктебеле, где прошли самые счастливые годы ее жизни, Цветаева познакомилась с Сергеем Эфроном, который стал ее мужем. В 1913 году Цветаева вновь в Крыму, в Феодосии. По словам Ариадны Эфрон, дочери поэтессы, "тот Крым она искала везде и всюду – всю жизнь…"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2185" y="620688"/>
            <a:ext cx="25843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u="sng" dirty="0" smtClean="0">
                <a:solidFill>
                  <a:srgbClr val="0000FF"/>
                </a:solidFill>
              </a:rPr>
              <a:t>Цветаева</a:t>
            </a:r>
          </a:p>
          <a:p>
            <a:pPr algn="ctr"/>
            <a:r>
              <a:rPr lang="ru-RU" sz="2400" u="sng" dirty="0" smtClean="0">
                <a:solidFill>
                  <a:srgbClr val="0000FF"/>
                </a:solidFill>
              </a:rPr>
              <a:t>Марина Ивановна</a:t>
            </a:r>
            <a:endParaRPr lang="ru-RU" sz="2400" u="sng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562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/>
              <a:t>Проблема.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Для русских писателей Крым во все времена место отдыха или вдохновения и творчества?</a:t>
            </a:r>
          </a:p>
          <a:p>
            <a:endParaRPr lang="ru-RU" dirty="0"/>
          </a:p>
        </p:txBody>
      </p:sp>
      <p:pic>
        <p:nvPicPr>
          <p:cNvPr id="5" name="Рисунок 4" descr="http://www.sudak.pro/wp-content/uploads/2014/12/pushkin1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08920"/>
            <a:ext cx="7308577" cy="4032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6988911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61284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Над Феодосией угас</a:t>
            </a:r>
          </a:p>
          <a:p>
            <a:r>
              <a:rPr lang="ru-RU" dirty="0" smtClean="0">
                <a:solidFill>
                  <a:prstClr val="black"/>
                </a:solidFill>
              </a:rPr>
              <a:t>Навеки этот день весенний, </a:t>
            </a:r>
          </a:p>
          <a:p>
            <a:r>
              <a:rPr lang="ru-RU" dirty="0" smtClean="0">
                <a:solidFill>
                  <a:prstClr val="black"/>
                </a:solidFill>
              </a:rPr>
              <a:t>И всюду удлиняет тени</a:t>
            </a:r>
          </a:p>
          <a:p>
            <a:r>
              <a:rPr lang="ru-RU" dirty="0" smtClean="0">
                <a:solidFill>
                  <a:prstClr val="black"/>
                </a:solidFill>
              </a:rPr>
              <a:t>Прелестный предвечерний час.</a:t>
            </a:r>
          </a:p>
          <a:p>
            <a:r>
              <a:rPr lang="ru-RU" dirty="0" smtClean="0">
                <a:solidFill>
                  <a:prstClr val="black"/>
                </a:solidFill>
              </a:rPr>
              <a:t>Захлебываясь от тоски, </a:t>
            </a:r>
          </a:p>
          <a:p>
            <a:r>
              <a:rPr lang="ru-RU" dirty="0" smtClean="0">
                <a:solidFill>
                  <a:prstClr val="black"/>
                </a:solidFill>
              </a:rPr>
              <a:t>Иду одна, без всякой мысли,</a:t>
            </a:r>
          </a:p>
          <a:p>
            <a:r>
              <a:rPr lang="ru-RU" dirty="0" smtClean="0">
                <a:solidFill>
                  <a:prstClr val="black"/>
                </a:solidFill>
              </a:rPr>
              <a:t>И опустились и повисли </a:t>
            </a:r>
          </a:p>
          <a:p>
            <a:r>
              <a:rPr lang="ru-RU" dirty="0" smtClean="0">
                <a:solidFill>
                  <a:prstClr val="black"/>
                </a:solidFill>
              </a:rPr>
              <a:t>Две тоненьких моих руки.</a:t>
            </a:r>
          </a:p>
          <a:p>
            <a:r>
              <a:rPr lang="ru-RU" dirty="0" smtClean="0">
                <a:solidFill>
                  <a:prstClr val="black"/>
                </a:solidFill>
              </a:rPr>
              <a:t>Иду вдоль генуэзских стен,</a:t>
            </a:r>
          </a:p>
          <a:p>
            <a:r>
              <a:rPr lang="ru-RU" dirty="0" smtClean="0">
                <a:solidFill>
                  <a:prstClr val="black"/>
                </a:solidFill>
              </a:rPr>
              <a:t>Встречая ветра поцелуи,</a:t>
            </a:r>
          </a:p>
          <a:p>
            <a:r>
              <a:rPr lang="ru-RU" dirty="0" smtClean="0">
                <a:solidFill>
                  <a:prstClr val="black"/>
                </a:solidFill>
              </a:rPr>
              <a:t>И платья шелковые струи</a:t>
            </a:r>
          </a:p>
          <a:p>
            <a:r>
              <a:rPr lang="ru-RU" dirty="0" smtClean="0">
                <a:solidFill>
                  <a:prstClr val="black"/>
                </a:solidFill>
              </a:rPr>
              <a:t>Колеблются вокруг колен.</a:t>
            </a:r>
          </a:p>
          <a:p>
            <a:r>
              <a:rPr lang="ru-RU" dirty="0" smtClean="0">
                <a:solidFill>
                  <a:prstClr val="black"/>
                </a:solidFill>
              </a:rPr>
              <a:t>И скромен ободок кольца,</a:t>
            </a:r>
          </a:p>
          <a:p>
            <a:r>
              <a:rPr lang="ru-RU" dirty="0" smtClean="0">
                <a:solidFill>
                  <a:prstClr val="black"/>
                </a:solidFill>
              </a:rPr>
              <a:t>И трогательно мал и жалок</a:t>
            </a:r>
          </a:p>
          <a:p>
            <a:r>
              <a:rPr lang="ru-RU" dirty="0" smtClean="0">
                <a:solidFill>
                  <a:prstClr val="black"/>
                </a:solidFill>
              </a:rPr>
              <a:t>Букет из нескольких фиалок</a:t>
            </a:r>
          </a:p>
          <a:p>
            <a:r>
              <a:rPr lang="ru-RU" dirty="0" smtClean="0">
                <a:solidFill>
                  <a:prstClr val="black"/>
                </a:solidFill>
              </a:rPr>
              <a:t>Почти у самого лица.</a:t>
            </a:r>
          </a:p>
          <a:p>
            <a:r>
              <a:rPr lang="ru-RU" dirty="0" smtClean="0">
                <a:solidFill>
                  <a:prstClr val="black"/>
                </a:solidFill>
              </a:rPr>
              <a:t>Иду вдоль крепостных валов.</a:t>
            </a:r>
          </a:p>
          <a:p>
            <a:r>
              <a:rPr lang="ru-RU" dirty="0" smtClean="0">
                <a:solidFill>
                  <a:prstClr val="black"/>
                </a:solidFill>
              </a:rPr>
              <a:t>В тоске вечерней и весенней.</a:t>
            </a:r>
          </a:p>
          <a:p>
            <a:r>
              <a:rPr lang="ru-RU" dirty="0" smtClean="0">
                <a:solidFill>
                  <a:prstClr val="black"/>
                </a:solidFill>
              </a:rPr>
              <a:t>И вечер удлиняет тени,</a:t>
            </a:r>
          </a:p>
          <a:p>
            <a:r>
              <a:rPr lang="ru-RU" dirty="0" smtClean="0">
                <a:solidFill>
                  <a:prstClr val="black"/>
                </a:solidFill>
              </a:rPr>
              <a:t>И безнадежность ищет слов.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578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0" y="260648"/>
            <a:ext cx="5111750" cy="6048672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en-US" sz="4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4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Пешкову было 23 года, когда он впервые пришел в Крым пешком из Одессы– строить порт. Первые крымские впечатления молодого писателя легли в основу "Песни о Соколе", рассказов "Хан и его сыновья", "Мой спутник".</a:t>
            </a:r>
          </a:p>
          <a:p>
            <a:pPr marL="0" indent="0" algn="just">
              <a:buNone/>
            </a:pPr>
            <a:r>
              <a:rPr lang="en-US" sz="4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4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Шесть лет спустя Горький посещает Крым уже признанным писателем. В 1917 году  в Коктебеле, Горький писал пьесу "Яков Богомолов". В общей сложности писатель посетил Крым около 15 раз. </a:t>
            </a:r>
          </a:p>
          <a:p>
            <a:pPr marL="0" indent="0" algn="just">
              <a:buNone/>
            </a:pPr>
            <a:r>
              <a:rPr lang="en-US" sz="4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4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1932 году Советское правительство подарило ему дачу "</a:t>
            </a:r>
            <a:r>
              <a:rPr lang="ru-RU" sz="4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Тессели</a:t>
            </a:r>
            <a:r>
              <a:rPr lang="ru-RU" sz="4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 близ мыса Сарыч на 40-ю годовщину его литературной и общественной деятельности. На этой даче Горький работал над эпопеей "Жизнь Клима Самгина".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75466"/>
            <a:ext cx="2298634" cy="1191620"/>
          </a:xfrm>
        </p:spPr>
        <p:txBody>
          <a:bodyPr>
            <a:normAutofit fontScale="90000"/>
          </a:bodyPr>
          <a:lstStyle/>
          <a:p>
            <a:r>
              <a:rPr lang="ru-RU" b="0" i="0" u="none" strike="noStrike" dirty="0" smtClean="0">
                <a:solidFill>
                  <a:srgbClr val="164469"/>
                </a:solidFill>
                <a:effectLst/>
                <a:latin typeface="Georgia"/>
                <a:hlinkClick r:id="rId2"/>
              </a:rPr>
              <a:t>Горький Алексей Максимович</a:t>
            </a:r>
            <a:r>
              <a:rPr lang="ru-RU" b="0" i="0" u="none" strike="noStrike" dirty="0" smtClean="0">
                <a:solidFill>
                  <a:srgbClr val="164469"/>
                </a:solidFill>
                <a:effectLst/>
                <a:latin typeface="Georgia"/>
              </a:rPr>
              <a:t/>
            </a:r>
            <a:br>
              <a:rPr lang="ru-RU" b="0" i="0" u="none" strike="noStrike" dirty="0" smtClean="0">
                <a:solidFill>
                  <a:srgbClr val="164469"/>
                </a:solidFill>
                <a:effectLst/>
                <a:latin typeface="Georgia"/>
              </a:rPr>
            </a:br>
            <a:endParaRPr lang="ru-RU" dirty="0"/>
          </a:p>
        </p:txBody>
      </p:sp>
      <p:pic>
        <p:nvPicPr>
          <p:cNvPr id="5" name="Рисунок 4" descr="http://festival.1september.ru/articles/313294/img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3240360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98928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Мандельштам Осип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Эмильевич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Бывал в Крыму несколько раз: в 1915 году в Коктебеле он гостит у М. Волошина; в 1915-1916 гг. и летом 1917 г. живет в </a:t>
            </a:r>
            <a:r>
              <a:rPr lang="ru-RU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Алуште.В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Крым Мандельштам приезжает и в годы гражданской войны; в 1920 году живет у Волошина в Коктебеле, занятом белогвардейцами, затем переезжает в Феодосию. Здесь был арестован </a:t>
            </a:r>
            <a:r>
              <a:rPr lang="ru-RU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врангельской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контрразведкой. Последний раз Мандельштам посетил Крым в 1933 году: после месячного пребывания в Старом Крыму он вновь приезжал в Коктебель.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7" name="Picture 3" descr="\\192.168.200.28\toms\Profiles\s302\Desktop\Редько\mand_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04121"/>
            <a:ext cx="3504031" cy="464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6011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Маяковский Владимир Владимирович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122" y="1124744"/>
            <a:ext cx="3963928" cy="5001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80728"/>
            <a:ext cx="4038600" cy="514543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знакомство с Крымом состоялось в 1913 году, когда он вместе с другими футуристами, в том числе Игорем Северяниным, совершил турне по Крыму с чтением стихов и лекций.</a:t>
            </a:r>
          </a:p>
          <a:p>
            <a:pPr marL="0" indent="0">
              <a:buNone/>
            </a:pP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Одиннадцать лет спустя Маяковский снова в Крыму. Жизнь его в этот приезд, так же как и в последующие меньше всего напоминала отдых. В "Я сам", в главке "1926-й год", поэт напишет: "Вторая работа – продолжаю прерванную традицию трубадуров и менестрелей. Езжу по городам и читаю: Новочеркасск..., Париж, Ростов.., Ялта, Евпатория… и т.д., и т.д." Многочисленные выступления; работа над поэмами "Хорошо", "Владимир Ильич Ленин"; создание сценариев "Дети", "Слон и спичка" для Ялтинской кинофабрики и, конечно же, новые стихи.</a:t>
            </a:r>
          </a:p>
          <a:p>
            <a:pPr marL="0" indent="0">
              <a:buNone/>
            </a:pPr>
            <a:r>
              <a:rPr lang="ru-RU" sz="7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2121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Рождественский Всеволод Александрович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520825" y="2689225"/>
            <a:ext cx="1847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 попал в Крым во время путешествия по стране в двадцатые годы. Результатом этой поездки стал цикл "Ладонь земли", в который вошли такие стихи, как "Крымский скорый", "Крым", "Таврида", "Бахчисарай", "Севастополь". С 1926 года Рождественский каждую осень гостит у М.А. Волошина. К "крымским" стихам можно также отнести стихотворение "Старый капитан", вошедшее в цикл литературных портретов в стихах. Это портрет А.С. Грина, с которым поэт был знаком со времен гражданской войны и жил по соседству в "Доме искусств" - "общежитии для бездомных артистов" на Невском в Ленинграде. Здесь он первым услышал "Алые паруса". Воспоминания о пребывании в Коктебеле вошли отдельной главой в "Страницы жизни“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xmlns="" val="149998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err="1" smtClean="0"/>
              <a:t>В.Рождественский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88632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КРЫМ</a:t>
            </a: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1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Спускайся тропинкой, а если устал ты,</a:t>
            </a:r>
            <a:br>
              <a:rPr lang="ru-RU" sz="1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Присядь и послушай дыхание смол.</a:t>
            </a:r>
            <a:br>
              <a:rPr lang="ru-RU" sz="1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Вон блюдце долины, вон домики Ялты,</a:t>
            </a:r>
            <a:br>
              <a:rPr lang="ru-RU" sz="1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буквою Г нарисованный мол!</a:t>
            </a:r>
            <a:br>
              <a:rPr lang="ru-RU" sz="1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ближе и ближе в саду санаторий</a:t>
            </a:r>
            <a:br>
              <a:rPr lang="ru-RU" sz="1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Сквозит (как я в сердце его берегу!)</a:t>
            </a:r>
            <a:br>
              <a:rPr lang="ru-RU" sz="1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Смеется, и плещет, и возится море,</a:t>
            </a:r>
            <a:br>
              <a:rPr lang="ru-RU" sz="1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пенит крутую лазурь на бегу.</a:t>
            </a:r>
            <a:br>
              <a:rPr lang="ru-RU" sz="1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дышит оно и привольно и смело,</a:t>
            </a:r>
            <a:br>
              <a:rPr lang="ru-RU" sz="1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на закате горит синевой!</a:t>
            </a:r>
            <a:br>
              <a:rPr lang="ru-RU" sz="1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Бросай же скорей загорелое тело</a:t>
            </a:r>
            <a:br>
              <a:rPr lang="ru-RU" sz="1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упругую влагу, в </a:t>
            </a:r>
            <a:r>
              <a:rPr lang="ru-RU" sz="1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слепительный</a:t>
            </a:r>
            <a:r>
              <a:rPr lang="ru-RU" sz="1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зной!</a:t>
            </a:r>
            <a:br>
              <a:rPr lang="ru-RU" sz="1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запад, где солнце вишневое тонет, </a:t>
            </a:r>
            <a:br>
              <a:rPr lang="ru-RU" sz="1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Плыви и плыви, а начнешь уставать – </a:t>
            </a:r>
            <a:br>
              <a:rPr lang="ru-RU" sz="1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спину ложись, чтоб могло на ладони</a:t>
            </a:r>
            <a:br>
              <a:rPr lang="ru-RU" sz="1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Вечернее море тебя покачать.</a:t>
            </a:r>
            <a:br>
              <a:rPr lang="ru-RU" sz="1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Здесь розы, и скалы, и звонкая влага,</a:t>
            </a:r>
            <a:br>
              <a:rPr lang="ru-RU" sz="1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Здесь небо прозрачно, как пушкинский стих,</a:t>
            </a:r>
            <a:br>
              <a:rPr lang="ru-RU" sz="1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Здесь вышел напиться медведь Аю-Дага</a:t>
            </a:r>
            <a:br>
              <a:rPr lang="ru-RU" sz="1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дремлет, качаясь на волнах тугих.</a:t>
            </a:r>
            <a:br>
              <a:rPr lang="ru-RU" sz="1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Недаром в метелях и тающем марте</a:t>
            </a:r>
            <a:br>
              <a:rPr lang="ru-RU" sz="1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Любил ты, тревогой скитаний томим,</a:t>
            </a:r>
            <a:br>
              <a:rPr lang="ru-RU" sz="1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Искать благодарно на выцветшей карте</a:t>
            </a:r>
            <a:br>
              <a:rPr lang="ru-RU" sz="1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гроздь винограда </a:t>
            </a:r>
            <a:r>
              <a:rPr lang="ru-RU" sz="1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повиснувший</a:t>
            </a:r>
            <a:r>
              <a:rPr lang="ru-RU" sz="1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Крым.</a:t>
            </a: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829960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русских писателей Крым во все времена был местом сакральным, а не просто курортом. Каждое новое поколение русских писателей по-своему воспринимало Крым, но ни для кого из них этот полуостров не был только лишь красивым и тёплым местом отдыха. Здесь создавались великие произведения, менялся взгляд на мир, обогащалась русская литература.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880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3244334"/>
            <a:ext cx="7344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Презентацию подготовила Редько Галина Анатольевна,</a:t>
            </a:r>
          </a:p>
          <a:p>
            <a:r>
              <a:rPr lang="ru-RU" dirty="0" smtClean="0"/>
              <a:t> учитель русского языка и литературы МБОУ-СОШ№22 х. Кривой Лиман </a:t>
            </a:r>
            <a:r>
              <a:rPr lang="ru-RU" dirty="0" err="1" smtClean="0"/>
              <a:t>Мартыновского</a:t>
            </a:r>
            <a:r>
              <a:rPr lang="ru-RU" dirty="0" smtClean="0"/>
              <a:t> района Ростовской области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1.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творчеством писателей, в произведениях которых нашла отражение тема Крыма.</a:t>
            </a:r>
          </a:p>
          <a:p>
            <a:pPr marL="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Проследить, как тема Крыма развивалась, отражалась и находила место в творчестве писателей, бывавших в Крыму.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2230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dirty="0" smtClean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Назло </a:t>
            </a:r>
            <a:r>
              <a:rPr lang="ru-RU" sz="20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неистовым тревогам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ты, дикий и душистый край,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 роза, данная мне Богом,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храме памяти сверкай </a:t>
            </a:r>
            <a:r>
              <a:rPr lang="ru-RU" sz="2000" dirty="0" smtClean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Набоков «Крым» 1920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.</a:t>
            </a:r>
            <a:br>
              <a:rPr lang="ru-RU" dirty="0">
                <a:solidFill>
                  <a:srgbClr val="252525"/>
                </a:solidFill>
                <a:latin typeface="Arial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Крым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чудесный край. Он напоминает французский </a:t>
            </a:r>
            <a:r>
              <a:rPr lang="ru-RU" dirty="0" smtClean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Лазурный берег. Во все времена великие поэты, писатели, знаменитые путешественники и государственные деятели приезжали в Крым за вдохновением, сочиняли стихи и писали прозу.</a:t>
            </a: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0750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29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Самым ярким поэтическим обращением к Крыму в допушкинскую пору, безусловно, является его элегия "Таврида" (1815). Она положила начало длительной традиции романтического восприятия "полуденной страны", в которой человек находит успокоение от противоречий окружающей действительности, общаясь с гармоническим миром природы:</a:t>
            </a:r>
          </a:p>
          <a:p>
            <a:pPr marL="0" indent="0">
              <a:buNone/>
            </a:pPr>
            <a:r>
              <a:rPr lang="ru-RU" sz="2600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«Друг милый, ангел мой! сокроемся туда,</a:t>
            </a:r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Где волны кроткие Тавриду омывают,</a:t>
            </a:r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Фебовы лучи с любовью озаряют</a:t>
            </a:r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Им  древней Греции священные места.</a:t>
            </a:r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Мы там, отверженные роком,</a:t>
            </a:r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Равны несчастием, </a:t>
            </a:r>
            <a:r>
              <a:rPr lang="ru-RU" sz="2600" b="1" i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любовию</a:t>
            </a:r>
            <a:r>
              <a:rPr lang="ru-RU" sz="2600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равны,</a:t>
            </a:r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 небом сладостным полуденной страны</a:t>
            </a:r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Забудем слезы лить о жребии жестоком:</a:t>
            </a:r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Забудем имена Фортуны и </a:t>
            </a:r>
            <a:r>
              <a:rPr lang="ru-RU" sz="2600" b="1" i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честей</a:t>
            </a:r>
            <a:r>
              <a:rPr lang="ru-RU" sz="2600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</a:p>
          <a:p>
            <a:pPr marL="0" indent="0">
              <a:buNone/>
            </a:pPr>
            <a:endParaRPr lang="ru-RU" sz="2600" b="1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9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Таврида была для Батюшкова уголком живой античности. Поэтому этот край избирается поэтом в качестве места жительства героев стихотворения. Естественность, счастье, любовь, чистота и ясность отношений между людьми — это для Батюшкова воплощённый античный идеал, который локализуется в Тавриде.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2298634" cy="1191620"/>
          </a:xfrm>
        </p:spPr>
        <p:txBody>
          <a:bodyPr>
            <a:normAutofit fontScale="90000"/>
          </a:bodyPr>
          <a:lstStyle/>
          <a:p>
            <a:r>
              <a:rPr lang="ru-RU" b="0" i="0" u="none" strike="noStrike" dirty="0" smtClean="0">
                <a:solidFill>
                  <a:srgbClr val="164469"/>
                </a:solidFill>
                <a:effectLst/>
                <a:latin typeface="Georgia"/>
                <a:hlinkClick r:id="rId2"/>
              </a:rPr>
              <a:t>Батюшков Константин Николаевич</a:t>
            </a:r>
            <a:r>
              <a:rPr lang="ru-RU" b="0" i="0" u="none" strike="noStrike" dirty="0" smtClean="0">
                <a:solidFill>
                  <a:srgbClr val="164469"/>
                </a:solidFill>
                <a:effectLst/>
                <a:latin typeface="Georgia"/>
              </a:rPr>
              <a:t/>
            </a:r>
            <a:br>
              <a:rPr lang="ru-RU" b="0" i="0" u="none" strike="noStrike" dirty="0" smtClean="0">
                <a:solidFill>
                  <a:srgbClr val="164469"/>
                </a:solidFill>
                <a:effectLst/>
                <a:latin typeface="Georgia"/>
              </a:rPr>
            </a:br>
            <a:endParaRPr lang="ru-RU" dirty="0"/>
          </a:p>
        </p:txBody>
      </p:sp>
      <p:pic>
        <p:nvPicPr>
          <p:cNvPr id="5" name="Рисунок 4" descr="http://www.batushkov.ru/img/portret/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2972172" cy="45102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63355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Пушкин Александр Сергеевич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3248178" cy="4092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23928" y="692696"/>
            <a:ext cx="4762872" cy="576064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Александр Сергеевич Пушкин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15 августа 1820 года впервые вступил на крымскую землю, переправившись через пролив из Тамани в Керчь, отправляется в Феодосию.</a:t>
            </a:r>
          </a:p>
          <a:p>
            <a:pPr marL="0" lvl="0" indent="0">
              <a:buNone/>
            </a:pP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Природа Южного берега Крыма произвела на него такое впечатление, что после многомесячного молчания муза Пушкина вновь заговорила. На палубе корабля он написал элегию «Погасло дневное светило»,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ставшее первым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стихотворением нового периода пуш­кинского творчества и началом так называемого «крымского цикла» элегий. В этот цикл также входят стихотворения «Редеет облаков летучая гряда...», «Кто видел край, где роскошью приро­ды...», «Мой друг, забыты мной следы минувших лет...», «Простишь ли мне ревнивые мечты...», «Ненастный день потух; ненастной ночи мгла...». </a:t>
            </a:r>
            <a:r>
              <a:rPr lang="ru-RU" sz="1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Жанр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романтическая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элегия получил своё новое развитие.</a:t>
            </a:r>
            <a:endParaRPr lang="ru-RU" sz="1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041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197346"/>
            <a:ext cx="828092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начале сентября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Пушкин отправляется 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Бахчисарай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где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осматривает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ханский дворец, посещение которого стало толчком к рождению замысла одной из самых пленительных поэм – "Бахчисарайского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фонтана». В описании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фонтана мы находим символ, подчёркивающий контраст двух цивилизаций.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Пушкин придал своему стихотворению восточный колорит. Отсюда не свойственный поэту украшенный, метафорический стиль ("поэтические слёзы", "серебряная пыль", "светило бледное гарема", "ключ отрадный"), помогающий перенестись в ханский дворец и ощутить таинственное веяние прошлого.</a:t>
            </a:r>
          </a:p>
        </p:txBody>
      </p:sp>
    </p:spTree>
    <p:extLst>
      <p:ext uri="{BB962C8B-B14F-4D97-AF65-F5344CB8AC3E}">
        <p14:creationId xmlns:p14="http://schemas.microsoft.com/office/powerpoint/2010/main" xmlns="" val="53610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435" y="1988840"/>
            <a:ext cx="3171086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91880" y="404664"/>
            <a:ext cx="547260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путешествовал по Крыму в мае-июне 1856 года. Он объехал Южный берег, побывал в Севастополе. Поэтическим дневником этого путешествия стал цикл "Крымские очерки", включающий 14 стихотворений.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 Южного берега никого не оставляла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равнодушным, и Толстой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воспринимал, ее восторженно и прибегал иногда в стихах к романтическим преувеличениям.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Дубов 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зеленые вершины,</a:t>
            </a:r>
            <a:b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Песчаный берег, водопад,</a:t>
            </a:r>
            <a:b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Крутых утесов грозный ряд,</a:t>
            </a:r>
            <a:b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пены белый и ревущий</a:t>
            </a:r>
            <a:b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мрака выбежавший вал</a:t>
            </a:r>
            <a:b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перепутанного плюща</a:t>
            </a:r>
            <a:b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Концы, висящие со скал.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Толстой путешествовал по Крыму спустя менее двух месяцев после окончания Крымской войны.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Увиденное поэтом способствовало тому, что он по- новому стал раскрывать тему крымской природы: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«Где 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 заветный лес Дианы,</a:t>
            </a:r>
            <a:b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 слышны звуки топора,</a:t>
            </a:r>
            <a:b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Грохочут вражьи барабаны</a:t>
            </a:r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…»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4889" y="476672"/>
            <a:ext cx="33269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u="sng" dirty="0" smtClean="0">
                <a:solidFill>
                  <a:srgbClr val="0000FF"/>
                </a:solidFill>
              </a:rPr>
              <a:t>Толстой </a:t>
            </a:r>
          </a:p>
          <a:p>
            <a:pPr algn="ctr"/>
            <a:r>
              <a:rPr lang="ru-RU" sz="2400" u="sng" dirty="0" smtClean="0">
                <a:solidFill>
                  <a:srgbClr val="0000FF"/>
                </a:solidFill>
              </a:rPr>
              <a:t>Алексей Константинович</a:t>
            </a:r>
            <a:r>
              <a:rPr lang="ru-RU" u="sng" dirty="0" smtClean="0">
                <a:solidFill>
                  <a:srgbClr val="0000FF"/>
                </a:solidFill>
              </a:rPr>
              <a:t> </a:t>
            </a:r>
            <a:endParaRPr lang="ru-RU" u="sng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479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Некрасов Николай Алексеевич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554162" y="2636838"/>
            <a:ext cx="17811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99992" y="1340768"/>
            <a:ext cx="4320480" cy="518457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приезжал в Крым в 1876 году. Поездка оказалась плодотворной: в Ялте Н.А. Некрасовым написано стихотворение "Угомонись, моя муза задорная", завершена поэма "Кому на Руси жить хорошо". </a:t>
            </a:r>
          </a:p>
          <a:p>
            <a:pPr marL="0" indent="0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 1874 году им написана «Элегия»(Пускай нам говорит изменчивая мода…), которая продолжила и завершила развитие жанра элегии в русской литературе, внеся реалистическую тему о положении крестьян после отмены крепостного права.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0037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563</TotalTime>
  <Words>1636</Words>
  <Application>Microsoft Office PowerPoint</Application>
  <PresentationFormat>Экран (4:3)</PresentationFormat>
  <Paragraphs>105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Аптека</vt:lpstr>
      <vt:lpstr>Развитие темы Крыма в литературе русских  писателей XIX – XX веков.</vt:lpstr>
      <vt:lpstr>Проблема.</vt:lpstr>
      <vt:lpstr>Цели:</vt:lpstr>
      <vt:lpstr> Назло неистовым тревогам ты, дикий и душистый край, как роза, данная мне Богом, во храме памяти сверкай  В.  Набоков «Крым» 1920. </vt:lpstr>
      <vt:lpstr>Батюшков Константин Николаевич </vt:lpstr>
      <vt:lpstr>Пушкин Александр Сергеевич</vt:lpstr>
      <vt:lpstr>Слайд 7</vt:lpstr>
      <vt:lpstr>Слайд 8</vt:lpstr>
      <vt:lpstr>Некрасов Николай Алексеевич</vt:lpstr>
      <vt:lpstr>Слайд 10</vt:lpstr>
      <vt:lpstr>Слайд 11</vt:lpstr>
      <vt:lpstr>Слайд 12</vt:lpstr>
      <vt:lpstr>Куприн Александр Иванович   </vt:lpstr>
      <vt:lpstr>Бунин Иван Алексеевич </vt:lpstr>
      <vt:lpstr>Слайд 15</vt:lpstr>
      <vt:lpstr>Волошин Максимилиан Александрович </vt:lpstr>
      <vt:lpstr>Грин Александр Степанович </vt:lpstr>
      <vt:lpstr>Ахматова Анна Андреевна </vt:lpstr>
      <vt:lpstr>Слайд 19</vt:lpstr>
      <vt:lpstr>Слайд 20</vt:lpstr>
      <vt:lpstr>Горький Алексей Максимович </vt:lpstr>
      <vt:lpstr>Мандельштам Осип Эмильевич</vt:lpstr>
      <vt:lpstr>Маяковский Владимир Владимирович </vt:lpstr>
      <vt:lpstr>Рождественский Всеволод Александрович</vt:lpstr>
      <vt:lpstr>В.Рождественский</vt:lpstr>
      <vt:lpstr>Вывод.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Ахматова Анна Андреевна</dc:title>
  <dc:creator>s301</dc:creator>
  <cp:lastModifiedBy>123</cp:lastModifiedBy>
  <cp:revision>31</cp:revision>
  <dcterms:created xsi:type="dcterms:W3CDTF">2016-03-22T07:40:42Z</dcterms:created>
  <dcterms:modified xsi:type="dcterms:W3CDTF">2016-11-23T09:28:30Z</dcterms:modified>
</cp:coreProperties>
</file>