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66" r:id="rId4"/>
    <p:sldId id="267" r:id="rId5"/>
    <p:sldId id="268" r:id="rId6"/>
    <p:sldId id="269" r:id="rId7"/>
    <p:sldId id="270" r:id="rId8"/>
    <p:sldId id="296" r:id="rId9"/>
    <p:sldId id="271" r:id="rId10"/>
    <p:sldId id="272" r:id="rId11"/>
    <p:sldId id="273" r:id="rId12"/>
    <p:sldId id="274" r:id="rId13"/>
    <p:sldId id="275" r:id="rId14"/>
    <p:sldId id="297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8" r:id="rId32"/>
    <p:sldId id="299" r:id="rId33"/>
    <p:sldId id="300" r:id="rId34"/>
    <p:sldId id="292" r:id="rId35"/>
    <p:sldId id="293" r:id="rId36"/>
    <p:sldId id="294" r:id="rId3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CC00"/>
    <a:srgbClr val="0033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5F2367-F449-4DBA-8B9D-35F0B735D3C8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EDC247-F5C3-4A1C-A15B-FF7D03283E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9213" y="877888"/>
            <a:ext cx="4219575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2038" y="4349750"/>
            <a:ext cx="4740275" cy="3513138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9213" y="877888"/>
            <a:ext cx="4219575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2038" y="4349750"/>
            <a:ext cx="4740275" cy="3513138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9213" y="877888"/>
            <a:ext cx="4219575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2038" y="4349750"/>
            <a:ext cx="4740275" cy="3513138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8967B3-DBF9-493C-BC7D-54DC2EDC85A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1E58D-9189-47F9-9811-916862F99C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E39E83-96FC-4C06-9B62-39B45A5460F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C1DE7-5D48-475C-8BA2-FEE4205D48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481" y="635108"/>
            <a:ext cx="7806240" cy="1143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745921" y="1939884"/>
            <a:ext cx="3748320" cy="43190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32480" y="1939884"/>
            <a:ext cx="3748320" cy="20896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32480" y="4167797"/>
            <a:ext cx="3748320" cy="2091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D847D-D700-4CCB-8A1B-B7D6DFF45A3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AE01A1-D224-48CC-B64B-733D489F3AF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F956FC-D685-4D69-A7E3-3E48DF69475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AEB75C-D3AA-4F57-9EA6-AA5A7AFD1C0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4DA578-A1B5-4803-93C4-7D59EAADA00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3D5286-D687-4B08-A8AA-DF5A16FAE25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0A4657-525C-48C6-A0B3-91CF8ED4136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685BE8-A106-4EBF-A3EE-961E12EE6F4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6B1ABB6-35EC-4F65-A28C-6775C95C7B2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_________Microsoft_Office_Word_97_-_20031.doc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igri-uma.ru/forum/index.php?showtopic=3936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19872" y="908720"/>
            <a:ext cx="5724128" cy="2838599"/>
          </a:xfrm>
        </p:spPr>
        <p:txBody>
          <a:bodyPr/>
          <a:lstStyle/>
          <a:p>
            <a:r>
              <a:rPr lang="ru-RU" b="1" dirty="0" smtClean="0">
                <a:solidFill>
                  <a:srgbClr val="FFCC00"/>
                </a:solidFill>
              </a:rPr>
              <a:t>Презентация к уроку геометрия по теме: </a:t>
            </a:r>
            <a:br>
              <a:rPr lang="ru-RU" b="1" dirty="0" smtClean="0">
                <a:solidFill>
                  <a:srgbClr val="FFCC00"/>
                </a:solidFill>
              </a:rPr>
            </a:br>
            <a:r>
              <a:rPr lang="ru-RU" b="1" dirty="0" smtClean="0">
                <a:solidFill>
                  <a:srgbClr val="FFCC00"/>
                </a:solidFill>
              </a:rPr>
              <a:t>Цилиндр</a:t>
            </a:r>
            <a:br>
              <a:rPr lang="ru-RU" b="1" dirty="0" smtClean="0">
                <a:solidFill>
                  <a:srgbClr val="FFCC00"/>
                </a:solidFill>
              </a:rPr>
            </a:br>
            <a:r>
              <a:rPr lang="ru-RU" b="1" dirty="0" smtClean="0">
                <a:solidFill>
                  <a:srgbClr val="FFCC00"/>
                </a:solidFill>
              </a:rPr>
              <a:t>11 класс</a:t>
            </a:r>
            <a:endParaRPr lang="ru-RU" dirty="0">
              <a:solidFill>
                <a:srgbClr val="FFCC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4868863"/>
            <a:ext cx="8496300" cy="1655762"/>
          </a:xfrm>
        </p:spPr>
        <p:txBody>
          <a:bodyPr/>
          <a:lstStyle/>
          <a:p>
            <a:pPr marL="2152650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Автор: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Череватый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Борис Васильевич</a:t>
            </a:r>
          </a:p>
          <a:p>
            <a:pPr marL="2152650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Учитель математики</a:t>
            </a:r>
          </a:p>
          <a:p>
            <a:pPr marL="2152650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МБОУ СОШ №6 </a:t>
            </a:r>
          </a:p>
          <a:p>
            <a:pPr marL="2152650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г. Югорска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ХМАО-Югра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endParaRPr lang="ru-RU" sz="2400" dirty="0">
              <a:solidFill>
                <a:srgbClr val="FFFF99"/>
              </a:solidFill>
            </a:endParaRPr>
          </a:p>
        </p:txBody>
      </p:sp>
      <p:pic>
        <p:nvPicPr>
          <p:cNvPr id="2054" name="Picture 6" descr="http://www.gesha-vl.ru/images/photos/55d4e3990d47aaec2e7fa3e6327802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72816"/>
            <a:ext cx="3387924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02094" y="2199503"/>
            <a:ext cx="4188941" cy="3785652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/>
              <a:t>Рассмотрим теперь плоскость β, параллельную плоскости </a:t>
            </a:r>
            <a:r>
              <a:rPr lang="ru-RU" sz="2400" dirty="0" smtClean="0"/>
              <a:t>α. </a:t>
            </a:r>
          </a:p>
          <a:p>
            <a:endParaRPr lang="ru-RU" sz="2400" dirty="0"/>
          </a:p>
          <a:p>
            <a:endParaRPr lang="ru-RU" sz="2400" dirty="0" smtClean="0"/>
          </a:p>
          <a:p>
            <a:r>
              <a:rPr lang="ru-RU" sz="2400" dirty="0" smtClean="0"/>
              <a:t>Отрезки </a:t>
            </a:r>
            <a:r>
              <a:rPr lang="ru-RU" sz="2400" dirty="0"/>
              <a:t>образующих, заключенные между плоскостями α и β, параллельны и равны друг другу.</a:t>
            </a:r>
            <a:endParaRPr lang="ru-RU" sz="2200" dirty="0"/>
          </a:p>
        </p:txBody>
      </p:sp>
      <p:pic>
        <p:nvPicPr>
          <p:cNvPr id="3074" name="Picture 2" descr="http://d3mlntcv38ck9k.cloudfront.net/content/konspekt_image/38126/428c0210_f310_0130_97dd_22000a1d011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23" y="694999"/>
            <a:ext cx="3553277" cy="54423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7271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63888" y="332657"/>
            <a:ext cx="5580112" cy="6555641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/>
              <a:t>По построению концы этих отрезков, расположенные в плоскости α, заполняют окружность L. </a:t>
            </a:r>
            <a:endParaRPr lang="ru-RU" sz="2000" dirty="0" smtClean="0"/>
          </a:p>
          <a:p>
            <a:r>
              <a:rPr lang="ru-RU" sz="2000" dirty="0" smtClean="0"/>
              <a:t>Концы </a:t>
            </a:r>
            <a:r>
              <a:rPr lang="ru-RU" sz="2000" dirty="0"/>
              <a:t>же, расположенные в плоскости β, заполняют окружность L</a:t>
            </a:r>
            <a:r>
              <a:rPr lang="ru-RU" sz="2000" baseline="-25000" dirty="0"/>
              <a:t>1</a:t>
            </a:r>
            <a:r>
              <a:rPr lang="ru-RU" sz="2000" dirty="0"/>
              <a:t> с центром О</a:t>
            </a:r>
            <a:r>
              <a:rPr lang="ru-RU" sz="2000" baseline="-25000" dirty="0"/>
              <a:t>1</a:t>
            </a:r>
            <a:r>
              <a:rPr lang="ru-RU" sz="2000" dirty="0"/>
              <a:t> радиуса r, где О</a:t>
            </a:r>
            <a:r>
              <a:rPr lang="ru-RU" sz="2000" baseline="-25000" dirty="0"/>
              <a:t>1 </a:t>
            </a:r>
            <a:r>
              <a:rPr lang="ru-RU" sz="2000" dirty="0"/>
              <a:t>— точка пересечения плоскости β  с осью цилиндрической поверхности. </a:t>
            </a:r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Справедливость </a:t>
            </a:r>
            <a:r>
              <a:rPr lang="ru-RU" sz="2000" dirty="0"/>
              <a:t>этого утверждения следует из того, что множество концов образующих, лежащих в плоскости β, получается из окружности L параллельным переносом на вектор OO</a:t>
            </a:r>
            <a:r>
              <a:rPr lang="ru-RU" sz="2000" baseline="-25000" dirty="0"/>
              <a:t>1</a:t>
            </a:r>
            <a:r>
              <a:rPr lang="ru-RU" sz="2000" dirty="0"/>
              <a:t>. </a:t>
            </a:r>
            <a:endParaRPr lang="ru-RU" sz="2000" dirty="0" smtClean="0"/>
          </a:p>
          <a:p>
            <a:r>
              <a:rPr lang="ru-RU" sz="2000" dirty="0" smtClean="0"/>
              <a:t>Параллельный </a:t>
            </a:r>
            <a:r>
              <a:rPr lang="ru-RU" sz="2000" dirty="0"/>
              <a:t>перенос является движением и, значит, наложением, а при наложении любая фигура переходит в равную ей фигуру. Следовательно, при параллельном переносе на вектор ОО</a:t>
            </a:r>
            <a:r>
              <a:rPr lang="ru-RU" sz="2000" baseline="-25000" dirty="0"/>
              <a:t>1</a:t>
            </a:r>
            <a:r>
              <a:rPr lang="ru-RU" sz="2000" dirty="0"/>
              <a:t> окружность L перейдет в равную ей окружность L</a:t>
            </a:r>
            <a:r>
              <a:rPr lang="ru-RU" sz="2000" baseline="-25000" dirty="0"/>
              <a:t>1</a:t>
            </a:r>
            <a:r>
              <a:rPr lang="ru-RU" sz="2000" dirty="0"/>
              <a:t> радиуса r с центром в точке О</a:t>
            </a:r>
            <a:r>
              <a:rPr lang="ru-RU" sz="2000" baseline="-25000" dirty="0"/>
              <a:t>1</a:t>
            </a:r>
            <a:r>
              <a:rPr lang="ru-RU" sz="2000" dirty="0"/>
              <a:t>.</a:t>
            </a:r>
          </a:p>
        </p:txBody>
      </p:sp>
      <p:pic>
        <p:nvPicPr>
          <p:cNvPr id="3074" name="Picture 2" descr="http://d3mlntcv38ck9k.cloudfront.net/content/konspekt_image/38126/428c0210_f310_0130_97dd_22000a1d011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2990619" cy="45805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7896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79912" y="332656"/>
            <a:ext cx="5364088" cy="5940088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/>
              <a:t>Тело, ограниченное цилиндрической поверхностью и двумя кругами с границами L и L</a:t>
            </a:r>
            <a:r>
              <a:rPr lang="ru-RU" sz="2000" baseline="-25000" dirty="0"/>
              <a:t>1</a:t>
            </a:r>
            <a:r>
              <a:rPr lang="ru-RU" sz="2000" dirty="0"/>
              <a:t> называется </a:t>
            </a:r>
            <a:r>
              <a:rPr lang="ru-RU" sz="2000" b="1" dirty="0">
                <a:solidFill>
                  <a:srgbClr val="C00000"/>
                </a:solidFill>
              </a:rPr>
              <a:t>цилиндром</a:t>
            </a:r>
            <a:r>
              <a:rPr lang="ru-RU" sz="2000" b="1" dirty="0" smtClean="0">
                <a:solidFill>
                  <a:srgbClr val="C00000"/>
                </a:solidFill>
              </a:rPr>
              <a:t>.</a:t>
            </a:r>
          </a:p>
          <a:p>
            <a:endParaRPr lang="ru-RU" sz="2000" b="1" dirty="0" smtClean="0"/>
          </a:p>
          <a:p>
            <a:r>
              <a:rPr lang="ru-RU" sz="2000" b="1" dirty="0" smtClean="0">
                <a:solidFill>
                  <a:schemeClr val="accent2"/>
                </a:solidFill>
              </a:rPr>
              <a:t>Круги </a:t>
            </a:r>
            <a:r>
              <a:rPr lang="ru-RU" sz="2000" b="1" dirty="0">
                <a:solidFill>
                  <a:schemeClr val="accent2"/>
                </a:solidFill>
              </a:rPr>
              <a:t>называются основаниями цилиндра, отрезки образующих, заключенные между основаниями, — образующими цилиндра, а образованная ими часть цилиндрической поверхности — боковой поверхностью цилиндра. </a:t>
            </a:r>
            <a:endParaRPr lang="ru-RU" sz="2000" b="1" dirty="0" smtClean="0">
              <a:solidFill>
                <a:schemeClr val="accent2"/>
              </a:solidFill>
            </a:endParaRPr>
          </a:p>
          <a:p>
            <a:endParaRPr lang="ru-RU" sz="2000" b="1" dirty="0" smtClean="0">
              <a:solidFill>
                <a:schemeClr val="accent2"/>
              </a:solidFill>
            </a:endParaRPr>
          </a:p>
          <a:p>
            <a:r>
              <a:rPr lang="ru-RU" sz="2000" b="1" dirty="0" smtClean="0"/>
              <a:t>Ось </a:t>
            </a:r>
            <a:r>
              <a:rPr lang="ru-RU" sz="2000" b="1" dirty="0"/>
              <a:t>цилиндрической поверхности называется осью цилиндра. </a:t>
            </a:r>
            <a:endParaRPr lang="ru-RU" sz="2000" b="1" dirty="0" smtClean="0"/>
          </a:p>
          <a:p>
            <a:r>
              <a:rPr lang="ru-RU" sz="2000" b="1" dirty="0" smtClean="0"/>
              <a:t>Все </a:t>
            </a:r>
            <a:r>
              <a:rPr lang="ru-RU" sz="2000" b="1" dirty="0"/>
              <a:t>образующие цилиндра параллельны и равны друг другу. </a:t>
            </a:r>
            <a:endParaRPr lang="ru-RU" sz="2000" b="1" dirty="0" smtClean="0"/>
          </a:p>
          <a:p>
            <a:r>
              <a:rPr lang="ru-RU" sz="2000" b="1" dirty="0" smtClean="0"/>
              <a:t>Длина </a:t>
            </a:r>
            <a:r>
              <a:rPr lang="ru-RU" sz="2000" b="1" dirty="0"/>
              <a:t>образующей называется высотой цилиндра, а радиус основания — радиусом цилиндра.</a:t>
            </a:r>
            <a:endParaRPr lang="ru-RU" sz="2000" dirty="0"/>
          </a:p>
        </p:txBody>
      </p:sp>
      <p:pic>
        <p:nvPicPr>
          <p:cNvPr id="3074" name="Picture 2" descr="http://d3mlntcv38ck9k.cloudfront.net/content/konspekt_image/38126/428c0210_f310_0130_97dd_22000a1d011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3084646" cy="472458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6151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doc4web.ru/uploads/files/49/48418/hello_html_7b721d81.png"/>
          <p:cNvPicPr>
            <a:picLocks noChangeAspect="1" noChangeArrowheads="1"/>
          </p:cNvPicPr>
          <p:nvPr/>
        </p:nvPicPr>
        <p:blipFill>
          <a:blip r:embed="rId2" cstate="print">
            <a:lum contras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926" y="446173"/>
            <a:ext cx="5036086" cy="589781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3581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8" name="Picture 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571500"/>
            <a:ext cx="3028950" cy="395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53" name="Rectangle 69"/>
          <p:cNvSpPr>
            <a:spLocks noGrp="1" noChangeArrowheads="1"/>
          </p:cNvSpPr>
          <p:nvPr>
            <p:ph sz="half" idx="2"/>
          </p:nvPr>
        </p:nvSpPr>
        <p:spPr>
          <a:xfrm>
            <a:off x="3779912" y="980728"/>
            <a:ext cx="5364088" cy="922338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ru-RU" dirty="0" smtClean="0"/>
              <a:t>1. </a:t>
            </a:r>
            <a:r>
              <a:rPr lang="ru-RU" sz="3600" dirty="0" smtClean="0"/>
              <a:t>Основание цилиндра</a:t>
            </a:r>
          </a:p>
        </p:txBody>
      </p:sp>
      <p:grpSp>
        <p:nvGrpSpPr>
          <p:cNvPr id="2" name="Группа 29"/>
          <p:cNvGrpSpPr>
            <a:grpSpLocks/>
          </p:cNvGrpSpPr>
          <p:nvPr/>
        </p:nvGrpSpPr>
        <p:grpSpPr bwMode="auto">
          <a:xfrm>
            <a:off x="2143125" y="1071563"/>
            <a:ext cx="142875" cy="2930525"/>
            <a:chOff x="2143108" y="1071546"/>
            <a:chExt cx="142875" cy="2930544"/>
          </a:xfrm>
        </p:grpSpPr>
        <p:sp>
          <p:nvSpPr>
            <p:cNvPr id="10264" name="Oval 14"/>
            <p:cNvSpPr>
              <a:spLocks noChangeArrowheads="1"/>
            </p:cNvSpPr>
            <p:nvPr/>
          </p:nvSpPr>
          <p:spPr bwMode="auto">
            <a:xfrm>
              <a:off x="2143108" y="1071546"/>
              <a:ext cx="142875" cy="14446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65" name="Oval 15"/>
            <p:cNvSpPr>
              <a:spLocks noChangeArrowheads="1"/>
            </p:cNvSpPr>
            <p:nvPr/>
          </p:nvSpPr>
          <p:spPr bwMode="auto">
            <a:xfrm>
              <a:off x="2143108" y="3857628"/>
              <a:ext cx="142875" cy="14446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Группа 24"/>
          <p:cNvGrpSpPr>
            <a:grpSpLocks/>
          </p:cNvGrpSpPr>
          <p:nvPr/>
        </p:nvGrpSpPr>
        <p:grpSpPr bwMode="auto">
          <a:xfrm>
            <a:off x="2630488" y="1217613"/>
            <a:ext cx="1727200" cy="2809875"/>
            <a:chOff x="2630517" y="1217593"/>
            <a:chExt cx="1727200" cy="2809875"/>
          </a:xfrm>
        </p:grpSpPr>
        <p:sp>
          <p:nvSpPr>
            <p:cNvPr id="10261" name="Line 16"/>
            <p:cNvSpPr>
              <a:spLocks noChangeShapeType="1"/>
            </p:cNvSpPr>
            <p:nvPr/>
          </p:nvSpPr>
          <p:spPr bwMode="auto">
            <a:xfrm flipH="1" flipV="1">
              <a:off x="2630517" y="1217593"/>
              <a:ext cx="1512888" cy="1296988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62" name="Line 17"/>
            <p:cNvSpPr>
              <a:spLocks noChangeShapeType="1"/>
            </p:cNvSpPr>
            <p:nvPr/>
          </p:nvSpPr>
          <p:spPr bwMode="auto">
            <a:xfrm flipH="1">
              <a:off x="2630517" y="2586018"/>
              <a:ext cx="1512888" cy="144145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63" name="Text Box 22"/>
            <p:cNvSpPr txBox="1">
              <a:spLocks noChangeArrowheads="1"/>
            </p:cNvSpPr>
            <p:nvPr/>
          </p:nvSpPr>
          <p:spPr bwMode="auto">
            <a:xfrm>
              <a:off x="4070380" y="2298681"/>
              <a:ext cx="287337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/>
                <a:t>1</a:t>
              </a:r>
            </a:p>
          </p:txBody>
        </p:sp>
      </p:grpSp>
      <p:grpSp>
        <p:nvGrpSpPr>
          <p:cNvPr id="4" name="Группа 25"/>
          <p:cNvGrpSpPr>
            <a:grpSpLocks/>
          </p:cNvGrpSpPr>
          <p:nvPr/>
        </p:nvGrpSpPr>
        <p:grpSpPr bwMode="auto">
          <a:xfrm>
            <a:off x="0" y="3008313"/>
            <a:ext cx="1222375" cy="366712"/>
            <a:chOff x="0" y="3008302"/>
            <a:chExt cx="1222376" cy="366713"/>
          </a:xfrm>
        </p:grpSpPr>
        <p:sp>
          <p:nvSpPr>
            <p:cNvPr id="10259" name="Line 23"/>
            <p:cNvSpPr>
              <a:spLocks noChangeShapeType="1"/>
            </p:cNvSpPr>
            <p:nvPr/>
          </p:nvSpPr>
          <p:spPr bwMode="auto">
            <a:xfrm>
              <a:off x="214314" y="3151178"/>
              <a:ext cx="1008062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60" name="Text Box 24"/>
            <p:cNvSpPr txBox="1">
              <a:spLocks noChangeArrowheads="1"/>
            </p:cNvSpPr>
            <p:nvPr/>
          </p:nvSpPr>
          <p:spPr bwMode="auto">
            <a:xfrm>
              <a:off x="0" y="3008302"/>
              <a:ext cx="2889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/>
                <a:t>2</a:t>
              </a:r>
            </a:p>
          </p:txBody>
        </p:sp>
      </p:grpSp>
      <p:grpSp>
        <p:nvGrpSpPr>
          <p:cNvPr id="5" name="Группа 27"/>
          <p:cNvGrpSpPr>
            <a:grpSpLocks/>
          </p:cNvGrpSpPr>
          <p:nvPr/>
        </p:nvGrpSpPr>
        <p:grpSpPr bwMode="auto">
          <a:xfrm>
            <a:off x="214313" y="500063"/>
            <a:ext cx="2016125" cy="4183062"/>
            <a:chOff x="182592" y="642918"/>
            <a:chExt cx="2016125" cy="4183063"/>
          </a:xfrm>
        </p:grpSpPr>
        <p:sp>
          <p:nvSpPr>
            <p:cNvPr id="10255" name="Line 13"/>
            <p:cNvSpPr>
              <a:spLocks noChangeShapeType="1"/>
            </p:cNvSpPr>
            <p:nvPr/>
          </p:nvSpPr>
          <p:spPr bwMode="auto">
            <a:xfrm>
              <a:off x="2198717" y="642918"/>
              <a:ext cx="0" cy="4176713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6" name="Группа 26"/>
            <p:cNvGrpSpPr>
              <a:grpSpLocks/>
            </p:cNvGrpSpPr>
            <p:nvPr/>
          </p:nvGrpSpPr>
          <p:grpSpPr bwMode="auto">
            <a:xfrm>
              <a:off x="182592" y="4459268"/>
              <a:ext cx="2014538" cy="366713"/>
              <a:chOff x="182592" y="4459268"/>
              <a:chExt cx="2014538" cy="366713"/>
            </a:xfrm>
          </p:grpSpPr>
          <p:sp>
            <p:nvSpPr>
              <p:cNvPr id="10257" name="Line 18"/>
              <p:cNvSpPr>
                <a:spLocks noChangeShapeType="1"/>
              </p:cNvSpPr>
              <p:nvPr/>
            </p:nvSpPr>
            <p:spPr bwMode="auto">
              <a:xfrm>
                <a:off x="469930" y="4675168"/>
                <a:ext cx="1727200" cy="0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58" name="Text Box 25"/>
              <p:cNvSpPr txBox="1">
                <a:spLocks noChangeArrowheads="1"/>
              </p:cNvSpPr>
              <p:nvPr/>
            </p:nvSpPr>
            <p:spPr bwMode="auto">
              <a:xfrm>
                <a:off x="182592" y="4459268"/>
                <a:ext cx="360363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/>
                  <a:t>3</a:t>
                </a:r>
              </a:p>
            </p:txBody>
          </p:sp>
        </p:grpSp>
      </p:grpSp>
      <p:grpSp>
        <p:nvGrpSpPr>
          <p:cNvPr id="7" name="Группа 28"/>
          <p:cNvGrpSpPr>
            <a:grpSpLocks/>
          </p:cNvGrpSpPr>
          <p:nvPr/>
        </p:nvGrpSpPr>
        <p:grpSpPr bwMode="auto">
          <a:xfrm>
            <a:off x="1000125" y="857250"/>
            <a:ext cx="1214438" cy="366713"/>
            <a:chOff x="928662" y="857232"/>
            <a:chExt cx="1223963" cy="366713"/>
          </a:xfrm>
        </p:grpSpPr>
        <p:sp>
          <p:nvSpPr>
            <p:cNvPr id="10253" name="Line 19"/>
            <p:cNvSpPr>
              <a:spLocks noChangeShapeType="1"/>
            </p:cNvSpPr>
            <p:nvPr/>
          </p:nvSpPr>
          <p:spPr bwMode="auto">
            <a:xfrm>
              <a:off x="928662" y="1142984"/>
              <a:ext cx="1223963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4" name="Text Box 26"/>
            <p:cNvSpPr txBox="1">
              <a:spLocks noChangeArrowheads="1"/>
            </p:cNvSpPr>
            <p:nvPr/>
          </p:nvSpPr>
          <p:spPr bwMode="auto">
            <a:xfrm>
              <a:off x="1428728" y="857232"/>
              <a:ext cx="35877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/>
                <a:t>4</a:t>
              </a:r>
            </a:p>
          </p:txBody>
        </p:sp>
      </p:grpSp>
      <p:sp>
        <p:nvSpPr>
          <p:cNvPr id="42054" name="Text Box 70"/>
          <p:cNvSpPr txBox="1">
            <a:spLocks noChangeArrowheads="1"/>
          </p:cNvSpPr>
          <p:nvPr/>
        </p:nvSpPr>
        <p:spPr bwMode="auto">
          <a:xfrm>
            <a:off x="4788024" y="1988840"/>
            <a:ext cx="34559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dirty="0"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2. Образующие</a:t>
            </a:r>
          </a:p>
        </p:txBody>
      </p:sp>
      <p:sp>
        <p:nvSpPr>
          <p:cNvPr id="42055" name="Text Box 71"/>
          <p:cNvSpPr txBox="1">
            <a:spLocks noChangeArrowheads="1"/>
          </p:cNvSpPr>
          <p:nvPr/>
        </p:nvSpPr>
        <p:spPr bwMode="auto">
          <a:xfrm>
            <a:off x="4857750" y="2500313"/>
            <a:ext cx="36718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dirty="0"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3. Ось цилиндра</a:t>
            </a:r>
          </a:p>
        </p:txBody>
      </p:sp>
      <p:sp>
        <p:nvSpPr>
          <p:cNvPr id="42056" name="Text Box 72"/>
          <p:cNvSpPr txBox="1">
            <a:spLocks noChangeArrowheads="1"/>
          </p:cNvSpPr>
          <p:nvPr/>
        </p:nvSpPr>
        <p:spPr bwMode="auto">
          <a:xfrm>
            <a:off x="4429125" y="4000500"/>
            <a:ext cx="42814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dirty="0"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4. Радиус основания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53" grpId="0" build="p"/>
      <p:bldP spid="42054" grpId="0"/>
      <p:bldP spid="42055" grpId="0"/>
      <p:bldP spid="4205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s://lh5.googleusercontent.com/-KSm_otIxaW0/T06RUhG0klI/AAAAAAAAI4w/DzBDfDnJfMQ/s1600/razvertka_cilindra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4270730" cy="46955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content.foto.mail.ru/mail/t.ant/_answers/i-4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40768"/>
            <a:ext cx="3636169" cy="46196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Развертка цилиндра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528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72797" y="332656"/>
            <a:ext cx="4371203" cy="6001643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/>
              <a:t>Цилиндр может быть получен вращением прямоугольника вокруг одной из его сторон. 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На </a:t>
            </a:r>
            <a:r>
              <a:rPr lang="ru-RU" sz="2400" dirty="0"/>
              <a:t>рисунке </a:t>
            </a:r>
            <a:r>
              <a:rPr lang="ru-RU" sz="2400" dirty="0" smtClean="0"/>
              <a:t>изображен </a:t>
            </a:r>
            <a:r>
              <a:rPr lang="ru-RU" sz="2400" dirty="0"/>
              <a:t>цилиндр, полученный вращением прямоугольника АВСD вокруг стороны АВ. При этом боковая поверхность цилиндра образуется вращением стороны СD, а основания — вращением сторон ВС и АD. </a:t>
            </a:r>
            <a:endParaRPr lang="ru-RU" sz="2400" dirty="0" smtClean="0"/>
          </a:p>
          <a:p>
            <a:r>
              <a:rPr lang="ru-RU" sz="2400" dirty="0" smtClean="0"/>
              <a:t>Поэтому </a:t>
            </a:r>
            <a:r>
              <a:rPr lang="ru-RU" sz="2400" dirty="0"/>
              <a:t>цилиндр называют </a:t>
            </a:r>
            <a:r>
              <a:rPr lang="ru-RU" sz="2400" b="1" dirty="0">
                <a:solidFill>
                  <a:srgbClr val="C00000"/>
                </a:solidFill>
              </a:rPr>
              <a:t>телом вращения.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10242" name="Picture 2" descr="http://d3mlntcv38ck9k.cloudfront.net/content/konspekt_image/38127/42f22320_f310_0130_97de_22000a1d011d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816" b="5000"/>
          <a:stretch/>
        </p:blipFill>
        <p:spPr bwMode="auto">
          <a:xfrm>
            <a:off x="2674530" y="1069995"/>
            <a:ext cx="1912916" cy="37271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6067" y="1482812"/>
            <a:ext cx="2197642" cy="31088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https://lh6.googleusercontent.com/-Wk0YGdHhpxc/T0y1_88awdI/AAAAAAAAI5I/sUtJcYo9c5I/s1600/cilindr_vraschenie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1893094" cy="24098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3630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761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Сечения цилиндра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56156" y="1902941"/>
            <a:ext cx="3958796" cy="3785652"/>
          </a:xfrm>
          <a:prstGeom prst="rect">
            <a:avLst/>
          </a:prstGeom>
          <a:gradFill>
            <a:gsLst>
              <a:gs pos="1900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76000">
                <a:schemeClr val="accent1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/>
              <a:t>Если секущая плоскость проходит через ось цилиндра, то сечение представляет собой прямоугольник, две стороны которого — образующие, а две другие — диаметры оснований цилиндра. Такое сечение называется </a:t>
            </a:r>
            <a:r>
              <a:rPr lang="ru-RU" sz="2400" dirty="0" smtClean="0"/>
              <a:t>осевым.</a:t>
            </a:r>
            <a:endParaRPr lang="ru-RU" sz="2400" dirty="0"/>
          </a:p>
        </p:txBody>
      </p:sp>
      <p:pic>
        <p:nvPicPr>
          <p:cNvPr id="7176" name="Picture 8" descr="http://d3mlntcv38ck9k.cloudfront.net/content/konspekt_image/38128/43590490_f310_0130_97df_22000a1d011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365" y="1308532"/>
            <a:ext cx="2061197" cy="50640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56157" y="5075076"/>
            <a:ext cx="3958796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dirty="0" smtClean="0"/>
              <a:t>АВС</a:t>
            </a:r>
            <a:r>
              <a:rPr lang="en-US" sz="4000" dirty="0" smtClean="0"/>
              <a:t>D</a:t>
            </a:r>
            <a:r>
              <a:rPr lang="ru-RU" sz="4000" dirty="0" smtClean="0"/>
              <a:t> – осевое сечение</a:t>
            </a:r>
            <a:endParaRPr lang="ru-RU" sz="4000" dirty="0"/>
          </a:p>
        </p:txBody>
      </p:sp>
      <p:sp>
        <p:nvSpPr>
          <p:cNvPr id="8" name="Параллелограмм 7"/>
          <p:cNvSpPr/>
          <p:nvPr/>
        </p:nvSpPr>
        <p:spPr>
          <a:xfrm>
            <a:off x="1957766" y="1767016"/>
            <a:ext cx="1295151" cy="4015946"/>
          </a:xfrm>
          <a:custGeom>
            <a:avLst/>
            <a:gdLst>
              <a:gd name="connsiteX0" fmla="*/ 0 w 2335427"/>
              <a:gd name="connsiteY0" fmla="*/ 3731740 h 3731740"/>
              <a:gd name="connsiteX1" fmla="*/ 756842 w 2335427"/>
              <a:gd name="connsiteY1" fmla="*/ 0 h 3731740"/>
              <a:gd name="connsiteX2" fmla="*/ 2335427 w 2335427"/>
              <a:gd name="connsiteY2" fmla="*/ 0 h 3731740"/>
              <a:gd name="connsiteX3" fmla="*/ 1578585 w 2335427"/>
              <a:gd name="connsiteY3" fmla="*/ 3731740 h 3731740"/>
              <a:gd name="connsiteX4" fmla="*/ 0 w 2335427"/>
              <a:gd name="connsiteY4" fmla="*/ 3731740 h 3731740"/>
              <a:gd name="connsiteX0" fmla="*/ 21634 w 2357061"/>
              <a:gd name="connsiteY0" fmla="*/ 3731740 h 3731740"/>
              <a:gd name="connsiteX1" fmla="*/ 0 w 2357061"/>
              <a:gd name="connsiteY1" fmla="*/ 630195 h 3731740"/>
              <a:gd name="connsiteX2" fmla="*/ 2357061 w 2357061"/>
              <a:gd name="connsiteY2" fmla="*/ 0 h 3731740"/>
              <a:gd name="connsiteX3" fmla="*/ 1600219 w 2357061"/>
              <a:gd name="connsiteY3" fmla="*/ 3731740 h 3731740"/>
              <a:gd name="connsiteX4" fmla="*/ 21634 w 2357061"/>
              <a:gd name="connsiteY4" fmla="*/ 3731740 h 3731740"/>
              <a:gd name="connsiteX0" fmla="*/ 21634 w 2357061"/>
              <a:gd name="connsiteY0" fmla="*/ 3731740 h 3731740"/>
              <a:gd name="connsiteX1" fmla="*/ 0 w 2357061"/>
              <a:gd name="connsiteY1" fmla="*/ 630195 h 3731740"/>
              <a:gd name="connsiteX2" fmla="*/ 2357061 w 2357061"/>
              <a:gd name="connsiteY2" fmla="*/ 0 h 3731740"/>
              <a:gd name="connsiteX3" fmla="*/ 1995636 w 2357061"/>
              <a:gd name="connsiteY3" fmla="*/ 3447534 h 3731740"/>
              <a:gd name="connsiteX4" fmla="*/ 21634 w 2357061"/>
              <a:gd name="connsiteY4" fmla="*/ 3731740 h 3731740"/>
              <a:gd name="connsiteX0" fmla="*/ 21634 w 1995636"/>
              <a:gd name="connsiteY0" fmla="*/ 3991232 h 3991232"/>
              <a:gd name="connsiteX1" fmla="*/ 0 w 1995636"/>
              <a:gd name="connsiteY1" fmla="*/ 889687 h 3991232"/>
              <a:gd name="connsiteX2" fmla="*/ 1739223 w 1995636"/>
              <a:gd name="connsiteY2" fmla="*/ 0 h 3991232"/>
              <a:gd name="connsiteX3" fmla="*/ 1995636 w 1995636"/>
              <a:gd name="connsiteY3" fmla="*/ 3707026 h 3991232"/>
              <a:gd name="connsiteX4" fmla="*/ 21634 w 1995636"/>
              <a:gd name="connsiteY4" fmla="*/ 3991232 h 3991232"/>
              <a:gd name="connsiteX0" fmla="*/ 21634 w 1739223"/>
              <a:gd name="connsiteY0" fmla="*/ 3991232 h 3991232"/>
              <a:gd name="connsiteX1" fmla="*/ 0 w 1739223"/>
              <a:gd name="connsiteY1" fmla="*/ 889687 h 3991232"/>
              <a:gd name="connsiteX2" fmla="*/ 1739223 w 1739223"/>
              <a:gd name="connsiteY2" fmla="*/ 0 h 3991232"/>
              <a:gd name="connsiteX3" fmla="*/ 1414868 w 1739223"/>
              <a:gd name="connsiteY3" fmla="*/ 3002691 h 3991232"/>
              <a:gd name="connsiteX4" fmla="*/ 21634 w 1739223"/>
              <a:gd name="connsiteY4" fmla="*/ 3991232 h 3991232"/>
              <a:gd name="connsiteX0" fmla="*/ 21634 w 1748501"/>
              <a:gd name="connsiteY0" fmla="*/ 3991232 h 3991232"/>
              <a:gd name="connsiteX1" fmla="*/ 0 w 1748501"/>
              <a:gd name="connsiteY1" fmla="*/ 889687 h 3991232"/>
              <a:gd name="connsiteX2" fmla="*/ 1739223 w 1748501"/>
              <a:gd name="connsiteY2" fmla="*/ 0 h 3991232"/>
              <a:gd name="connsiteX3" fmla="*/ 1748501 w 1748501"/>
              <a:gd name="connsiteY3" fmla="*/ 3126259 h 3991232"/>
              <a:gd name="connsiteX4" fmla="*/ 21634 w 1748501"/>
              <a:gd name="connsiteY4" fmla="*/ 3991232 h 3991232"/>
              <a:gd name="connsiteX0" fmla="*/ 33991 w 1748501"/>
              <a:gd name="connsiteY0" fmla="*/ 4040659 h 4040659"/>
              <a:gd name="connsiteX1" fmla="*/ 0 w 1748501"/>
              <a:gd name="connsiteY1" fmla="*/ 889687 h 4040659"/>
              <a:gd name="connsiteX2" fmla="*/ 1739223 w 1748501"/>
              <a:gd name="connsiteY2" fmla="*/ 0 h 4040659"/>
              <a:gd name="connsiteX3" fmla="*/ 1748501 w 1748501"/>
              <a:gd name="connsiteY3" fmla="*/ 3126259 h 4040659"/>
              <a:gd name="connsiteX4" fmla="*/ 33991 w 1748501"/>
              <a:gd name="connsiteY4" fmla="*/ 4040659 h 4040659"/>
              <a:gd name="connsiteX0" fmla="*/ 33991 w 1739526"/>
              <a:gd name="connsiteY0" fmla="*/ 4040659 h 4040659"/>
              <a:gd name="connsiteX1" fmla="*/ 0 w 1739526"/>
              <a:gd name="connsiteY1" fmla="*/ 889687 h 4040659"/>
              <a:gd name="connsiteX2" fmla="*/ 1739223 w 1739526"/>
              <a:gd name="connsiteY2" fmla="*/ 0 h 4040659"/>
              <a:gd name="connsiteX3" fmla="*/ 1723787 w 1739526"/>
              <a:gd name="connsiteY3" fmla="*/ 3138615 h 4040659"/>
              <a:gd name="connsiteX4" fmla="*/ 33991 w 1739526"/>
              <a:gd name="connsiteY4" fmla="*/ 4040659 h 4040659"/>
              <a:gd name="connsiteX0" fmla="*/ 33991 w 1739526"/>
              <a:gd name="connsiteY0" fmla="*/ 4040659 h 4040659"/>
              <a:gd name="connsiteX1" fmla="*/ 0 w 1739526"/>
              <a:gd name="connsiteY1" fmla="*/ 889687 h 4040659"/>
              <a:gd name="connsiteX2" fmla="*/ 1739223 w 1739526"/>
              <a:gd name="connsiteY2" fmla="*/ 0 h 4040659"/>
              <a:gd name="connsiteX3" fmla="*/ 1723787 w 1739526"/>
              <a:gd name="connsiteY3" fmla="*/ 3138615 h 4040659"/>
              <a:gd name="connsiteX4" fmla="*/ 33991 w 1739526"/>
              <a:gd name="connsiteY4" fmla="*/ 4040659 h 4040659"/>
              <a:gd name="connsiteX0" fmla="*/ 9277 w 1739526"/>
              <a:gd name="connsiteY0" fmla="*/ 4040659 h 4040659"/>
              <a:gd name="connsiteX1" fmla="*/ 0 w 1739526"/>
              <a:gd name="connsiteY1" fmla="*/ 889687 h 4040659"/>
              <a:gd name="connsiteX2" fmla="*/ 1739223 w 1739526"/>
              <a:gd name="connsiteY2" fmla="*/ 0 h 4040659"/>
              <a:gd name="connsiteX3" fmla="*/ 1723787 w 1739526"/>
              <a:gd name="connsiteY3" fmla="*/ 3138615 h 4040659"/>
              <a:gd name="connsiteX4" fmla="*/ 9277 w 1739526"/>
              <a:gd name="connsiteY4" fmla="*/ 4040659 h 4040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9526" h="4040659">
                <a:moveTo>
                  <a:pt x="9277" y="4040659"/>
                </a:moveTo>
                <a:cubicBezTo>
                  <a:pt x="6185" y="2990335"/>
                  <a:pt x="3092" y="1940011"/>
                  <a:pt x="0" y="889687"/>
                </a:cubicBezTo>
                <a:lnTo>
                  <a:pt x="1739223" y="0"/>
                </a:lnTo>
                <a:cubicBezTo>
                  <a:pt x="1742316" y="1042086"/>
                  <a:pt x="1720694" y="2096529"/>
                  <a:pt x="1723787" y="3138615"/>
                </a:cubicBezTo>
                <a:lnTo>
                  <a:pt x="9277" y="4040659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4056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4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15602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Сечения цилиндра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912" y="1532239"/>
            <a:ext cx="5184576" cy="4893647"/>
          </a:xfrm>
          <a:prstGeom prst="rect">
            <a:avLst/>
          </a:prstGeom>
          <a:gradFill>
            <a:gsLst>
              <a:gs pos="1900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76000">
                <a:schemeClr val="accent1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/>
              <a:t>Если секущая плоскость перпендикулярна к оси цилиндра, то сечение является кругом</a:t>
            </a:r>
            <a:r>
              <a:rPr lang="ru-RU" sz="2400" dirty="0" smtClean="0"/>
              <a:t>.</a:t>
            </a:r>
          </a:p>
          <a:p>
            <a:endParaRPr lang="ru-RU" sz="2400" dirty="0" smtClean="0"/>
          </a:p>
          <a:p>
            <a:r>
              <a:rPr lang="ru-RU" sz="2400" dirty="0" smtClean="0"/>
              <a:t> </a:t>
            </a:r>
            <a:r>
              <a:rPr lang="ru-RU" sz="2400" dirty="0"/>
              <a:t>В самом деле, такая секущая плоскость - плоскость y на рисунке </a:t>
            </a:r>
            <a:r>
              <a:rPr lang="ru-RU" sz="2400" dirty="0" smtClean="0"/>
              <a:t>отсекает </a:t>
            </a:r>
            <a:r>
              <a:rPr lang="ru-RU" sz="2400" dirty="0"/>
              <a:t>от данного цилиндра тело, также являющееся цилиндром</a:t>
            </a:r>
            <a:r>
              <a:rPr lang="ru-RU" sz="2400" dirty="0" smtClean="0"/>
              <a:t>.</a:t>
            </a:r>
          </a:p>
          <a:p>
            <a:endParaRPr lang="ru-RU" sz="2400" dirty="0" smtClean="0"/>
          </a:p>
          <a:p>
            <a:r>
              <a:rPr lang="ru-RU" sz="2400" dirty="0" smtClean="0"/>
              <a:t> </a:t>
            </a:r>
            <a:r>
              <a:rPr lang="ru-RU" sz="2400" dirty="0"/>
              <a:t>Его основаниями служат два круга, один из которых и есть рассматриваемое сечение.</a:t>
            </a:r>
          </a:p>
        </p:txBody>
      </p:sp>
      <p:pic>
        <p:nvPicPr>
          <p:cNvPr id="11266" name="Picture 2" descr="http://d3mlntcv38ck9k.cloudfront.net/content/konspekt_image/38129/43eab530_f310_0130_97e0_22000a1d011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2916905" cy="45525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1658894" y="2968270"/>
            <a:ext cx="1584755" cy="129746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01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4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7610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Наклонный цилиндр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8651" y="1383957"/>
            <a:ext cx="7899729" cy="181588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/>
              <a:t>Наклонный цилиндр</a:t>
            </a:r>
            <a:r>
              <a:rPr lang="ru-RU" sz="2800" dirty="0"/>
              <a:t> - цилиндр, основаниями которого являются круги, но образующие цилиндра не перпендикулярны к плоскостям </a:t>
            </a:r>
            <a:r>
              <a:rPr lang="ru-RU" sz="2800" dirty="0" smtClean="0"/>
              <a:t>оснований.</a:t>
            </a:r>
            <a:endParaRPr lang="ru-RU" sz="2800" dirty="0"/>
          </a:p>
        </p:txBody>
      </p:sp>
      <p:pic>
        <p:nvPicPr>
          <p:cNvPr id="12290" name="Picture 2" descr="http://d3mlntcv38ck9k.cloudfront.net/content/konspekt_image/38131/44c8a5c0_f310_0130_97e2_22000a1d011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429" y="3069909"/>
            <a:ext cx="1645398" cy="33160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studyport.ru/data/Exact_Science/te1d_36/image3872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069909"/>
            <a:ext cx="4839215" cy="33004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0468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633412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Цели урока: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5113337"/>
          </a:xfrm>
        </p:spPr>
        <p:txBody>
          <a:bodyPr/>
          <a:lstStyle/>
          <a:p>
            <a:pPr lvl="0"/>
            <a:r>
              <a:rPr lang="ru-RU" sz="2000" dirty="0">
                <a:solidFill>
                  <a:schemeClr val="accent1">
                    <a:lumMod val="10000"/>
                  </a:schemeClr>
                </a:solidFill>
                <a:latin typeface="+mn-lt"/>
                <a:ea typeface="+mn-ea"/>
                <a:cs typeface="+mn-cs"/>
              </a:rPr>
              <a:t>Образовательные: ввести понятие цилиндра; формирование понятия площади полной и боковой поверхности цилиндра;  вывести формулы площади поверхности цилиндра  и сформировать умения применять их при решении задач; проверить уровень первичного усвоения материала учащегося</a:t>
            </a:r>
            <a:r>
              <a:rPr lang="ru-RU" sz="2000" dirty="0" smtClean="0">
                <a:solidFill>
                  <a:schemeClr val="accent1">
                    <a:lumMod val="10000"/>
                  </a:schemeClr>
                </a:solidFill>
                <a:latin typeface="+mn-lt"/>
                <a:ea typeface="+mn-ea"/>
                <a:cs typeface="+mn-cs"/>
              </a:rPr>
              <a:t>;</a:t>
            </a:r>
          </a:p>
          <a:p>
            <a:pPr lvl="0"/>
            <a:endParaRPr lang="ru-RU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Развивающие: развитие пространственного мышления, культур математической речи; развитие коммуникативных умений: умение слушать и слышать,  правильно задавать вопросы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;</a:t>
            </a:r>
          </a:p>
          <a:p>
            <a:pPr lvl="0"/>
            <a:endParaRPr lang="ru-RU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Воспитательные:  воспитание ответственного отношения к учебному труду.</a:t>
            </a:r>
          </a:p>
          <a:p>
            <a:endParaRPr lang="ru-RU" dirty="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15602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Цилиндр в архитектуре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3316" name="Picture 4" descr="http://konspekta.net/studopediainfo/baza2/150620514939.files/image01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432"/>
          <a:stretch/>
        </p:blipFill>
        <p:spPr bwMode="auto">
          <a:xfrm>
            <a:off x="459581" y="1143000"/>
            <a:ext cx="6429375" cy="52330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43352" y="2051223"/>
            <a:ext cx="1921136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«</a:t>
            </a:r>
            <a:r>
              <a:rPr lang="ru-RU" b="1" dirty="0" err="1"/>
              <a:t>Уолл</a:t>
            </a:r>
            <a:r>
              <a:rPr lang="ru-RU" b="1" dirty="0"/>
              <a:t> </a:t>
            </a:r>
            <a:r>
              <a:rPr lang="ru-RU" b="1" dirty="0" err="1"/>
              <a:t>Билдинг</a:t>
            </a:r>
            <a:r>
              <a:rPr lang="ru-RU" b="1" dirty="0"/>
              <a:t>» в </a:t>
            </a:r>
            <a:r>
              <a:rPr lang="ru-RU" b="1" dirty="0" err="1"/>
              <a:t>Хиро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135309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761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Цилиндр в архитектуре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08104" y="1988840"/>
            <a:ext cx="3038218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/>
              <a:t>"Башня ветров" в Иокогаме</a:t>
            </a:r>
          </a:p>
        </p:txBody>
      </p:sp>
      <p:pic>
        <p:nvPicPr>
          <p:cNvPr id="14338" name="Picture 2" descr="http://konspekta.net/studopediainfo/baza2/150620514939.files/image02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028" b="9324"/>
          <a:stretch/>
        </p:blipFill>
        <p:spPr bwMode="auto">
          <a:xfrm>
            <a:off x="1054959" y="1322174"/>
            <a:ext cx="3750469" cy="49674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9449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761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Цилиндр в архитектуре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71752" y="2051223"/>
            <a:ext cx="2843599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/>
              <a:t>Ц</a:t>
            </a:r>
            <a:r>
              <a:rPr lang="ru-RU" sz="2000" b="1" dirty="0" smtClean="0"/>
              <a:t>ементный </a:t>
            </a:r>
            <a:r>
              <a:rPr lang="ru-RU" sz="2000" b="1" dirty="0"/>
              <a:t>комбинат на окраине французской </a:t>
            </a:r>
            <a:r>
              <a:rPr lang="ru-RU" sz="2000" b="1" dirty="0" smtClean="0"/>
              <a:t>столицы</a:t>
            </a:r>
            <a:endParaRPr lang="ru-RU" sz="2000" b="1" dirty="0"/>
          </a:p>
        </p:txBody>
      </p:sp>
      <p:pic>
        <p:nvPicPr>
          <p:cNvPr id="15362" name="Picture 2" descr="Бетонные цилиндры в Париж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07" y="1235677"/>
            <a:ext cx="5000625" cy="49911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7131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761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Цилиндр в архитектуре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14203" y="2051222"/>
            <a:ext cx="3001148" cy="16312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В китайском городе </a:t>
            </a:r>
            <a:r>
              <a:rPr lang="ru-RU" sz="2000" b="1" dirty="0" err="1">
                <a:solidFill>
                  <a:schemeClr val="tx1"/>
                </a:solidFill>
              </a:rPr>
              <a:t>Чунцин</a:t>
            </a:r>
            <a:r>
              <a:rPr lang="ru-RU" sz="2000" b="1" dirty="0">
                <a:solidFill>
                  <a:schemeClr val="tx1"/>
                </a:solidFill>
              </a:rPr>
              <a:t> появилась уменьшенная версия стеклянного </a:t>
            </a:r>
            <a:r>
              <a:rPr lang="ru-RU" sz="2000" b="1" dirty="0" err="1">
                <a:solidFill>
                  <a:schemeClr val="tx1"/>
                </a:solidFill>
              </a:rPr>
              <a:t>Apple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Store</a:t>
            </a:r>
            <a:r>
              <a:rPr lang="ru-RU" sz="2000" b="1" dirty="0">
                <a:solidFill>
                  <a:schemeClr val="tx1"/>
                </a:solidFill>
              </a:rPr>
              <a:t> из Шанхая. </a:t>
            </a:r>
          </a:p>
        </p:txBody>
      </p:sp>
      <p:pic>
        <p:nvPicPr>
          <p:cNvPr id="16386" name="Picture 2" descr="Apple-Store-interior-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499" r="12034"/>
          <a:stretch/>
        </p:blipFill>
        <p:spPr bwMode="auto">
          <a:xfrm>
            <a:off x="556055" y="1235676"/>
            <a:ext cx="4624516" cy="5076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4462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761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Цилиндр в архитектуре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94770" y="2051222"/>
            <a:ext cx="4020581" cy="31700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/>
              <a:t>Английский замок в </a:t>
            </a:r>
            <a:r>
              <a:rPr lang="ru-RU" sz="2000" b="1" dirty="0" err="1"/>
              <a:t>Сандерленде</a:t>
            </a:r>
            <a:r>
              <a:rPr lang="ru-RU" sz="2000" b="1" dirty="0"/>
              <a:t> украшает необычный фонтан, который создал архитектор Уильям Пай. </a:t>
            </a:r>
            <a:endParaRPr lang="ru-RU" sz="2000" b="1" dirty="0" smtClean="0"/>
          </a:p>
          <a:p>
            <a:endParaRPr lang="ru-RU" sz="2000" b="1" dirty="0"/>
          </a:p>
          <a:p>
            <a:r>
              <a:rPr lang="ru-RU" sz="2000" b="1" dirty="0" smtClean="0"/>
              <a:t>Фонтан </a:t>
            </a:r>
            <a:r>
              <a:rPr lang="ru-RU" sz="2000" b="1" dirty="0"/>
              <a:t>представляет собой прозрачный цилиндр с воронкой водоворота по </a:t>
            </a:r>
            <a:r>
              <a:rPr lang="ru-RU" sz="2000" b="1" dirty="0" smtClean="0"/>
              <a:t>середине.</a:t>
            </a:r>
            <a:endParaRPr lang="ru-RU" sz="2000" b="1" dirty="0"/>
          </a:p>
        </p:txBody>
      </p:sp>
      <p:pic>
        <p:nvPicPr>
          <p:cNvPr id="17410" name="Picture 2" descr="Оригинальный фонта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75" y="1235676"/>
            <a:ext cx="2977206" cy="52928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5171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15602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Цилиндр в архитектуре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94770" y="2051223"/>
            <a:ext cx="4020581" cy="31700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/>
              <a:t>Отель </a:t>
            </a:r>
            <a:r>
              <a:rPr lang="ru-RU" sz="2000" b="1" dirty="0" err="1"/>
              <a:t>Radisson</a:t>
            </a:r>
            <a:r>
              <a:rPr lang="ru-RU" sz="2000" b="1" dirty="0"/>
              <a:t> </a:t>
            </a:r>
            <a:r>
              <a:rPr lang="ru-RU" sz="2000" b="1" dirty="0" err="1"/>
              <a:t>Blue</a:t>
            </a:r>
            <a:r>
              <a:rPr lang="ru-RU" sz="2000" b="1" dirty="0"/>
              <a:t> расположен в Берлине и знаменит своим удивительным архитектурным стилем</a:t>
            </a:r>
            <a:r>
              <a:rPr lang="ru-RU" sz="2000" b="1" dirty="0" smtClean="0"/>
              <a:t>.</a:t>
            </a:r>
          </a:p>
          <a:p>
            <a:endParaRPr lang="ru-RU" sz="2000" b="1" dirty="0"/>
          </a:p>
          <a:p>
            <a:r>
              <a:rPr lang="ru-RU" sz="2000" b="1" dirty="0" smtClean="0"/>
              <a:t> </a:t>
            </a:r>
            <a:r>
              <a:rPr lang="ru-RU" sz="2000" b="1" dirty="0"/>
              <a:t>Здесь так же находится самый большой цилиндрический аквариум в </a:t>
            </a:r>
            <a:r>
              <a:rPr lang="ru-RU" sz="2000" b="1" dirty="0" smtClean="0"/>
              <a:t>мире.</a:t>
            </a:r>
            <a:endParaRPr lang="ru-RU" sz="2000" b="1" dirty="0"/>
          </a:p>
        </p:txBody>
      </p:sp>
      <p:pic>
        <p:nvPicPr>
          <p:cNvPr id="18434" name="Picture 2" descr="http://lifeglobe.net/x/entry/2897/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57" y="1062981"/>
            <a:ext cx="3273768" cy="54562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7776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75134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Площадь боковой  </a:t>
            </a:r>
            <a:r>
              <a:rPr lang="ru-RU" sz="2800" b="1" dirty="0" smtClean="0">
                <a:solidFill>
                  <a:schemeClr val="bg1"/>
                </a:solidFill>
              </a:rPr>
              <a:t>поверхности </a:t>
            </a:r>
            <a:r>
              <a:rPr lang="ru-RU" sz="2800" b="1" dirty="0">
                <a:solidFill>
                  <a:schemeClr val="bg1"/>
                </a:solidFill>
              </a:rPr>
              <a:t>цилиндра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83968" y="1013255"/>
            <a:ext cx="4860031" cy="53553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Представим себе, что его боковую поверхность разрезали по образующей АВ и развернули таким образом, что все образующие оказались расположенными в некоторой плоскости </a:t>
            </a:r>
            <a:r>
              <a:rPr lang="ru-RU" dirty="0" err="1" smtClean="0"/>
              <a:t>α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В результате в плоскости α получится прямоугольник АВВ</a:t>
            </a:r>
            <a:r>
              <a:rPr lang="ru-RU" baseline="-25000" dirty="0"/>
              <a:t>1</a:t>
            </a:r>
            <a:r>
              <a:rPr lang="ru-RU" dirty="0"/>
              <a:t>А</a:t>
            </a:r>
            <a:r>
              <a:rPr lang="ru-RU" baseline="-25000" dirty="0"/>
              <a:t>1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Стороны </a:t>
            </a:r>
            <a:r>
              <a:rPr lang="ru-RU" dirty="0"/>
              <a:t>АВ и В</a:t>
            </a:r>
            <a:r>
              <a:rPr lang="ru-RU" baseline="-25000" dirty="0"/>
              <a:t>1</a:t>
            </a:r>
            <a:r>
              <a:rPr lang="ru-RU" dirty="0"/>
              <a:t>А</a:t>
            </a:r>
            <a:r>
              <a:rPr lang="ru-RU" baseline="-25000" dirty="0"/>
              <a:t>1 </a:t>
            </a:r>
            <a:r>
              <a:rPr lang="ru-RU" dirty="0"/>
              <a:t>прямоугольника представляют собой два края разреза боковой поверхности цилиндра по образующей АВ. </a:t>
            </a:r>
            <a:endParaRPr lang="ru-RU" dirty="0" smtClean="0"/>
          </a:p>
          <a:p>
            <a:r>
              <a:rPr lang="ru-RU" dirty="0" smtClean="0"/>
              <a:t>Этот </a:t>
            </a:r>
            <a:r>
              <a:rPr lang="ru-RU" dirty="0"/>
              <a:t>прямоугольник называется </a:t>
            </a:r>
            <a:r>
              <a:rPr lang="ru-RU" b="1" dirty="0">
                <a:solidFill>
                  <a:srgbClr val="C00000"/>
                </a:solidFill>
              </a:rPr>
              <a:t>разверткой боковой поверхности цилиндра.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Основание </a:t>
            </a:r>
            <a:r>
              <a:rPr lang="ru-RU" dirty="0"/>
              <a:t>АА</a:t>
            </a:r>
            <a:r>
              <a:rPr lang="ru-RU" baseline="-25000" dirty="0"/>
              <a:t>1</a:t>
            </a:r>
            <a:r>
              <a:rPr lang="ru-RU" dirty="0"/>
              <a:t> прямоугольника является разверткой окружности основания цилиндра, а высота АВ — образующей цилиндра, поэтому АА</a:t>
            </a:r>
            <a:r>
              <a:rPr lang="ru-RU" baseline="-25000" dirty="0"/>
              <a:t>1</a:t>
            </a:r>
            <a:r>
              <a:rPr lang="ru-RU" dirty="0"/>
              <a:t> = 2πr, АВ = h, где г — радиус цилиндра, h — его высота.</a:t>
            </a:r>
          </a:p>
        </p:txBody>
      </p:sp>
      <p:pic>
        <p:nvPicPr>
          <p:cNvPr id="19458" name="Picture 2" descr="http://d3mlntcv38ck9k.cloudfront.net/content/konspekt_image/38138/5bdb5cf0_f311_0130_2db2_22000a1c9e18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3940600" cy="27915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494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70551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Площадь боковой  </a:t>
            </a:r>
            <a:r>
              <a:rPr lang="ru-RU" sz="3200" b="1" dirty="0" smtClean="0">
                <a:solidFill>
                  <a:schemeClr val="bg1"/>
                </a:solidFill>
              </a:rPr>
              <a:t>поверхности </a:t>
            </a:r>
            <a:r>
              <a:rPr lang="ru-RU" sz="3600" b="1" dirty="0">
                <a:solidFill>
                  <a:schemeClr val="accent6"/>
                </a:solidFill>
              </a:rPr>
              <a:t>цилиндра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60091" y="1844823"/>
            <a:ext cx="3184317" cy="39703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dirty="0"/>
              <a:t>За площадь боковой поверхности цилиндра принимается площадь ее развертки</a:t>
            </a:r>
            <a:r>
              <a:rPr lang="ru-RU" sz="3600" dirty="0" smtClean="0"/>
              <a:t>.</a:t>
            </a:r>
          </a:p>
        </p:txBody>
      </p:sp>
      <p:pic>
        <p:nvPicPr>
          <p:cNvPr id="19458" name="Picture 2" descr="http://d3mlntcv38ck9k.cloudfront.net/content/konspekt_image/38138/5bdb5cf0_f311_0130_2db2_22000a1c9e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84" y="1977083"/>
            <a:ext cx="4450556" cy="31527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60091" y="4164227"/>
            <a:ext cx="3614352" cy="21236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/>
              <a:t>S</a:t>
            </a:r>
            <a:r>
              <a:rPr lang="ru-RU" sz="3200" b="1" dirty="0"/>
              <a:t>бок</a:t>
            </a:r>
            <a:r>
              <a:rPr lang="en-US" sz="6600" b="1" dirty="0"/>
              <a:t> = 2</a:t>
            </a:r>
            <a:r>
              <a:rPr lang="ru-RU" sz="6600" b="1" i="1" dirty="0" smtClean="0">
                <a:latin typeface="Monotype Corsiva" panose="03010101010201010101" pitchFamily="66" charset="0"/>
              </a:rPr>
              <a:t>П</a:t>
            </a:r>
            <a:r>
              <a:rPr lang="en-US" sz="6600" b="1" dirty="0" err="1"/>
              <a:t>r</a:t>
            </a:r>
            <a:r>
              <a:rPr lang="en-US" sz="6600" b="1" dirty="0" err="1" smtClean="0"/>
              <a:t>h</a:t>
            </a:r>
            <a:endParaRPr lang="ru-RU" sz="6600" b="1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24813" y="2743201"/>
            <a:ext cx="0" cy="198943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695068" y="2026509"/>
            <a:ext cx="1065770" cy="926756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261287" y="2508423"/>
            <a:ext cx="0" cy="165580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261287" y="2508422"/>
            <a:ext cx="2261286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91824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70551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Площадь </a:t>
            </a:r>
            <a:r>
              <a:rPr lang="ru-RU" dirty="0" smtClean="0">
                <a:solidFill>
                  <a:schemeClr val="bg1"/>
                </a:solidFill>
              </a:rPr>
              <a:t>полной </a:t>
            </a:r>
            <a:r>
              <a:rPr lang="ru-RU" dirty="0">
                <a:solidFill>
                  <a:schemeClr val="bg1"/>
                </a:solidFill>
              </a:rPr>
              <a:t>поверхности </a:t>
            </a:r>
            <a:r>
              <a:rPr lang="ru-RU" dirty="0"/>
              <a:t>цилиндра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87824" y="1556792"/>
            <a:ext cx="5904656" cy="39703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/>
              <a:t>Площадью полной поверхности цилиндра называется сумма площадей боковой поверхности и двух оснований. </a:t>
            </a:r>
            <a:endParaRPr lang="en-US" sz="2800" dirty="0" smtClean="0"/>
          </a:p>
          <a:p>
            <a:r>
              <a:rPr lang="ru-RU" sz="2800" dirty="0" smtClean="0"/>
              <a:t>Так </a:t>
            </a:r>
            <a:r>
              <a:rPr lang="ru-RU" sz="2800" dirty="0"/>
              <a:t>как площадь каждого основания равна πr</a:t>
            </a:r>
            <a:r>
              <a:rPr lang="ru-RU" sz="2800" baseline="30000" dirty="0"/>
              <a:t>2</a:t>
            </a:r>
            <a:r>
              <a:rPr lang="ru-RU" sz="2800" dirty="0"/>
              <a:t>, то для вычисления площади  полной поверхности цилиндра получаем формулу:</a:t>
            </a:r>
            <a:endParaRPr lang="ru-RU" sz="2800" dirty="0" smtClean="0"/>
          </a:p>
        </p:txBody>
      </p:sp>
      <p:pic>
        <p:nvPicPr>
          <p:cNvPr id="20482" name="Picture 2" descr="http://d3mlntcv38ck9k.cloudfront.net/content/konspekt_image/38141/5e020270_f311_0130_2db5_22000a1c9e18.png"/>
          <p:cNvPicPr>
            <a:picLocks noChangeAspect="1" noChangeArrowheads="1"/>
          </p:cNvPicPr>
          <p:nvPr/>
        </p:nvPicPr>
        <p:blipFill>
          <a:blip r:embed="rId2" cstate="print">
            <a:lum contras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332" y="5807676"/>
            <a:ext cx="6459495" cy="6823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://wiki.eduvdom.com/_media/subjects/stereometry/%D0%BF%D1%80%D1%8F%D0%BC%D0%BE%D0%B9_%D0%BA%D1%80%D1%83%D0%B3%D0%BE%D0%B2%D0%BE%D0%B9_%D1%86%D0%B8%D0%BB%D0%B8%D0%BD%D0%B4%D1%80-307-01.png?w=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2033395" cy="42023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4433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761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Решение задач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23928" y="1628800"/>
            <a:ext cx="4670854" cy="26776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/>
              <a:t>Задача 1.</a:t>
            </a:r>
            <a:r>
              <a:rPr lang="ru-RU" sz="2800" dirty="0"/>
              <a:t> </a:t>
            </a:r>
            <a:endParaRPr lang="ru-RU" sz="2800" dirty="0" smtClean="0"/>
          </a:p>
          <a:p>
            <a:r>
              <a:rPr lang="ru-RU" sz="2800" dirty="0" smtClean="0"/>
              <a:t>Дано</a:t>
            </a:r>
            <a:r>
              <a:rPr lang="ru-RU" sz="2800" dirty="0"/>
              <a:t>: Площадь боковой поверхности цилиндра равна S. </a:t>
            </a:r>
            <a:endParaRPr lang="ru-RU" sz="2800" dirty="0" smtClean="0"/>
          </a:p>
          <a:p>
            <a:r>
              <a:rPr lang="ru-RU" sz="2800" dirty="0" smtClean="0"/>
              <a:t>Найти</a:t>
            </a:r>
            <a:r>
              <a:rPr lang="ru-RU" sz="2800" dirty="0"/>
              <a:t>: площадь осевого сечения цилиндра.</a:t>
            </a:r>
            <a:endParaRPr lang="ru-RU" sz="2800" dirty="0" smtClean="0"/>
          </a:p>
        </p:txBody>
      </p:sp>
      <p:pic>
        <p:nvPicPr>
          <p:cNvPr id="22530" name="Picture 2" descr="http://d3mlntcv38ck9k.cloudfront.net/content/konspekt_image/38142/5ebc4940_f311_0130_2db6_22000a1c9e1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35677"/>
            <a:ext cx="2619952" cy="51189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hlinkClick r:id="rId3" action="ppaction://hlinksldjump"/>
          </p:cNvPr>
          <p:cNvSpPr txBox="1"/>
          <p:nvPr/>
        </p:nvSpPr>
        <p:spPr>
          <a:xfrm>
            <a:off x="7015549" y="5869459"/>
            <a:ext cx="137160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Решение задачи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7065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616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Повторение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3" name="AutoShape 2"/>
          <p:cNvSpPr>
            <a:spLocks noChangeArrowheads="1"/>
          </p:cNvSpPr>
          <p:nvPr/>
        </p:nvSpPr>
        <p:spPr bwMode="auto">
          <a:xfrm>
            <a:off x="5504854" y="2370439"/>
            <a:ext cx="2538413" cy="1066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57150">
            <a:solidFill>
              <a:srgbClr val="EAEAEA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altLang="ru-RU" sz="5000" b="1" dirty="0" smtClean="0">
                <a:solidFill>
                  <a:srgbClr val="000099"/>
                </a:solidFill>
              </a:rPr>
              <a:t>а</a:t>
            </a:r>
            <a:r>
              <a:rPr lang="en-US" altLang="ru-RU" sz="5000" b="1" dirty="0" smtClean="0">
                <a:solidFill>
                  <a:srgbClr val="000099"/>
                </a:solidFill>
              </a:rPr>
              <a:t>+b</a:t>
            </a:r>
            <a:endParaRPr lang="ru-RU" altLang="ru-RU" sz="5000" b="1" dirty="0">
              <a:solidFill>
                <a:srgbClr val="000099"/>
              </a:solidFill>
            </a:endParaRPr>
          </a:p>
        </p:txBody>
      </p:sp>
      <p:sp>
        <p:nvSpPr>
          <p:cNvPr id="44" name="AutoShape 3"/>
          <p:cNvSpPr>
            <a:spLocks noChangeArrowheads="1"/>
          </p:cNvSpPr>
          <p:nvPr/>
        </p:nvSpPr>
        <p:spPr bwMode="auto">
          <a:xfrm>
            <a:off x="848370" y="2370439"/>
            <a:ext cx="2645569" cy="1066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57150">
            <a:solidFill>
              <a:srgbClr val="EAEAEA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ru-RU" sz="5000" b="1" dirty="0" smtClean="0">
                <a:solidFill>
                  <a:srgbClr val="000099"/>
                </a:solidFill>
              </a:rPr>
              <a:t>ab</a:t>
            </a:r>
            <a:endParaRPr lang="ru-RU" altLang="ru-RU" sz="5000" b="1" dirty="0">
              <a:solidFill>
                <a:srgbClr val="000099"/>
              </a:solidFill>
            </a:endParaRPr>
          </a:p>
        </p:txBody>
      </p:sp>
      <p:sp>
        <p:nvSpPr>
          <p:cNvPr id="45" name="AutoShape 4"/>
          <p:cNvSpPr>
            <a:spLocks noChangeArrowheads="1"/>
          </p:cNvSpPr>
          <p:nvPr/>
        </p:nvSpPr>
        <p:spPr bwMode="auto">
          <a:xfrm>
            <a:off x="5504855" y="4099227"/>
            <a:ext cx="2591990" cy="1066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57150">
            <a:solidFill>
              <a:srgbClr val="EAEAEA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altLang="ru-RU" sz="5000" b="1" dirty="0" smtClean="0">
                <a:solidFill>
                  <a:srgbClr val="000099"/>
                </a:solidFill>
              </a:rPr>
              <a:t>2</a:t>
            </a:r>
            <a:r>
              <a:rPr lang="en-US" altLang="ru-RU" sz="5000" b="1" dirty="0" smtClean="0">
                <a:solidFill>
                  <a:srgbClr val="000099"/>
                </a:solidFill>
              </a:rPr>
              <a:t>(</a:t>
            </a:r>
            <a:r>
              <a:rPr lang="ru-RU" altLang="ru-RU" sz="5000" b="1" dirty="0" smtClean="0">
                <a:solidFill>
                  <a:srgbClr val="000099"/>
                </a:solidFill>
              </a:rPr>
              <a:t>а</a:t>
            </a:r>
            <a:r>
              <a:rPr lang="en-US" altLang="ru-RU" sz="5000" b="1" dirty="0" smtClean="0">
                <a:solidFill>
                  <a:srgbClr val="000099"/>
                </a:solidFill>
              </a:rPr>
              <a:t>+b)</a:t>
            </a:r>
            <a:endParaRPr lang="ru-RU" altLang="ru-RU" sz="5000" b="1" dirty="0">
              <a:solidFill>
                <a:srgbClr val="000099"/>
              </a:solidFill>
            </a:endParaRPr>
          </a:p>
        </p:txBody>
      </p:sp>
      <p:sp>
        <p:nvSpPr>
          <p:cNvPr id="46" name="Text Box 5"/>
          <p:cNvSpPr txBox="1">
            <a:spLocks noChangeArrowheads="1"/>
          </p:cNvSpPr>
          <p:nvPr/>
        </p:nvSpPr>
        <p:spPr bwMode="auto">
          <a:xfrm>
            <a:off x="0" y="981076"/>
            <a:ext cx="9144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По какой формуле находится </a:t>
            </a:r>
            <a:r>
              <a:rPr lang="ru-RU" altLang="ru-RU" sz="4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площадь прямоугольника?</a:t>
            </a:r>
            <a:endParaRPr lang="ru-RU" altLang="ru-RU" sz="40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7" name="WordArt 6"/>
          <p:cNvSpPr>
            <a:spLocks noChangeArrowheads="1" noChangeShapeType="1" noTextEdit="1"/>
          </p:cNvSpPr>
          <p:nvPr/>
        </p:nvSpPr>
        <p:spPr bwMode="auto">
          <a:xfrm>
            <a:off x="2915816" y="3068960"/>
            <a:ext cx="2057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Верно!</a:t>
            </a:r>
          </a:p>
        </p:txBody>
      </p:sp>
      <p:sp>
        <p:nvSpPr>
          <p:cNvPr id="48" name="AutoShape 7"/>
          <p:cNvSpPr>
            <a:spLocks noChangeArrowheads="1"/>
          </p:cNvSpPr>
          <p:nvPr/>
        </p:nvSpPr>
        <p:spPr bwMode="auto">
          <a:xfrm>
            <a:off x="901947" y="4099227"/>
            <a:ext cx="2646759" cy="1066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57150">
            <a:solidFill>
              <a:srgbClr val="EAEAEA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altLang="ru-RU" sz="5000" b="1" dirty="0">
                <a:solidFill>
                  <a:srgbClr val="000099"/>
                </a:solidFill>
              </a:rPr>
              <a:t>а</a:t>
            </a:r>
            <a:r>
              <a:rPr lang="en-US" altLang="ru-RU" sz="5000" b="1" dirty="0">
                <a:solidFill>
                  <a:srgbClr val="000099"/>
                </a:solidFill>
              </a:rPr>
              <a:t>²</a:t>
            </a:r>
          </a:p>
        </p:txBody>
      </p:sp>
    </p:spTree>
    <p:extLst>
      <p:ext uri="{BB962C8B-B14F-4D97-AF65-F5344CB8AC3E}">
        <p14:creationId xmlns="" xmlns:p14="http://schemas.microsoft.com/office/powerpoint/2010/main" val="322407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9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3" grpId="2" animBg="1"/>
      <p:bldP spid="43" grpId="3" animBg="1"/>
      <p:bldP spid="44" grpId="0" animBg="1"/>
      <p:bldP spid="44" grpId="1" animBg="1"/>
      <p:bldP spid="45" grpId="0" animBg="1"/>
      <p:bldP spid="45" grpId="1" animBg="1"/>
      <p:bldP spid="45" grpId="2" animBg="1"/>
      <p:bldP spid="45" grpId="3" animBg="1"/>
      <p:bldP spid="47" grpId="0" animBg="1"/>
      <p:bldP spid="47" grpId="1"/>
      <p:bldP spid="48" grpId="0" animBg="1"/>
      <p:bldP spid="48" grpId="1" animBg="1"/>
      <p:bldP spid="48" grpId="2" animBg="1"/>
      <p:bldP spid="48" grpId="3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761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Решение задач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03590" y="1245145"/>
            <a:ext cx="4670854" cy="48320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/>
              <a:t>Решение:</a:t>
            </a:r>
          </a:p>
          <a:p>
            <a:r>
              <a:rPr lang="ru-RU" sz="2800" dirty="0"/>
              <a:t>По рисунку </a:t>
            </a:r>
            <a:r>
              <a:rPr lang="ru-RU" sz="2800" dirty="0" smtClean="0"/>
              <a:t>площадь </a:t>
            </a:r>
            <a:r>
              <a:rPr lang="ru-RU" sz="2800" dirty="0"/>
              <a:t>осевого сечения – это площадь прямоугольника ABCD</a:t>
            </a:r>
            <a:r>
              <a:rPr lang="ru-RU" sz="2800" dirty="0" smtClean="0"/>
              <a:t>.</a:t>
            </a:r>
          </a:p>
          <a:p>
            <a:r>
              <a:rPr lang="en-US" sz="2800" dirty="0" smtClean="0"/>
              <a:t>S</a:t>
            </a:r>
            <a:r>
              <a:rPr lang="en-US" sz="1600" dirty="0" smtClean="0"/>
              <a:t>ABCD</a:t>
            </a:r>
            <a:r>
              <a:rPr lang="en-US" sz="2800" dirty="0" smtClean="0"/>
              <a:t>=AB x AD = 2rh.</a:t>
            </a:r>
          </a:p>
          <a:p>
            <a:r>
              <a:rPr lang="en-US" sz="2800" dirty="0" smtClean="0"/>
              <a:t>S</a:t>
            </a:r>
            <a:r>
              <a:rPr lang="ru-RU" sz="2000" dirty="0" smtClean="0"/>
              <a:t>бок</a:t>
            </a:r>
            <a:r>
              <a:rPr lang="en-US" sz="2800" dirty="0" smtClean="0"/>
              <a:t>=2</a:t>
            </a:r>
            <a:r>
              <a:rPr lang="ru-RU" sz="2800" dirty="0" smtClean="0">
                <a:latin typeface="Monotype Corsiva" panose="03010101010201010101" pitchFamily="66" charset="0"/>
              </a:rPr>
              <a:t>П</a:t>
            </a:r>
            <a:r>
              <a:rPr lang="en-US" sz="2800" dirty="0" err="1" smtClean="0"/>
              <a:t>rh</a:t>
            </a:r>
            <a:r>
              <a:rPr lang="en-US" sz="2800" dirty="0" smtClean="0"/>
              <a:t>=S</a:t>
            </a:r>
            <a:r>
              <a:rPr lang="ru-RU" sz="2800" dirty="0" smtClean="0"/>
              <a:t> (по условию)</a:t>
            </a:r>
          </a:p>
          <a:p>
            <a:r>
              <a:rPr lang="ru-RU" sz="2800" dirty="0" smtClean="0"/>
              <a:t>Выразим </a:t>
            </a:r>
            <a:r>
              <a:rPr lang="en-US" sz="2800" dirty="0" smtClean="0"/>
              <a:t>2rh = S : </a:t>
            </a:r>
            <a:r>
              <a:rPr lang="ru-RU" sz="2800" dirty="0" smtClean="0">
                <a:latin typeface="Monotype Corsiva" panose="03010101010201010101" pitchFamily="66" charset="0"/>
              </a:rPr>
              <a:t>П</a:t>
            </a:r>
            <a:endParaRPr lang="en-US" sz="2800" dirty="0" smtClean="0">
              <a:latin typeface="Monotype Corsiva" panose="03010101010201010101" pitchFamily="66" charset="0"/>
            </a:endParaRPr>
          </a:p>
          <a:p>
            <a:r>
              <a:rPr lang="ru-RU" sz="2800" dirty="0" smtClean="0"/>
              <a:t>Подставим в формулу площади и получим</a:t>
            </a:r>
          </a:p>
          <a:p>
            <a:r>
              <a:rPr lang="en-US" sz="2800" dirty="0" smtClean="0"/>
              <a:t>S</a:t>
            </a:r>
            <a:r>
              <a:rPr lang="en-US" dirty="0" smtClean="0"/>
              <a:t>ABCD</a:t>
            </a:r>
            <a:r>
              <a:rPr lang="ru-RU" sz="2800" dirty="0" smtClean="0"/>
              <a:t> = </a:t>
            </a:r>
            <a:r>
              <a:rPr lang="en-US" sz="2800" dirty="0"/>
              <a:t>S : </a:t>
            </a:r>
            <a:r>
              <a:rPr lang="ru-RU" sz="2800" dirty="0" smtClean="0">
                <a:latin typeface="Monotype Corsiva" panose="03010101010201010101" pitchFamily="66" charset="0"/>
              </a:rPr>
              <a:t>П</a:t>
            </a:r>
            <a:endParaRPr lang="en-US" sz="2800" dirty="0">
              <a:latin typeface="Monotype Corsiva" panose="03010101010201010101" pitchFamily="66" charset="0"/>
            </a:endParaRPr>
          </a:p>
        </p:txBody>
      </p:sp>
      <p:pic>
        <p:nvPicPr>
          <p:cNvPr id="22530" name="Picture 2" descr="http://d3mlntcv38ck9k.cloudfront.net/content/konspekt_image/38142/5ebc4940_f311_0130_2db6_22000a1c9e1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35677"/>
            <a:ext cx="2619952" cy="51189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023521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"/>
          <p:cNvSpPr>
            <a:spLocks noGrp="1" noChangeArrowheads="1"/>
          </p:cNvSpPr>
          <p:nvPr>
            <p:ph type="title"/>
          </p:nvPr>
        </p:nvSpPr>
        <p:spPr>
          <a:xfrm>
            <a:off x="673100" y="635000"/>
            <a:ext cx="7807325" cy="1144588"/>
          </a:xfrm>
        </p:spPr>
        <p:txBody>
          <a:bodyPr/>
          <a:lstStyle/>
          <a:p>
            <a:pPr eaLnBrk="1" hangingPunct="1">
              <a:lnSpc>
                <a:spcPct val="98000"/>
              </a:lnSpc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</a:pPr>
            <a:r>
              <a:rPr lang="en-GB" smtClean="0">
                <a:solidFill>
                  <a:srgbClr val="000099"/>
                </a:solidFill>
              </a:rPr>
              <a:t>Эллиптический цилиндр</a:t>
            </a:r>
          </a:p>
        </p:txBody>
      </p:sp>
      <p:pic>
        <p:nvPicPr>
          <p:cNvPr id="102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60563" y="2776538"/>
            <a:ext cx="4733925" cy="3101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1817688" y="2922588"/>
          <a:ext cx="5551487" cy="977900"/>
        </p:xfrm>
        <a:graphic>
          <a:graphicData uri="http://schemas.openxmlformats.org/presentationml/2006/ole">
            <p:oleObj spid="_x0000_s28674" r:id="rId5" imgW="6119280" imgH="1077840" progId="Word.Document.8">
              <p:embed/>
            </p:oleObj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9488" y="2940050"/>
            <a:ext cx="7183437" cy="3590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363" name="Заголовок 1"/>
          <p:cNvSpPr>
            <a:spLocks noGrp="1"/>
          </p:cNvSpPr>
          <p:nvPr>
            <p:ph type="ctrTitle"/>
          </p:nvPr>
        </p:nvSpPr>
        <p:spPr>
          <a:xfrm>
            <a:off x="755576" y="1124744"/>
            <a:ext cx="7772400" cy="849313"/>
          </a:xfrm>
        </p:spPr>
        <p:txBody>
          <a:bodyPr/>
          <a:lstStyle/>
          <a:p>
            <a:pPr eaLnBrk="1" hangingPunct="1"/>
            <a:r>
              <a:rPr lang="en-GB" dirty="0" err="1" smtClean="0">
                <a:solidFill>
                  <a:srgbClr val="000099"/>
                </a:solidFill>
              </a:rPr>
              <a:t>Гиперболический</a:t>
            </a:r>
            <a:r>
              <a:rPr lang="en-GB" dirty="0" smtClean="0">
                <a:solidFill>
                  <a:srgbClr val="000099"/>
                </a:solidFill>
              </a:rPr>
              <a:t> </a:t>
            </a:r>
            <a:r>
              <a:rPr lang="en-GB" dirty="0" err="1" smtClean="0">
                <a:solidFill>
                  <a:srgbClr val="000099"/>
                </a:solidFill>
              </a:rPr>
              <a:t>цилиндр</a:t>
            </a:r>
            <a:r>
              <a:rPr lang="en-GB" dirty="0" smtClean="0"/>
              <a:t/>
            </a:r>
            <a:br>
              <a:rPr lang="en-GB" dirty="0" smtClean="0"/>
            </a:br>
            <a:endParaRPr lang="ru-RU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/>
          </p:nvPr>
        </p:nvSpPr>
        <p:spPr>
          <a:xfrm>
            <a:off x="685800" y="881063"/>
            <a:ext cx="7772400" cy="849312"/>
          </a:xfrm>
        </p:spPr>
        <p:txBody>
          <a:bodyPr/>
          <a:lstStyle/>
          <a:p>
            <a:pPr eaLnBrk="1" hangingPunct="1"/>
            <a:r>
              <a:rPr lang="en-GB" smtClean="0">
                <a:solidFill>
                  <a:srgbClr val="000099"/>
                </a:solidFill>
              </a:rPr>
              <a:t>Парабол</a:t>
            </a:r>
            <a:r>
              <a:rPr lang="ru-RU" smtClean="0">
                <a:solidFill>
                  <a:srgbClr val="000099"/>
                </a:solidFill>
              </a:rPr>
              <a:t>л</a:t>
            </a:r>
            <a:r>
              <a:rPr lang="en-GB" smtClean="0">
                <a:solidFill>
                  <a:srgbClr val="000099"/>
                </a:solidFill>
              </a:rPr>
              <a:t>ический  цилиндр</a:t>
            </a:r>
            <a:endParaRPr lang="ru-RU" smtClean="0">
              <a:solidFill>
                <a:srgbClr val="000099"/>
              </a:solidFill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254250"/>
            <a:ext cx="6694488" cy="414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761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Решение задач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6054" y="1245145"/>
            <a:ext cx="8118389" cy="26776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/>
              <a:t>Задача 2. </a:t>
            </a:r>
            <a:endParaRPr lang="ru-RU" sz="2800" b="1" dirty="0" smtClean="0"/>
          </a:p>
          <a:p>
            <a:r>
              <a:rPr lang="ru-RU" sz="2800" dirty="0" smtClean="0"/>
              <a:t>Сколько </a:t>
            </a:r>
            <a:r>
              <a:rPr lang="ru-RU" sz="2800" dirty="0"/>
              <a:t>квадратных метров листовой жести пойдет на изготовление трубы длиной 4 м и диаметром 20 см, если на швы необходимо добавить 2,5% площади ее боковой поверхности?</a:t>
            </a:r>
            <a:endParaRPr lang="ru-RU" sz="2800" dirty="0" smtClean="0"/>
          </a:p>
        </p:txBody>
      </p:sp>
      <p:pic>
        <p:nvPicPr>
          <p:cNvPr id="23554" name="Picture 2" descr="http://comfort-montage.ru/upload/iblock/c05/c05ef35c3132c9647bf919c709a938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861048"/>
            <a:ext cx="3240360" cy="25382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7015549" y="5869459"/>
            <a:ext cx="137160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Решение задачи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1550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48525"/>
            <a:ext cx="4680520" cy="63709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/>
              <a:t>Дано: L=4; d=20см=0,2м. </a:t>
            </a:r>
            <a:endParaRPr lang="ru-RU" sz="2400" dirty="0" smtClean="0"/>
          </a:p>
          <a:p>
            <a:r>
              <a:rPr lang="ru-RU" sz="2400" dirty="0" smtClean="0"/>
              <a:t>Найти</a:t>
            </a:r>
            <a:r>
              <a:rPr lang="ru-RU" sz="2400" dirty="0"/>
              <a:t>: S</a:t>
            </a:r>
            <a:r>
              <a:rPr lang="ru-RU" sz="2400" dirty="0" smtClean="0"/>
              <a:t>.</a:t>
            </a:r>
          </a:p>
          <a:p>
            <a:endParaRPr lang="ru-RU" sz="2400" dirty="0"/>
          </a:p>
          <a:p>
            <a:r>
              <a:rPr lang="ru-RU" sz="2400" dirty="0"/>
              <a:t>Решение: Воспользуемся формулой площади полной поверхности </a:t>
            </a:r>
            <a:r>
              <a:rPr lang="ru-RU" sz="2400" dirty="0" smtClean="0"/>
              <a:t>цилиндра.</a:t>
            </a:r>
          </a:p>
          <a:p>
            <a:r>
              <a:rPr lang="ru-RU" sz="2400" dirty="0"/>
              <a:t>Радиус равен половине диаметра – 0,1м, а высота цилиндра равна длине нужной трубы – 4м</a:t>
            </a:r>
            <a:r>
              <a:rPr lang="ru-RU" sz="2400" dirty="0" smtClean="0"/>
              <a:t>.</a:t>
            </a:r>
          </a:p>
          <a:p>
            <a:endParaRPr lang="ru-RU" sz="2400" dirty="0"/>
          </a:p>
          <a:p>
            <a:r>
              <a:rPr lang="ru-RU" sz="2400" dirty="0"/>
              <a:t>Так на швы нужно добавить 2,5% площади ее боковой поверхности, нужно найти: (S+2,5%S). Подставим вместо S формулу площади боковой поверхности, и вычислим</a:t>
            </a:r>
            <a:r>
              <a:rPr lang="ru-RU" sz="2400" dirty="0" smtClean="0"/>
              <a:t>:</a:t>
            </a:r>
            <a:endParaRPr lang="ru-RU" sz="2400" dirty="0"/>
          </a:p>
        </p:txBody>
      </p:sp>
      <p:pic>
        <p:nvPicPr>
          <p:cNvPr id="24578" name="Picture 2" descr="http://d3mlntcv38ck9k.cloudfront.net/content/konspekt_image/38147/631dc870_f311_0130_2dbb_22000a1c9e1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340768"/>
            <a:ext cx="3401077" cy="42340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36624" y="5647038"/>
            <a:ext cx="237249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/>
              <a:t>Ответ: 2,6 м</a:t>
            </a:r>
            <a:r>
              <a:rPr lang="ru-RU" sz="2400" b="1" baseline="30000" dirty="0"/>
              <a:t>2</a:t>
            </a:r>
            <a:r>
              <a:rPr lang="ru-RU" sz="2400" b="1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348965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С</a:t>
            </a:r>
            <a:r>
              <a:rPr lang="ru-RU" b="1" dirty="0" smtClean="0">
                <a:solidFill>
                  <a:schemeClr val="bg1"/>
                </a:solidFill>
              </a:rPr>
              <a:t>писок источников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9" y="1484784"/>
            <a:ext cx="8471394" cy="4496874"/>
          </a:xfrm>
        </p:spPr>
        <p:txBody>
          <a:bodyPr>
            <a:normAutofit/>
          </a:bodyPr>
          <a:lstStyle/>
          <a:p>
            <a:r>
              <a:rPr lang="ru-RU" dirty="0"/>
              <a:t>Геометрия: учеб. для 10 - 11 </a:t>
            </a:r>
            <a:r>
              <a:rPr lang="ru-RU" dirty="0" err="1"/>
              <a:t>кл</a:t>
            </a:r>
            <a:r>
              <a:rPr lang="ru-RU" dirty="0"/>
              <a:t>. для общеобразовательных учреждений: базовый и профильный уровни /Л. С. </a:t>
            </a:r>
            <a:r>
              <a:rPr lang="ru-RU" dirty="0" err="1"/>
              <a:t>Атанасян</a:t>
            </a:r>
            <a:r>
              <a:rPr lang="ru-RU" dirty="0"/>
              <a:t>, В. Ф. Бутузов, С. Б. Кадомцев и др. – М.: «Просвещение», </a:t>
            </a:r>
            <a:r>
              <a:rPr lang="ru-RU" dirty="0" smtClean="0"/>
              <a:t>2008-2014</a:t>
            </a:r>
            <a:endParaRPr lang="ru-RU" dirty="0" smtClean="0">
              <a:hlinkClick r:id="rId2"/>
            </a:endParaRPr>
          </a:p>
          <a:p>
            <a:endParaRPr lang="ru-RU" sz="2900" dirty="0" smtClean="0"/>
          </a:p>
          <a:p>
            <a:pPr marL="0" indent="0">
              <a:buNone/>
            </a:pPr>
            <a:endParaRPr lang="ru-RU" sz="2900" dirty="0" smtClean="0"/>
          </a:p>
          <a:p>
            <a:pPr marL="0" indent="0">
              <a:buNone/>
            </a:pPr>
            <a:endParaRPr lang="ru-RU" sz="2900" dirty="0" smtClean="0"/>
          </a:p>
          <a:p>
            <a:pPr marL="0" indent="0">
              <a:buNone/>
            </a:pPr>
            <a:endParaRPr lang="ru-RU" sz="2900" dirty="0" smtClean="0"/>
          </a:p>
          <a:p>
            <a:pPr marL="0" indent="0">
              <a:buNone/>
            </a:pPr>
            <a:endParaRPr lang="ru-RU" sz="2900" dirty="0" smtClean="0"/>
          </a:p>
          <a:p>
            <a:pPr marL="0" indent="0">
              <a:buNone/>
            </a:pPr>
            <a:endParaRPr lang="ru-RU" sz="2900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066448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616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Повторение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3" name="AutoShape 2"/>
          <p:cNvSpPr>
            <a:spLocks noChangeArrowheads="1"/>
          </p:cNvSpPr>
          <p:nvPr/>
        </p:nvSpPr>
        <p:spPr bwMode="auto">
          <a:xfrm>
            <a:off x="5504854" y="2370439"/>
            <a:ext cx="2538413" cy="1066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57150">
            <a:solidFill>
              <a:srgbClr val="EAEAEA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ru-RU" sz="5000" b="1" dirty="0" smtClean="0">
                <a:solidFill>
                  <a:srgbClr val="000099"/>
                </a:solidFill>
              </a:rPr>
              <a:t>2r</a:t>
            </a:r>
            <a:endParaRPr lang="ru-RU" altLang="ru-RU" sz="5000" b="1" dirty="0">
              <a:solidFill>
                <a:srgbClr val="000099"/>
              </a:solidFill>
            </a:endParaRPr>
          </a:p>
        </p:txBody>
      </p:sp>
      <p:sp>
        <p:nvSpPr>
          <p:cNvPr id="44" name="AutoShape 3"/>
          <p:cNvSpPr>
            <a:spLocks noChangeArrowheads="1"/>
          </p:cNvSpPr>
          <p:nvPr/>
        </p:nvSpPr>
        <p:spPr bwMode="auto">
          <a:xfrm>
            <a:off x="5504854" y="4026244"/>
            <a:ext cx="2645569" cy="1066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57150">
            <a:solidFill>
              <a:srgbClr val="EAEAEA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ru-RU" altLang="ru-RU" sz="5000" b="1" dirty="0" smtClean="0">
                <a:solidFill>
                  <a:srgbClr val="000099"/>
                </a:solidFill>
                <a:latin typeface="Monotype Corsiva" panose="03010101010201010101" pitchFamily="66" charset="0"/>
              </a:rPr>
              <a:t>П</a:t>
            </a:r>
            <a:r>
              <a:rPr lang="en-US" altLang="ru-RU" sz="5000" b="1" dirty="0" smtClean="0">
                <a:solidFill>
                  <a:srgbClr val="000099"/>
                </a:solidFill>
              </a:rPr>
              <a:t>r²</a:t>
            </a:r>
            <a:endParaRPr lang="en-US" altLang="ru-RU" sz="5000" b="1" dirty="0">
              <a:solidFill>
                <a:srgbClr val="000099"/>
              </a:solidFill>
            </a:endParaRPr>
          </a:p>
        </p:txBody>
      </p:sp>
      <p:sp>
        <p:nvSpPr>
          <p:cNvPr id="45" name="AutoShape 4"/>
          <p:cNvSpPr>
            <a:spLocks noChangeArrowheads="1"/>
          </p:cNvSpPr>
          <p:nvPr/>
        </p:nvSpPr>
        <p:spPr bwMode="auto">
          <a:xfrm>
            <a:off x="929332" y="2370439"/>
            <a:ext cx="2591990" cy="1066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57150">
            <a:solidFill>
              <a:srgbClr val="EAEAEA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altLang="ru-RU" sz="5000" b="1" dirty="0" smtClean="0">
                <a:solidFill>
                  <a:srgbClr val="000099"/>
                </a:solidFill>
              </a:rPr>
              <a:t>2</a:t>
            </a:r>
            <a:r>
              <a:rPr lang="ru-RU" altLang="ru-RU" sz="5000" b="1" dirty="0" smtClean="0">
                <a:solidFill>
                  <a:srgbClr val="000099"/>
                </a:solidFill>
                <a:latin typeface="Monotype Corsiva" panose="03010101010201010101" pitchFamily="66" charset="0"/>
              </a:rPr>
              <a:t>П</a:t>
            </a:r>
            <a:r>
              <a:rPr lang="en-US" altLang="ru-RU" sz="5000" b="1" dirty="0" smtClean="0">
                <a:solidFill>
                  <a:srgbClr val="000099"/>
                </a:solidFill>
              </a:rPr>
              <a:t>r</a:t>
            </a:r>
            <a:endParaRPr lang="ru-RU" altLang="ru-RU" sz="5000" b="1" dirty="0">
              <a:solidFill>
                <a:srgbClr val="000099"/>
              </a:solidFill>
            </a:endParaRPr>
          </a:p>
        </p:txBody>
      </p:sp>
      <p:sp>
        <p:nvSpPr>
          <p:cNvPr id="46" name="Text Box 5"/>
          <p:cNvSpPr txBox="1">
            <a:spLocks noChangeArrowheads="1"/>
          </p:cNvSpPr>
          <p:nvPr/>
        </p:nvSpPr>
        <p:spPr bwMode="auto">
          <a:xfrm>
            <a:off x="556054" y="981076"/>
            <a:ext cx="795929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По какой формуле находится </a:t>
            </a:r>
            <a:r>
              <a:rPr lang="ru-RU" altLang="ru-RU" sz="4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площадь круга?</a:t>
            </a:r>
            <a:endParaRPr lang="ru-RU" altLang="ru-RU" sz="40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7" name="WordArt 6"/>
          <p:cNvSpPr>
            <a:spLocks noChangeArrowheads="1" noChangeShapeType="1" noTextEdit="1"/>
          </p:cNvSpPr>
          <p:nvPr/>
        </p:nvSpPr>
        <p:spPr bwMode="auto">
          <a:xfrm>
            <a:off x="6156176" y="4941168"/>
            <a:ext cx="2057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Верно!</a:t>
            </a:r>
          </a:p>
        </p:txBody>
      </p:sp>
      <p:sp>
        <p:nvSpPr>
          <p:cNvPr id="48" name="AutoShape 7"/>
          <p:cNvSpPr>
            <a:spLocks noChangeArrowheads="1"/>
          </p:cNvSpPr>
          <p:nvPr/>
        </p:nvSpPr>
        <p:spPr bwMode="auto">
          <a:xfrm>
            <a:off x="901947" y="4099227"/>
            <a:ext cx="2646759" cy="1066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57150">
            <a:solidFill>
              <a:srgbClr val="EAEAEA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altLang="ru-RU" sz="5000" b="1" dirty="0" smtClean="0">
                <a:solidFill>
                  <a:srgbClr val="000099"/>
                </a:solidFill>
                <a:latin typeface="Monotype Corsiva" panose="03010101010201010101" pitchFamily="66" charset="0"/>
              </a:rPr>
              <a:t>П</a:t>
            </a:r>
            <a:r>
              <a:rPr lang="en-US" altLang="ru-RU" sz="5000" b="1" dirty="0" smtClean="0">
                <a:solidFill>
                  <a:srgbClr val="000099"/>
                </a:solidFill>
              </a:rPr>
              <a:t>r</a:t>
            </a:r>
            <a:endParaRPr lang="en-US" altLang="ru-RU" sz="50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314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9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3" grpId="2" animBg="1"/>
      <p:bldP spid="43" grpId="3" animBg="1"/>
      <p:bldP spid="44" grpId="0" animBg="1"/>
      <p:bldP spid="44" grpId="1" animBg="1"/>
      <p:bldP spid="45" grpId="0" animBg="1"/>
      <p:bldP spid="45" grpId="1" animBg="1"/>
      <p:bldP spid="45" grpId="2" animBg="1"/>
      <p:bldP spid="45" grpId="3" animBg="1"/>
      <p:bldP spid="47" grpId="0" animBg="1"/>
      <p:bldP spid="47" grpId="1"/>
      <p:bldP spid="48" grpId="0" animBg="1"/>
      <p:bldP spid="48" grpId="1" animBg="1"/>
      <p:bldP spid="48" grpId="2" animBg="1"/>
      <p:bldP spid="48" grpId="3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616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Повторение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3" name="AutoShape 2"/>
          <p:cNvSpPr>
            <a:spLocks noChangeArrowheads="1"/>
          </p:cNvSpPr>
          <p:nvPr/>
        </p:nvSpPr>
        <p:spPr bwMode="auto">
          <a:xfrm>
            <a:off x="5504854" y="2370439"/>
            <a:ext cx="2538413" cy="1066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57150">
            <a:solidFill>
              <a:srgbClr val="EAEAEA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ru-RU" sz="5000" b="1" dirty="0" smtClean="0">
                <a:solidFill>
                  <a:srgbClr val="000099"/>
                </a:solidFill>
              </a:rPr>
              <a:t>2r</a:t>
            </a:r>
            <a:endParaRPr lang="ru-RU" altLang="ru-RU" sz="5000" b="1" dirty="0">
              <a:solidFill>
                <a:srgbClr val="000099"/>
              </a:solidFill>
            </a:endParaRPr>
          </a:p>
        </p:txBody>
      </p:sp>
      <p:sp>
        <p:nvSpPr>
          <p:cNvPr id="44" name="AutoShape 3"/>
          <p:cNvSpPr>
            <a:spLocks noChangeArrowheads="1"/>
          </p:cNvSpPr>
          <p:nvPr/>
        </p:nvSpPr>
        <p:spPr bwMode="auto">
          <a:xfrm>
            <a:off x="875753" y="3989174"/>
            <a:ext cx="2645569" cy="1066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57150">
            <a:solidFill>
              <a:srgbClr val="EAEAEA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ru-RU" altLang="ru-RU" sz="5000" b="1" dirty="0" smtClean="0">
                <a:solidFill>
                  <a:srgbClr val="000099"/>
                </a:solidFill>
                <a:latin typeface="Monotype Corsiva" panose="03010101010201010101" pitchFamily="66" charset="0"/>
              </a:rPr>
              <a:t>2П</a:t>
            </a:r>
            <a:r>
              <a:rPr lang="en-US" altLang="ru-RU" sz="5000" b="1" dirty="0" smtClean="0">
                <a:solidFill>
                  <a:srgbClr val="000099"/>
                </a:solidFill>
              </a:rPr>
              <a:t>r</a:t>
            </a:r>
            <a:endParaRPr lang="en-US" altLang="ru-RU" sz="5000" b="1" dirty="0">
              <a:solidFill>
                <a:srgbClr val="000099"/>
              </a:solidFill>
            </a:endParaRPr>
          </a:p>
        </p:txBody>
      </p:sp>
      <p:sp>
        <p:nvSpPr>
          <p:cNvPr id="45" name="AutoShape 4"/>
          <p:cNvSpPr>
            <a:spLocks noChangeArrowheads="1"/>
          </p:cNvSpPr>
          <p:nvPr/>
        </p:nvSpPr>
        <p:spPr bwMode="auto">
          <a:xfrm>
            <a:off x="929332" y="2370439"/>
            <a:ext cx="2591990" cy="1066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57150">
            <a:solidFill>
              <a:srgbClr val="EAEAEA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altLang="ru-RU" sz="5000" b="1" dirty="0" smtClean="0">
                <a:solidFill>
                  <a:srgbClr val="000099"/>
                </a:solidFill>
                <a:latin typeface="Monotype Corsiva" panose="03010101010201010101" pitchFamily="66" charset="0"/>
              </a:rPr>
              <a:t>П</a:t>
            </a:r>
            <a:r>
              <a:rPr lang="en-US" altLang="ru-RU" sz="5000" b="1" dirty="0" smtClean="0">
                <a:solidFill>
                  <a:srgbClr val="000099"/>
                </a:solidFill>
              </a:rPr>
              <a:t>r</a:t>
            </a:r>
            <a:endParaRPr lang="ru-RU" altLang="ru-RU" sz="5000" b="1" dirty="0">
              <a:solidFill>
                <a:srgbClr val="000099"/>
              </a:solidFill>
            </a:endParaRPr>
          </a:p>
        </p:txBody>
      </p:sp>
      <p:sp>
        <p:nvSpPr>
          <p:cNvPr id="46" name="Text Box 5"/>
          <p:cNvSpPr txBox="1">
            <a:spLocks noChangeArrowheads="1"/>
          </p:cNvSpPr>
          <p:nvPr/>
        </p:nvSpPr>
        <p:spPr bwMode="auto">
          <a:xfrm>
            <a:off x="556054" y="981076"/>
            <a:ext cx="858794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По какой формуле находится </a:t>
            </a:r>
            <a:r>
              <a:rPr lang="ru-RU" altLang="ru-RU" sz="4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длина окружности?</a:t>
            </a:r>
            <a:endParaRPr lang="ru-RU" altLang="ru-RU" sz="40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7" name="WordArt 6"/>
          <p:cNvSpPr>
            <a:spLocks noChangeArrowheads="1" noChangeShapeType="1" noTextEdit="1"/>
          </p:cNvSpPr>
          <p:nvPr/>
        </p:nvSpPr>
        <p:spPr bwMode="auto">
          <a:xfrm>
            <a:off x="1835696" y="4869160"/>
            <a:ext cx="2057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Верно!</a:t>
            </a:r>
          </a:p>
        </p:txBody>
      </p:sp>
      <p:sp>
        <p:nvSpPr>
          <p:cNvPr id="48" name="AutoShape 7"/>
          <p:cNvSpPr>
            <a:spLocks noChangeArrowheads="1"/>
          </p:cNvSpPr>
          <p:nvPr/>
        </p:nvSpPr>
        <p:spPr bwMode="auto">
          <a:xfrm>
            <a:off x="5396507" y="3989174"/>
            <a:ext cx="2646759" cy="1066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57150">
            <a:solidFill>
              <a:srgbClr val="EAEAEA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altLang="ru-RU" sz="5000" b="1" dirty="0" smtClean="0">
                <a:solidFill>
                  <a:srgbClr val="000099"/>
                </a:solidFill>
                <a:latin typeface="Monotype Corsiva" panose="03010101010201010101" pitchFamily="66" charset="0"/>
              </a:rPr>
              <a:t>2П</a:t>
            </a:r>
            <a:endParaRPr lang="en-US" altLang="ru-RU" sz="50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82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9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3" grpId="2" animBg="1"/>
      <p:bldP spid="43" grpId="3" animBg="1"/>
      <p:bldP spid="44" grpId="0" animBg="1"/>
      <p:bldP spid="44" grpId="1" animBg="1"/>
      <p:bldP spid="45" grpId="0" animBg="1"/>
      <p:bldP spid="45" grpId="1" animBg="1"/>
      <p:bldP spid="45" grpId="2" animBg="1"/>
      <p:bldP spid="45" grpId="3" animBg="1"/>
      <p:bldP spid="47" grpId="0" animBg="1"/>
      <p:bldP spid="47" grpId="1"/>
      <p:bldP spid="48" grpId="0" animBg="1"/>
      <p:bldP spid="48" grpId="1" animBg="1"/>
      <p:bldP spid="48" grpId="2" animBg="1"/>
      <p:bldP spid="48" grpId="3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5322" y="1618735"/>
            <a:ext cx="7988644" cy="21236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Вычислить длину окружности и площадь круга, если радиус окружности равен 2,5 см.</a:t>
            </a:r>
            <a:endParaRPr lang="ru-RU" sz="4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Повторение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68162" y="4448432"/>
            <a:ext cx="558834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С = 2</a:t>
            </a:r>
            <a:r>
              <a:rPr lang="ru-RU" altLang="ru-RU" sz="44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П</a:t>
            </a:r>
            <a:r>
              <a:rPr lang="en-US" altLang="ru-RU" sz="44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r</a:t>
            </a:r>
            <a:r>
              <a:rPr lang="en-US" sz="44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 = 2</a:t>
            </a:r>
            <a:r>
              <a:rPr lang="ru-RU" altLang="ru-RU" sz="44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П</a:t>
            </a:r>
            <a:r>
              <a:rPr lang="ru-RU" sz="44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2,5 = 5</a:t>
            </a:r>
            <a:r>
              <a:rPr lang="ru-RU" altLang="ru-RU" sz="44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П</a:t>
            </a:r>
            <a:endParaRPr lang="ru-RU" sz="4400" dirty="0" smtClean="0">
              <a:solidFill>
                <a:srgbClr val="C00000"/>
              </a:solidFill>
              <a:latin typeface="Monotype Corsiva" panose="03010101010201010101" pitchFamily="66" charset="0"/>
            </a:endParaRPr>
          </a:p>
          <a:p>
            <a:r>
              <a:rPr lang="en-US" sz="44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S=</a:t>
            </a:r>
            <a:r>
              <a:rPr lang="ru-RU" altLang="ru-RU" sz="44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П</a:t>
            </a:r>
            <a:r>
              <a:rPr lang="en-US" altLang="ru-RU" sz="44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r² = </a:t>
            </a:r>
            <a:r>
              <a:rPr lang="ru-RU" altLang="ru-RU" sz="44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6,25П</a:t>
            </a:r>
            <a:endParaRPr lang="en-US" altLang="ru-RU" sz="44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  <a:p>
            <a:endParaRPr lang="en-US" altLang="ru-RU" b="1" dirty="0">
              <a:solidFill>
                <a:srgbClr val="000099"/>
              </a:solidFill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65322" y="4447061"/>
            <a:ext cx="982342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Ответ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4093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67744" y="1124744"/>
            <a:ext cx="6480647" cy="1974503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Тема урока: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Цилиндр</a:t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2290" name="Picture 2" descr="http://pandia.ru/text/78/144/images/image001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060848"/>
            <a:ext cx="2736304" cy="3595376"/>
          </a:xfrm>
          <a:prstGeom prst="rect">
            <a:avLst/>
          </a:prstGeom>
          <a:noFill/>
        </p:spPr>
      </p:pic>
      <p:pic>
        <p:nvPicPr>
          <p:cNvPr id="12292" name="Picture 4" descr="http://900igr.net/datas/geometrija/Geometricheskie-terminy/0013-013-TSilindr.jpg"/>
          <p:cNvPicPr>
            <a:picLocks noChangeAspect="1" noChangeArrowheads="1"/>
          </p:cNvPicPr>
          <p:nvPr/>
        </p:nvPicPr>
        <p:blipFill>
          <a:blip r:embed="rId3" cstate="print"/>
          <a:srcRect l="9051" t="30450" r="9838" b="14951"/>
          <a:stretch>
            <a:fillRect/>
          </a:stretch>
        </p:blipFill>
        <p:spPr bwMode="auto">
          <a:xfrm>
            <a:off x="3707904" y="3501008"/>
            <a:ext cx="4680520" cy="23629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Слово</a:t>
            </a:r>
            <a:r>
              <a:rPr lang="ru-RU" b="1" dirty="0" smtClean="0">
                <a:solidFill>
                  <a:srgbClr val="000099"/>
                </a:solidFill>
              </a:rPr>
              <a:t> «Цилиндр»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sz="half" idx="1"/>
          </p:nvPr>
        </p:nvSpPr>
        <p:spPr>
          <a:xfrm>
            <a:off x="755576" y="1844824"/>
            <a:ext cx="6923112" cy="3566021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5400" dirty="0" smtClean="0"/>
              <a:t>- </a:t>
            </a:r>
            <a:r>
              <a:rPr lang="ru-RU" sz="4000" dirty="0" smtClean="0"/>
              <a:t>происходит от греческого слова «</a:t>
            </a:r>
            <a:r>
              <a:rPr lang="ru-RU" sz="4000" dirty="0" err="1" smtClean="0"/>
              <a:t>Kylindros</a:t>
            </a:r>
            <a:r>
              <a:rPr lang="ru-RU" sz="4000" dirty="0" smtClean="0"/>
              <a:t>» - </a:t>
            </a:r>
            <a:r>
              <a:rPr lang="ru-RU" sz="4000" b="1" dirty="0" err="1" smtClean="0"/>
              <a:t>килиндрос</a:t>
            </a:r>
            <a:r>
              <a:rPr lang="ru-RU" sz="4000" dirty="0" smtClean="0"/>
              <a:t>, то есть «вращаю», «катаю», «валик», «свиток» .</a:t>
            </a:r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79912" y="980728"/>
            <a:ext cx="5364088" cy="5632311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/>
              <a:t>Рассмотрим произвольную плоскость α и окружность L с центром О радиуса r, лежащую в этой </a:t>
            </a:r>
            <a:r>
              <a:rPr lang="ru-RU" sz="2000" dirty="0" smtClean="0"/>
              <a:t>плоскости. </a:t>
            </a:r>
          </a:p>
          <a:p>
            <a:r>
              <a:rPr lang="ru-RU" sz="2000" dirty="0" smtClean="0"/>
              <a:t>Через </a:t>
            </a:r>
            <a:r>
              <a:rPr lang="ru-RU" sz="2000" dirty="0"/>
              <a:t>каждую точку окружности  проведем прямую, перпендикулярную к плоскости </a:t>
            </a:r>
            <a:r>
              <a:rPr lang="ru-RU" sz="2000" dirty="0" err="1"/>
              <a:t>α</a:t>
            </a:r>
            <a:r>
              <a:rPr lang="ru-RU" sz="2000" dirty="0" smtClean="0"/>
              <a:t>.</a:t>
            </a:r>
          </a:p>
          <a:p>
            <a:endParaRPr lang="ru-RU" sz="2000" dirty="0"/>
          </a:p>
          <a:p>
            <a:r>
              <a:rPr lang="ru-RU" sz="2000" dirty="0" smtClean="0"/>
              <a:t> </a:t>
            </a:r>
            <a:r>
              <a:rPr lang="ru-RU" sz="2000" dirty="0"/>
              <a:t>Поверхность, образованная этими прямыми, называется </a:t>
            </a:r>
            <a:r>
              <a:rPr lang="ru-RU" sz="2000" b="1" dirty="0"/>
              <a:t>цилиндрической поверхностью</a:t>
            </a:r>
            <a:r>
              <a:rPr lang="ru-RU" sz="2000" dirty="0"/>
              <a:t>, а сами прямые — </a:t>
            </a:r>
            <a:r>
              <a:rPr lang="ru-RU" sz="2000" b="1" dirty="0"/>
              <a:t>образующими цилиндрической поверхности</a:t>
            </a:r>
            <a:r>
              <a:rPr lang="ru-RU" sz="2000" dirty="0"/>
              <a:t>. </a:t>
            </a:r>
            <a:endParaRPr lang="ru-RU" sz="2000" dirty="0" smtClean="0"/>
          </a:p>
          <a:p>
            <a:r>
              <a:rPr lang="ru-RU" sz="2000" dirty="0" smtClean="0"/>
              <a:t>Прямая</a:t>
            </a:r>
            <a:r>
              <a:rPr lang="ru-RU" sz="2000" dirty="0"/>
              <a:t>, проходящая через точку О перпендикулярно к плоскости α, называется </a:t>
            </a:r>
            <a:r>
              <a:rPr lang="ru-RU" sz="2000" b="1" dirty="0"/>
              <a:t>осью цилиндрической поверхности.</a:t>
            </a:r>
            <a:r>
              <a:rPr lang="ru-RU" sz="2000" dirty="0"/>
              <a:t> </a:t>
            </a:r>
            <a:endParaRPr lang="ru-RU" sz="2000" dirty="0" smtClean="0"/>
          </a:p>
          <a:p>
            <a:r>
              <a:rPr lang="ru-RU" sz="2000" dirty="0" smtClean="0"/>
              <a:t>Поскольку </a:t>
            </a:r>
            <a:r>
              <a:rPr lang="ru-RU" sz="2000" dirty="0"/>
              <a:t>все образующие и ось перпендикулярны к плоскости α, то они параллельны друг другу.</a:t>
            </a:r>
            <a:endParaRPr lang="ru-RU" sz="2200" dirty="0"/>
          </a:p>
        </p:txBody>
      </p:sp>
      <p:pic>
        <p:nvPicPr>
          <p:cNvPr id="2050" name="Picture 2" descr="http://d3mlntcv38ck9k.cloudfront.net/content/konspekt_image/38125/420ec120_f310_0130_97dc_22000a1d011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3725847" cy="333532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0838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иология">
  <a:themeElements>
    <a:clrScheme name="Биология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Биология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Биология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иология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иология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иология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иология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иология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иология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иология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иология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иология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иология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иология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Биология</Template>
  <TotalTime>37</TotalTime>
  <Words>831</Words>
  <Application>Microsoft Office PowerPoint</Application>
  <PresentationFormat>Экран (4:3)</PresentationFormat>
  <Paragraphs>150</Paragraphs>
  <Slides>36</Slides>
  <Notes>3</Notes>
  <HiddenSlides>2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8" baseType="lpstr">
      <vt:lpstr>Биология</vt:lpstr>
      <vt:lpstr>Документ Microsoft Office Word 97 - 2003</vt:lpstr>
      <vt:lpstr>Презентация к уроку геометрия по теме:  Цилиндр 11 класс</vt:lpstr>
      <vt:lpstr>Цели урока:</vt:lpstr>
      <vt:lpstr>Повторение</vt:lpstr>
      <vt:lpstr>Повторение</vt:lpstr>
      <vt:lpstr>Повторение</vt:lpstr>
      <vt:lpstr>Повторение</vt:lpstr>
      <vt:lpstr>Тема урока:  Цилиндр </vt:lpstr>
      <vt:lpstr> Слово «Цилиндр»</vt:lpstr>
      <vt:lpstr>Слайд 9</vt:lpstr>
      <vt:lpstr>Слайд 10</vt:lpstr>
      <vt:lpstr>Слайд 11</vt:lpstr>
      <vt:lpstr>Слайд 12</vt:lpstr>
      <vt:lpstr>Слайд 13</vt:lpstr>
      <vt:lpstr>Слайд 14</vt:lpstr>
      <vt:lpstr>Развертка цилиндра</vt:lpstr>
      <vt:lpstr>Слайд 16</vt:lpstr>
      <vt:lpstr>Сечения цилиндра</vt:lpstr>
      <vt:lpstr>Сечения цилиндра</vt:lpstr>
      <vt:lpstr>Наклонный цилиндр</vt:lpstr>
      <vt:lpstr>Цилиндр в архитектуре</vt:lpstr>
      <vt:lpstr>Цилиндр в архитектуре</vt:lpstr>
      <vt:lpstr>Цилиндр в архитектуре</vt:lpstr>
      <vt:lpstr>Цилиндр в архитектуре</vt:lpstr>
      <vt:lpstr>Цилиндр в архитектуре</vt:lpstr>
      <vt:lpstr>Цилиндр в архитектуре</vt:lpstr>
      <vt:lpstr>Площадь боковой  поверхности цилиндра</vt:lpstr>
      <vt:lpstr>Площадь боковой  поверхности цилиндра</vt:lpstr>
      <vt:lpstr>Площадь полной поверхности цилиндра</vt:lpstr>
      <vt:lpstr>Решение задач</vt:lpstr>
      <vt:lpstr>Решение задач</vt:lpstr>
      <vt:lpstr>Эллиптический цилиндр</vt:lpstr>
      <vt:lpstr>Гиперболический цилиндр </vt:lpstr>
      <vt:lpstr>Параболлический  цилиндр</vt:lpstr>
      <vt:lpstr>Решение задач</vt:lpstr>
      <vt:lpstr>Слайд 35</vt:lpstr>
      <vt:lpstr>Список источников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уроку геометрия по теме:  Цилиндр 11 класс</dc:title>
  <dc:creator>Admin</dc:creator>
  <cp:lastModifiedBy>Admin</cp:lastModifiedBy>
  <cp:revision>9</cp:revision>
  <dcterms:created xsi:type="dcterms:W3CDTF">2016-11-22T13:41:23Z</dcterms:created>
  <dcterms:modified xsi:type="dcterms:W3CDTF">2016-11-22T14:27:51Z</dcterms:modified>
</cp:coreProperties>
</file>