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29"/>
  </p:notesMasterIdLst>
  <p:sldIdLst>
    <p:sldId id="256" r:id="rId2"/>
    <p:sldId id="309" r:id="rId3"/>
    <p:sldId id="323" r:id="rId4"/>
    <p:sldId id="286" r:id="rId5"/>
    <p:sldId id="307" r:id="rId6"/>
    <p:sldId id="308" r:id="rId7"/>
    <p:sldId id="279" r:id="rId8"/>
    <p:sldId id="291" r:id="rId9"/>
    <p:sldId id="310" r:id="rId10"/>
    <p:sldId id="313" r:id="rId11"/>
    <p:sldId id="314" r:id="rId12"/>
    <p:sldId id="324" r:id="rId13"/>
    <p:sldId id="325" r:id="rId14"/>
    <p:sldId id="326" r:id="rId15"/>
    <p:sldId id="315" r:id="rId16"/>
    <p:sldId id="316" r:id="rId17"/>
    <p:sldId id="317" r:id="rId18"/>
    <p:sldId id="319" r:id="rId19"/>
    <p:sldId id="318" r:id="rId20"/>
    <p:sldId id="320" r:id="rId21"/>
    <p:sldId id="321" r:id="rId22"/>
    <p:sldId id="327" r:id="rId23"/>
    <p:sldId id="328" r:id="rId24"/>
    <p:sldId id="295" r:id="rId25"/>
    <p:sldId id="300" r:id="rId26"/>
    <p:sldId id="302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131" autoAdjust="0"/>
  </p:normalViewPr>
  <p:slideViewPr>
    <p:cSldViewPr>
      <p:cViewPr varScale="1">
        <p:scale>
          <a:sx n="109" d="100"/>
          <a:sy n="109" d="100"/>
        </p:scale>
        <p:origin x="12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678B6-F0D4-4F23-863C-690DE4D820A7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AD7A7-A176-4129-BC56-12119D64B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6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7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9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12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48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48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26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2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0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8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6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2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6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5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00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918" y="1556792"/>
            <a:ext cx="7772400" cy="2232248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sz="3500" b="1" cap="all" dirty="0" smtClean="0">
              <a:ln w="6350">
                <a:noFill/>
              </a:ln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3800" b="1" cap="all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ТЕМУ:</a:t>
            </a:r>
          </a:p>
          <a:p>
            <a:pPr algn="ctr"/>
            <a:endParaRPr lang="ru-RU" sz="5900" b="1" cap="all" dirty="0" smtClean="0">
              <a:ln w="6350">
                <a:noFill/>
              </a:ln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800" dirty="0">
                <a:solidFill>
                  <a:schemeClr val="tx1"/>
                </a:solidFill>
              </a:rPr>
              <a:t>«Технология </a:t>
            </a:r>
            <a:r>
              <a:rPr lang="ru-RU" sz="3800" dirty="0" smtClean="0">
                <a:solidFill>
                  <a:schemeClr val="tx1"/>
                </a:solidFill>
              </a:rPr>
              <a:t>Изготовления </a:t>
            </a:r>
          </a:p>
          <a:p>
            <a:pPr algn="ctr"/>
            <a:r>
              <a:rPr lang="ru-RU" sz="3800" dirty="0" smtClean="0">
                <a:solidFill>
                  <a:schemeClr val="tx1"/>
                </a:solidFill>
              </a:rPr>
              <a:t>подвесного </a:t>
            </a:r>
            <a:r>
              <a:rPr lang="ru-RU" sz="3600" dirty="0" smtClean="0">
                <a:solidFill>
                  <a:schemeClr val="tx1"/>
                </a:solidFill>
              </a:rPr>
              <a:t>Светильника»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6093296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301208"/>
            <a:ext cx="5814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мастер п/о: Левина О.А.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корпусе каждого электрического патрона имеется маркировка, где указаны его технические характеристики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резьбовой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атрон Е - 27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в подавляющем числе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светильников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4 А (880 Вт)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напряжение сети до 250 В переменного тока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667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Е-27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из: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77134"/>
              </p:ext>
            </p:extLst>
          </p:nvPr>
        </p:nvGraphicFramePr>
        <p:xfrm>
          <a:off x="179512" y="2015718"/>
          <a:ext cx="8712968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пластмассового основания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6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фарфорового вкладыша. К этим контактам  фарфорового вкладыша присоединяются провода.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юбки патрона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14" y="1988602"/>
            <a:ext cx="1296144" cy="2160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25" y="4915433"/>
            <a:ext cx="1224136" cy="2139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2" y="3861048"/>
            <a:ext cx="213970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66487"/>
            <a:ext cx="5035732" cy="2690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666487"/>
            <a:ext cx="3298222" cy="26905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7784" y="297155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Схема подключения патрона</a:t>
            </a:r>
            <a:endParaRPr lang="ru-RU" b="1" dirty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429000"/>
            <a:ext cx="53285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ламп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- 27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соблюдать общее правило и подключать фазный провод таким образом, что бы он присоединялся к центральному контакту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фарфорового вкладыша,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нулевой провод присоединялся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его боковому контакту. 	Связано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 электробезопасностью, что бы в момент выкручивания электрической лампы не попасть под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напряжение. На фотографии красной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стрелкой показан фазный провод, а синей – нулевой провод.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745716"/>
            <a:ext cx="3384375" cy="27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640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кабели, по которым протекает электрический ток, являются важнейшей частью электропроводки.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делится на две группы: силовую и осветительную. О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сновной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силовой нагрузкой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розеточная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установленная на кухне и в ванной. Так как там устанавливается наиболее мощная техника (электрочайник, микроволновка, холодильник, бойлер, стиральная машина и т.п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 Для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розеточной группы выбираем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 сечением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5мм2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окончательный выбор нужно принимать после соответствующих расчетов.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Питание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всей осветительной нагрузки выполняется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проводом сечением 1.5 мм2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505765"/>
            <a:ext cx="5831210" cy="42274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3" y="5805264"/>
            <a:ext cx="8964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Безопасная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провода заключается в том, что если вы выберете сечение провода не соответствующее его токовым нагрузкам, то это приведет к чрезмерному перегреву провода, плавлению изоляции, короткому замыканию и пожару. </a:t>
            </a:r>
          </a:p>
        </p:txBody>
      </p:sp>
    </p:spTree>
    <p:extLst>
      <p:ext uri="{BB962C8B-B14F-4D97-AF65-F5344CB8AC3E}">
        <p14:creationId xmlns:p14="http://schemas.microsoft.com/office/powerpoint/2010/main" val="6342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электропроводки используются провода и кабели исключительно с медными жилами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Медь, по сравнению с алюминием, более эффективна: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 она прочнее, более мягкая и в местах перегиба не ломается по сравнению с алюминием;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меньше подвержена коррозии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окислению;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проводимость меди выше чем алюминия, при одинаковом сечении медный провод способен выдержать большую токовую нагрузку чем алюминиевый.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Недостатком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медных проводов является их высокая стоимость. Стоимость их в 3-4 раза выше алюминиевых. Хотя медные провода по стоимости дороже все же они являются более распространенными и популярными в использовании чем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алюминиевые.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распространенные марки проводов и кабелей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361900"/>
              </p:ext>
            </p:extLst>
          </p:nvPr>
        </p:nvGraphicFramePr>
        <p:xfrm>
          <a:off x="251520" y="2636912"/>
          <a:ext cx="8568952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медный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провод в поливинилхлоридной изоляции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«NYM» 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медный кабель, который представляет собой кабель с медной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однопроволочной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многопроволочной жилой, с изоляцией из ПВХ-пластиката, в оболочке из ПВХ-пластиката с заполнением из резиновой смеси. Благодаря химическим свойствам материалов, кабель данной марки не распространяет горение при прокладке. </a:t>
                      </a:r>
                    </a:p>
                    <a:p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ПВС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гибкий кабель круглой формы, состоящий из скрученных многопроволочных медных жил  с ПВХ-изоляцией и внешней оболочкой из того-же материала. 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5516876"/>
            <a:ext cx="3024336" cy="1080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3872894"/>
            <a:ext cx="3024336" cy="1462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2708919"/>
            <a:ext cx="3024336" cy="1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электропроводки немыслим без применения проводников в цветной изоляции.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 деле это острая необходимость. Во-первых, цветовая маркировка позволяет указать назначение каждого проводника в той или иной группе для облегчения их коммутации. Во-вторых, значительно снижается вероятность появления ошибки в ходе монтажа проводов и, как следствие, возникновение короткого замыкания во время пробного включения или поражение электрическим током в процессе обслуживания и ремонта сетей.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проводов по цвету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 актуально, когда разводку делает один человек, а последующим обслуживанием или ремонтом будет заниматься другой. Иначе последнему придется постоянно искать то «фазу», то «ноль» при помощи пробника.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седьмого издания ПУЭ (2002г., Министерство энергетики РФ) электропроводка должна обеспечивать возможность легкого распознания по всей длине проводников по цветам: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            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цвета — для обозначения ноля, нулевого рабочего или среднего проводника электрической сети(N);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           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двухцветной комбинации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цвета — для обозначения заземления, защитного или нулевого защитного проводника (PE);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             двухцветной комбинации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цвета по всей длине с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голубыми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метками на концах линии, которые наносятся при монтаже — для обозначения совмещенного нулевого рабочего и нулевого защитного проводника заземления (PEN);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          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коричневого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фиолетового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бирюзового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цвета —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обозначения фазного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проводника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(L). 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1026" name="Picture 2" descr="цвет провода нол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64580"/>
            <a:ext cx="16192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цвет провода заземл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35" y="3909949"/>
            <a:ext cx="15049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вет провода совмещенный ноль рабочий и ноль защитный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23373"/>
            <a:ext cx="14859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цвет провода фаз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0377" y="4819055"/>
            <a:ext cx="15811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8864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 снятия изоляции с одножильного провода </a:t>
            </a:r>
            <a:endParaRPr lang="ru-RU" sz="2000" dirty="0">
              <a:solidFill>
                <a:prstClr val="white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97789"/>
              </p:ext>
            </p:extLst>
          </p:nvPr>
        </p:nvGraphicFramePr>
        <p:xfrm>
          <a:off x="251520" y="980728"/>
          <a:ext cx="8424936" cy="4955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Зачищаем изоляцию каждой жилы на 5-10 миллиметров, не повреждая при этом металл. </a:t>
                      </a:r>
                    </a:p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Кладем провод между губками, до упора. Слегка нажимаем на рукоятки - губки зажимают провод.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271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Нажимаем на рукоятку до конца - изоляция снята.</a:t>
                      </a:r>
                    </a:p>
                    <a:p>
                      <a:pPr marL="0" marR="0" lvl="0" indent="0" algn="just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484784"/>
            <a:ext cx="3096344" cy="1656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906" y="3501008"/>
            <a:ext cx="3090976" cy="23044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809216"/>
            <a:ext cx="3960440" cy="20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800277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41430"/>
              </p:ext>
            </p:extLst>
          </p:nvPr>
        </p:nvGraphicFramePr>
        <p:xfrm>
          <a:off x="251520" y="476672"/>
          <a:ext cx="8568952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8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92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Разбираем патрон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 – 27.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При подключении патрона необходимо подключить фазный провод таким образом, что бы он присоединялся к центральному контакту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фарфорового вкладыша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а нулевой провод присоединялся к его боковому контакту.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92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Далее сборка патрона происходит в обратной последовательности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фарфоровый вкладыш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проводами вставляется в основание патрона, сверху навинчивается юбка патрона, в итоге фарфоровый вкладыш жестко фиксируется и в готовый собранный патрон уже можно ввинчивать лампу.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717032"/>
            <a:ext cx="3672408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360040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10450"/>
              </p:ext>
            </p:extLst>
          </p:nvPr>
        </p:nvGraphicFramePr>
        <p:xfrm>
          <a:off x="179512" y="649060"/>
          <a:ext cx="8568952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8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92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помощью шила проделываем отверстие для провода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середине в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крышке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пластиковой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бутылки, а можно крышку снять.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46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помощью шила проделываем отверстие для провода  в конце пластиковой бутылки по середине.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924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Маркером наносим линию на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пластиковую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бутылку (примерно отступить от конца бутылки 80 мм), по которой вырезаем потолочную крышку с помощью канцелярского ножа.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1052733"/>
            <a:ext cx="2304256" cy="1502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19" y="2708919"/>
            <a:ext cx="2304256" cy="16468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2" y="260648"/>
            <a:ext cx="313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АБАЖУРА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8397" y="4431979"/>
            <a:ext cx="2170504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94066"/>
              </p:ext>
            </p:extLst>
          </p:nvPr>
        </p:nvGraphicFramePr>
        <p:xfrm>
          <a:off x="259650" y="260648"/>
          <a:ext cx="8712968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помощью ножниц подравниваем линии среза.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6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кружево намазываем клей ПВА.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клейкой стороной кружева обматываем пластиковую бутылку.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0" y="620688"/>
            <a:ext cx="3733174" cy="1512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" y="2409245"/>
            <a:ext cx="3738611" cy="18118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156616" y="3686020"/>
            <a:ext cx="2012039" cy="36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касс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для аудитории 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расширения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углубления знаний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умений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монтажу подвесного светильника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аучить правилам обращения с электромонтажным инструментом;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приемами работы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монтажу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изготовлении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абажура для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четырёх основных этапов: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материалами, необходимыми для изготовления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подвесного светильника и абажура, соблюдение правил по охране труда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электромонтажным инструментом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патрона и правила соединения патрона с проводом.</a:t>
            </a:r>
            <a:b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правила снятия изоляции.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Изготовление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абажура.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подвесного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90022"/>
              </p:ext>
            </p:extLst>
          </p:nvPr>
        </p:nvGraphicFramePr>
        <p:xfrm>
          <a:off x="251520" y="476672"/>
          <a:ext cx="8712968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приклеенное  кружево наносим клей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6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обсыпаем кружево разноцветными палетками.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Абажур готов.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600" y="260648"/>
            <a:ext cx="1584176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154" y="2636912"/>
            <a:ext cx="2852694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154" y="4581128"/>
            <a:ext cx="285269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741715"/>
              </p:ext>
            </p:extLst>
          </p:nvPr>
        </p:nvGraphicFramePr>
        <p:xfrm>
          <a:off x="179512" y="260648"/>
          <a:ext cx="8712968" cy="622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14575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ЭСКИЗ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Продеваем провод с патроном в абажур. Банковская резинка поддерживает потолочную крышку.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6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F5A408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Подвесной светильник готов.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F5A408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Перед тем как подключить патрон к электросети, линию обязательно следует обесточить и удостовериться, что никто не подаст на нее напряжение.            Отключить свет в квартире можно на главном распределительном щитке, размыкая оба контакта (фазу и ноль). Если на вводе электропроводки в комнату установлен промежуточный щиток, отключение нужно произвести там. Если патрон устанавливается под потолком, следует пользоваться надежной и исправной раскладной лестницей или подвинуть к месту проведения работ стол.      Не помешает и присутствие помощника, подающего инструменты, держащего фонарик или страхующего при работе со стремянки. Будьте также внимательны при использовании режущего инструмента: держите его уверенно и направляйте при резке только от себя.</a:t>
                      </a:r>
                      <a:b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4990" y="981516"/>
            <a:ext cx="1467202" cy="889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264" y="612232"/>
            <a:ext cx="2324520" cy="1592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420888"/>
            <a:ext cx="35283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3"/>
            <a:ext cx="3024336" cy="4968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36712"/>
            <a:ext cx="4966016" cy="496855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55380" cy="456002"/>
          </a:xfrm>
        </p:spPr>
        <p:txBody>
          <a:bodyPr/>
          <a:lstStyle/>
          <a:p>
            <a:r>
              <a:rPr lang="ru-RU" dirty="0" smtClean="0"/>
              <a:t>Другие виды абажура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8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260648"/>
            <a:ext cx="7055380" cy="504056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ЛАМП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793960"/>
            <a:ext cx="8496944" cy="6163431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Clr>
                <a:srgbClr val="F5A408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Обычные лампы накаливания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низкой светоотдачей по сравнению со светодиодными: лампа накаливания мощностью в 40 Вт имеет эффективность светоотдачи, равную 10.5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/W, в то время, как светодиодная лампочка мощностью в 5 Вт обладает степенью светоотдачи, равной 90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/W, то есть светит в 6 раз ярче и дает более качественное и ровное освещение.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причина заменить электрические лампочки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светодиодные, 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светодиодные лампы нагреваются всего до 30 градусов, а лампы накаливания  – до 120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градусов, что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причиной серьезных проблем: дотронувшись до горящей лампочки, можно получить серьезный ожог. </a:t>
            </a:r>
            <a:endParaRPr lang="ru-RU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такая высокая температура может спровоцировать возгорание и стать причиной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пожара.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Именно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поэтому светодиодные конструкции наиболее предпочтительны для пожароопасных объектов. Во-вторых, светодиодные лампы не содержат опасных для окружающей среды и здоровья людей веществ.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роком службы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лампы накаливания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максимум 1000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часов, светодиодной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100 000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</a:p>
          <a:p>
            <a:pPr marL="0" lvl="0" indent="0">
              <a:buClr>
                <a:srgbClr val="F5A408"/>
              </a:buCl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обращаем Ваше внимание, что в наш абажур необходимо установить светодиодную лампу.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F5A408"/>
              </a:buClr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23876"/>
              </p:ext>
            </p:extLst>
          </p:nvPr>
        </p:nvGraphicFramePr>
        <p:xfrm>
          <a:off x="206789" y="2879384"/>
          <a:ext cx="8712968" cy="3762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Совсем недавно на рынке появились </a:t>
                      </a:r>
                      <a:r>
                        <a:rPr lang="ru-RU" sz="18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клеммные колодки с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плоско-пружинным зажимом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немецкого производителя.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Клеммники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бывают двух конструктивных исполнений, одноразовые, когда провод вставляется без возможности изъятия, и с рычажком, позволяющим легко как вставлять провода, так и вынимать.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174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К</a:t>
                      </a:r>
                      <a:r>
                        <a:rPr lang="ru-RU" sz="18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леммные колодки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винтовым зажимом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остоят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из пластикового корпуса с находящимися внутри медными винтовыми контактами.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применения колодок может быть самой разнообразной. Так, к примеру, такой соединитель просто незаменим при подключении люстры к коротким проводникам, которые выходят из потолка.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1032" y="33265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7">
              <a:spcBef>
                <a:spcPts val="1200"/>
              </a:spcBef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наука хорошего контакта». 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половины случаев неисправностей электропроводки связано именно с плохим контактом в месте соединения или подключения проводов.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соединения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жил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зависит надежность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розеток, выключателей, светильников и т.д.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распространённое повреждение - разрыв цепи при прохождении тока.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	Обычно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неприятность происходит в местах соединение проводов. И ладно бы если просто пропадает ток в сети - не работает телевизор, не горят светильники и т.п., но гораздо опаснее, когда нарушение контакта приводит к нагреву провода, горению изоляции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вследствие чего и происходят пожары, превращающие всё  в пепел.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7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Наиболее часто встречаемые способы соединения проводов -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зажимы (клеммные колодки).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66" y="3212976"/>
            <a:ext cx="2329610" cy="1512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166" y="4941168"/>
            <a:ext cx="232961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EBEBE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приемы выполнения контактных соединений </a:t>
            </a:r>
            <a:endParaRPr lang="ru-RU" sz="2400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24356"/>
              </p:ext>
            </p:extLst>
          </p:nvPr>
        </p:nvGraphicFramePr>
        <p:xfrm>
          <a:off x="184718" y="578297"/>
          <a:ext cx="8928992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58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Визуально определяем 10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Провода заводятся под единичные винты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клеммых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колодок навстречу друг другу.</a:t>
                      </a:r>
                      <a:r>
                        <a:rPr lang="ru-RU" sz="1600" dirty="0" smtClean="0"/>
                        <a:t> 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Существенный недостаток этого вида соединений то, что большинство продаваемых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клеммных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колодок очень низкого качества, а, следовательно, ненадежны. Некачественная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колодка может лопнуть при затяжке, что становится причиной плохого контакта.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9372"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Визуально определяем 10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еобходимо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только вставить зачищенный провод в 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клеммные колодки с плоско-пружинным зажимом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Ваго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526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Визуально определяем 15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Вставляем внутрь колпачка СИЗ (соединительные изолирующие зажимы) до упора и вращаем корпус по часовой стрелке  при помощи крылышек  на корпусе до момента получения прочного соединения. 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оническая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металлическая пружина, находящаяся внутри колпачка, раздвигается и сжимает токоведущие жилы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обеспечивая надежный контакт.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526" y="969057"/>
            <a:ext cx="3687351" cy="1811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3749365" cy="1296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512" y="4509119"/>
            <a:ext cx="3749365" cy="22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2698"/>
            <a:ext cx="7055380" cy="347990"/>
          </a:xfrm>
        </p:spPr>
        <p:txBody>
          <a:bodyPr/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возникновения пожаров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620" y="738935"/>
            <a:ext cx="56886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день, наиболее распространённая причина пожаров - это неисправная электропроводка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Именно в местах с плохим контактом таится медленная опасность.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плохом контакте возникает длительное искрение в местах соединения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проводов, что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нагреванию изоляции и её плавлению вплоть до возгорания.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проводов должны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доступны для осмотра и ремонта.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выполнены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зажимов.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при соединении проводов - обеспечить надежный контакт в электрической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6359" y="836712"/>
            <a:ext cx="2628292" cy="3528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581128"/>
            <a:ext cx="2352675" cy="2084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83700"/>
            <a:ext cx="5688632" cy="27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2857496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055380" cy="576064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расчет мастер - класса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Электромонтажный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Пластиковая бутылка от 25 руб. (в зависимости от объема)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Клей – 10 руб.</a:t>
            </a:r>
          </a:p>
          <a:p>
            <a:pPr marL="0" lvl="0" indent="0">
              <a:lnSpc>
                <a:spcPct val="150000"/>
              </a:lnSpc>
              <a:buClr>
                <a:srgbClr val="F5A408"/>
              </a:buCl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Патрон –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руб.</a:t>
            </a:r>
          </a:p>
          <a:p>
            <a:pPr marL="0" lvl="0" indent="0">
              <a:lnSpc>
                <a:spcPct val="150000"/>
              </a:lnSpc>
              <a:buClr>
                <a:srgbClr val="F5A408"/>
              </a:buCl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Провод –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руб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Кисточка – 25 руб.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Банковская резинка – 2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 Швейная фурнитура или крупы (из того, что в наличии). 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руб.</a:t>
            </a:r>
          </a:p>
        </p:txBody>
      </p:sp>
    </p:spTree>
    <p:extLst>
      <p:ext uri="{BB962C8B-B14F-4D97-AF65-F5344CB8AC3E}">
        <p14:creationId xmlns:p14="http://schemas.microsoft.com/office/powerpoint/2010/main" val="3175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3828" y="138435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Электричество </a:t>
            </a:r>
            <a:r>
              <a:rPr lang="ru-RU" sz="2000" dirty="0"/>
              <a:t>везде</a:t>
            </a:r>
            <a:br>
              <a:rPr lang="ru-RU" sz="2000" dirty="0"/>
            </a:br>
            <a:r>
              <a:rPr lang="ru-RU" sz="2000" dirty="0"/>
              <a:t>И на суше и в </a:t>
            </a:r>
            <a:r>
              <a:rPr lang="ru-RU" sz="2000" dirty="0" smtClean="0"/>
              <a:t>воде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008" y="894318"/>
            <a:ext cx="3672408" cy="5054962"/>
          </a:xfrm>
          <a:prstGeom prst="rect">
            <a:avLst/>
          </a:prstGeom>
        </p:spPr>
      </p:pic>
      <p:pic>
        <p:nvPicPr>
          <p:cNvPr id="1028" name="Picture 4" descr="Big Bigger Biggest Cruise Ship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08720"/>
            <a:ext cx="477591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412776"/>
            <a:ext cx="3893381" cy="482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76672"/>
            <a:ext cx="3920068" cy="83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412776"/>
            <a:ext cx="446449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73325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Повелевают электричеством,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специально обученные люди </a:t>
            </a:r>
            <a:r>
              <a:rPr lang="ru-RU" sz="16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электрики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Они, словно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волшебники,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 провода в большую паутину,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светильники, выключатели и розетки.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157832" cy="5256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14522"/>
            <a:ext cx="4226389" cy="52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7707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6301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Предлагаю  Вам сегодня почувствовать себя волшебниками и изготовить подвесной светильник своими руками, тем самым осветив комнату светом. Для этого нам понадобиться: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отвертка шлицевая, клещи для снятия изоляции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пассатижи,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канцелярский нож, патрон, кабель,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Wago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светодиодная лампа,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пластиковая бутылка, клей ПВА, кисточка, швейная фурнитура (нитки, пуговицы, ленточки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т.д.) или крупа.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727" y="1533305"/>
            <a:ext cx="2296014" cy="13103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32756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2089" y="1548689"/>
            <a:ext cx="1995377" cy="18546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0740" y="5217456"/>
            <a:ext cx="1966726" cy="1451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2088" y="3501008"/>
            <a:ext cx="1995377" cy="15416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0177" y="5217455"/>
            <a:ext cx="1843417" cy="1430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51596" y="1513514"/>
            <a:ext cx="1823655" cy="16798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727" y="5115506"/>
            <a:ext cx="2333625" cy="1553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43575" y="3353014"/>
            <a:ext cx="1823655" cy="16896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8727" y="3006102"/>
            <a:ext cx="2333625" cy="19350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67528" y="5174317"/>
            <a:ext cx="1857007" cy="14586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30849" y="1545293"/>
            <a:ext cx="2062569" cy="15119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34192" y="3193384"/>
            <a:ext cx="2008954" cy="18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274139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избежание несчастных случаев, необходимо пользоваться исправным инструментом с изолированными ручками.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Изолирующие рукоятки инструмента не должны иметь раковин, трещин, сколов, вздутий и других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дефектов.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Держать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руке нужно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 во избежание соскальзывания руки и прикосновения к металлу. </a:t>
            </a:r>
          </a:p>
        </p:txBody>
      </p:sp>
      <p:pic>
        <p:nvPicPr>
          <p:cNvPr id="1026" name="Picture 2" descr="http://jelektrik.by/images/reference_electrician/Instrument_jelektrika_Mins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4" y="2028465"/>
            <a:ext cx="2757422" cy="26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1" y="4958901"/>
            <a:ext cx="2757422" cy="16687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060919"/>
            <a:ext cx="5256584" cy="45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 Эдисон сконструировал устройство, позволяющее удерживать электрическую лампочку.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3888432" cy="44644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7504" y="544391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До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сих пор его изобретение используется повсеместно. Патрон является посредником передачи электрического тока источнику света.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атроны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работы устроены одинаково и отличаются только габаритными размерами и конструктивным исполнением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42553"/>
            <a:ext cx="1800200" cy="2370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65941"/>
            <a:ext cx="1905000" cy="1935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4992" y="3365941"/>
            <a:ext cx="2570579" cy="19352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868354"/>
            <a:ext cx="2675379" cy="23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2847</TotalTime>
  <Words>874</Words>
  <Application>Microsoft Office PowerPoint</Application>
  <PresentationFormat>Экран (4:3)</PresentationFormat>
  <Paragraphs>234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Экономический расчет мастер -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Другие виды абажура</vt:lpstr>
      <vt:lpstr>ВЫБОР ЛАМП</vt:lpstr>
      <vt:lpstr>Презентация PowerPoint</vt:lpstr>
      <vt:lpstr>Презентация PowerPoint</vt:lpstr>
      <vt:lpstr>Причины возникновения пожаров 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Сварка</dc:title>
  <dc:creator>BEST</dc:creator>
  <cp:lastModifiedBy>Denis</cp:lastModifiedBy>
  <cp:revision>279</cp:revision>
  <dcterms:created xsi:type="dcterms:W3CDTF">2013-02-05T15:53:45Z</dcterms:created>
  <dcterms:modified xsi:type="dcterms:W3CDTF">2016-11-20T09:09:16Z</dcterms:modified>
</cp:coreProperties>
</file>