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1C3B0-AE45-4C66-9E97-5E81D26CA647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A3E4E-F1C8-4623-B3A3-B7F53F46E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585639-6485-4A9C-BF13-90F2FF6569A2}" type="slidenum">
              <a:rPr lang="en-GB" smtClean="0">
                <a:solidFill>
                  <a:srgbClr val="000000"/>
                </a:solidFill>
              </a:rPr>
              <a:pPr/>
              <a:t>6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5B5E5-4C32-480B-956A-633D64F177C9}" type="slidenum">
              <a:rPr lang="ru-RU">
                <a:latin typeface="Arial" charset="0"/>
              </a:rPr>
              <a:pPr/>
              <a:t>16</a:t>
            </a:fld>
            <a:endParaRPr lang="ru-RU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A8737A-CA24-4CA4-95E0-D457522805BB}" type="slidenum">
              <a:rPr lang="ru-RU">
                <a:latin typeface="Arial" charset="0"/>
              </a:rPr>
              <a:pPr/>
              <a:t>19</a:t>
            </a:fld>
            <a:endParaRPr lang="ru-RU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04D4-6D9A-4E24-8F84-F0755292EB6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24F7-E161-45DC-86C0-79847C799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04D4-6D9A-4E24-8F84-F0755292EB6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24F7-E161-45DC-86C0-79847C799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04D4-6D9A-4E24-8F84-F0755292EB6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24F7-E161-45DC-86C0-79847C799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04D4-6D9A-4E24-8F84-F0755292EB6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24F7-E161-45DC-86C0-79847C799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04D4-6D9A-4E24-8F84-F0755292EB6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24F7-E161-45DC-86C0-79847C799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04D4-6D9A-4E24-8F84-F0755292EB6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24F7-E161-45DC-86C0-79847C799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04D4-6D9A-4E24-8F84-F0755292EB6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24F7-E161-45DC-86C0-79847C799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04D4-6D9A-4E24-8F84-F0755292EB6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24F7-E161-45DC-86C0-79847C799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04D4-6D9A-4E24-8F84-F0755292EB6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24F7-E161-45DC-86C0-79847C799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04D4-6D9A-4E24-8F84-F0755292EB6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24F7-E161-45DC-86C0-79847C799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04D4-6D9A-4E24-8F84-F0755292EB6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B524F7-E161-45DC-86C0-79847C799C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3C04D4-6D9A-4E24-8F84-F0755292EB6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B524F7-E161-45DC-86C0-79847C799CB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g.liveinternet.ru/images/attach/4/18857/18857720_14506563_sand.jpg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1\&#1052;&#1086;&#1103;\&#1064;&#1050;&#1054;&#1051;&#1040;\1%20&#1089;&#1077;&#1085;&#1090;&#1103;&#1073;&#1088;&#1103;\Ennio%20Morricone%20-%20For%20A%20Few%20Dollars%20More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4.gi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12" Type="http://schemas.openxmlformats.org/officeDocument/2006/relationships/image" Target="../media/image2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11" Type="http://schemas.openxmlformats.org/officeDocument/2006/relationships/image" Target="../media/image22.gif"/><Relationship Id="rId5" Type="http://schemas.openxmlformats.org/officeDocument/2006/relationships/image" Target="../media/image16.png"/><Relationship Id="rId10" Type="http://schemas.openxmlformats.org/officeDocument/2006/relationships/image" Target="../media/image21.gif"/><Relationship Id="rId4" Type="http://schemas.openxmlformats.org/officeDocument/2006/relationships/image" Target="../media/image15.jpeg"/><Relationship Id="rId9" Type="http://schemas.openxmlformats.org/officeDocument/2006/relationships/image" Target="../media/image20.wmf"/><Relationship Id="rId14" Type="http://schemas.openxmlformats.org/officeDocument/2006/relationships/image" Target="../media/image2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305800" cy="4286280"/>
          </a:xfrm>
        </p:spPr>
        <p:txBody>
          <a:bodyPr anchor="t"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ru-RU" dirty="0" smtClean="0"/>
              <a:t>          </a:t>
            </a:r>
            <a:br>
              <a:rPr lang="ru-RU" dirty="0" smtClean="0"/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«МЕХАНИЧЕСКОЕ ДВИЖЕНИЕ.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ВИДЫ ДВИЖЕНИЯ»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400" b="1" dirty="0" smtClean="0"/>
              <a:t>                                                                           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физики МОУ СОШ№4 г.Углича</a:t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Ярославской области  Щербакова Людмила Валентиновна,</a:t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высшая квалификационная категория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5" name="Picture 9" descr="сканирование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260350"/>
            <a:ext cx="190500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6" name="Picture 10" descr="сканирование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8275" y="3068638"/>
            <a:ext cx="38957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468313" y="1484313"/>
            <a:ext cx="7993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5" name="Text Box 12"/>
          <p:cNvSpPr txBox="1">
            <a:spLocks noChangeArrowheads="1"/>
          </p:cNvSpPr>
          <p:nvPr/>
        </p:nvSpPr>
        <p:spPr bwMode="auto">
          <a:xfrm>
            <a:off x="7667625" y="1484313"/>
            <a:ext cx="344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66FF"/>
                </a:solidFill>
              </a:rPr>
              <a:t>А</a:t>
            </a:r>
          </a:p>
        </p:txBody>
      </p:sp>
      <p:sp>
        <p:nvSpPr>
          <p:cNvPr id="20486" name="Text Box 13"/>
          <p:cNvSpPr txBox="1">
            <a:spLocks noChangeArrowheads="1"/>
          </p:cNvSpPr>
          <p:nvPr/>
        </p:nvSpPr>
        <p:spPr bwMode="auto">
          <a:xfrm>
            <a:off x="971550" y="14843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66FF"/>
                </a:solidFill>
              </a:rPr>
              <a:t>В</a:t>
            </a:r>
          </a:p>
        </p:txBody>
      </p:sp>
      <p:sp>
        <p:nvSpPr>
          <p:cNvPr id="20487" name="Line 14"/>
          <p:cNvSpPr>
            <a:spLocks noChangeShapeType="1"/>
          </p:cNvSpPr>
          <p:nvPr/>
        </p:nvSpPr>
        <p:spPr bwMode="auto">
          <a:xfrm>
            <a:off x="7812088" y="4868863"/>
            <a:ext cx="0" cy="172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8" name="AutoShape 15"/>
          <p:cNvSpPr>
            <a:spLocks noChangeArrowheads="1"/>
          </p:cNvSpPr>
          <p:nvPr/>
        </p:nvSpPr>
        <p:spPr bwMode="auto">
          <a:xfrm rot="5599204">
            <a:off x="6985001" y="4616450"/>
            <a:ext cx="1511300" cy="1152525"/>
          </a:xfrm>
          <a:prstGeom prst="cloudCallout">
            <a:avLst>
              <a:gd name="adj1" fmla="val 29472"/>
              <a:gd name="adj2" fmla="val 16069"/>
            </a:avLst>
          </a:prstGeom>
          <a:solidFill>
            <a:srgbClr val="669900"/>
          </a:solidFill>
          <a:ln w="9525">
            <a:solidFill>
              <a:srgbClr val="669900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20489" name="Line 16"/>
          <p:cNvSpPr>
            <a:spLocks noChangeShapeType="1"/>
          </p:cNvSpPr>
          <p:nvPr/>
        </p:nvSpPr>
        <p:spPr bwMode="auto">
          <a:xfrm flipH="1">
            <a:off x="0" y="3933825"/>
            <a:ext cx="9144000" cy="1439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>
            <a:off x="2555875" y="3284538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1" name="AutoShape 17"/>
          <p:cNvSpPr>
            <a:spLocks noChangeArrowheads="1"/>
          </p:cNvSpPr>
          <p:nvPr/>
        </p:nvSpPr>
        <p:spPr bwMode="auto">
          <a:xfrm rot="10522540">
            <a:off x="1979613" y="2565400"/>
            <a:ext cx="1079500" cy="863600"/>
          </a:xfrm>
          <a:prstGeom prst="cloudCallout">
            <a:avLst>
              <a:gd name="adj1" fmla="val -13824"/>
              <a:gd name="adj2" fmla="val 13972"/>
            </a:avLst>
          </a:prstGeom>
          <a:solidFill>
            <a:srgbClr val="669900"/>
          </a:solidFill>
          <a:ln w="9525">
            <a:solidFill>
              <a:srgbClr val="669900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20492" name="Tree"/>
          <p:cNvSpPr>
            <a:spLocks noEditPoints="1" noChangeArrowheads="1"/>
          </p:cNvSpPr>
          <p:nvPr/>
        </p:nvSpPr>
        <p:spPr bwMode="auto">
          <a:xfrm>
            <a:off x="3276600" y="4868863"/>
            <a:ext cx="1809750" cy="1809750"/>
          </a:xfrm>
          <a:custGeom>
            <a:avLst/>
            <a:gdLst>
              <a:gd name="T0" fmla="*/ 904875 w 21600"/>
              <a:gd name="T1" fmla="*/ 0 h 21600"/>
              <a:gd name="T2" fmla="*/ 517036 w 21600"/>
              <a:gd name="T3" fmla="*/ 527844 h 21600"/>
              <a:gd name="T4" fmla="*/ 258560 w 21600"/>
              <a:gd name="T5" fmla="*/ 1055688 h 21600"/>
              <a:gd name="T6" fmla="*/ 0 w 21600"/>
              <a:gd name="T7" fmla="*/ 1583531 h 21600"/>
              <a:gd name="T8" fmla="*/ 1292714 w 21600"/>
              <a:gd name="T9" fmla="*/ 527844 h 21600"/>
              <a:gd name="T10" fmla="*/ 1551190 w 21600"/>
              <a:gd name="T11" fmla="*/ 1055688 h 21600"/>
              <a:gd name="T12" fmla="*/ 1809750 w 21600"/>
              <a:gd name="T13" fmla="*/ 1583531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1.74647E-6 L -0.7342 -0.0062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50844E-6 L -0.57049 0.12537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b="1" smtClean="0"/>
              <a:t>Понятие движения и покоя</a:t>
            </a:r>
            <a:br>
              <a:rPr lang="ru-RU" sz="3600" b="1" smtClean="0"/>
            </a:br>
            <a:r>
              <a:rPr lang="ru-RU" sz="3600" b="1" smtClean="0">
                <a:solidFill>
                  <a:srgbClr val="A50021"/>
                </a:solidFill>
              </a:rPr>
              <a:t>понятие…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b="1" smtClean="0">
                <a:solidFill>
                  <a:srgbClr val="A50021"/>
                </a:solidFill>
              </a:rPr>
              <a:t>                                           относительное.</a:t>
            </a:r>
            <a:r>
              <a:rPr lang="ru-RU" smtClean="0">
                <a:solidFill>
                  <a:srgbClr val="A50021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b="1" smtClean="0"/>
              <a:t>Тело может находиться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                                     </a:t>
            </a:r>
            <a:r>
              <a:rPr lang="ru-RU" b="1" u="sng" smtClean="0">
                <a:solidFill>
                  <a:srgbClr val="006600"/>
                </a:solidFill>
              </a:rPr>
              <a:t>в состоянии п окоя </a:t>
            </a:r>
          </a:p>
          <a:p>
            <a:pPr eaLnBrk="1" hangingPunct="1">
              <a:buFontTx/>
              <a:buNone/>
            </a:pPr>
            <a:r>
              <a:rPr lang="ru-RU" b="1" i="1" u="sng" smtClean="0">
                <a:solidFill>
                  <a:srgbClr val="006600"/>
                </a:solidFill>
              </a:rPr>
              <a:t>относительно</a:t>
            </a:r>
            <a:r>
              <a:rPr lang="ru-RU" b="1" u="sng" smtClean="0">
                <a:solidFill>
                  <a:srgbClr val="006600"/>
                </a:solidFill>
              </a:rPr>
              <a:t> одного тела</a:t>
            </a:r>
            <a:r>
              <a:rPr lang="ru-RU" b="1" smtClean="0">
                <a:solidFill>
                  <a:srgbClr val="006600"/>
                </a:solidFill>
              </a:rPr>
              <a:t/>
            </a:r>
            <a:br>
              <a:rPr lang="ru-RU" b="1" smtClean="0">
                <a:solidFill>
                  <a:srgbClr val="006600"/>
                </a:solidFill>
              </a:rPr>
            </a:br>
            <a:r>
              <a:rPr lang="ru-RU" b="1" smtClean="0">
                <a:solidFill>
                  <a:srgbClr val="006600"/>
                </a:solidFill>
              </a:rPr>
              <a:t>                               </a:t>
            </a:r>
            <a:r>
              <a:rPr lang="ru-RU" b="1" smtClean="0"/>
              <a:t>и</a:t>
            </a:r>
            <a:endParaRPr lang="ru-RU" b="1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</a:pPr>
            <a:r>
              <a:rPr lang="ru-RU" b="1" u="sng" smtClean="0"/>
              <a:t>одновременно - </a:t>
            </a:r>
            <a:r>
              <a:rPr lang="ru-RU" b="1" u="sng" smtClean="0">
                <a:solidFill>
                  <a:srgbClr val="006600"/>
                </a:solidFill>
              </a:rPr>
              <a:t>в состоянии движения </a:t>
            </a:r>
            <a:r>
              <a:rPr lang="ru-RU" b="1" i="1" u="sng" smtClean="0">
                <a:solidFill>
                  <a:srgbClr val="006600"/>
                </a:solidFill>
              </a:rPr>
              <a:t>относительно </a:t>
            </a:r>
            <a:r>
              <a:rPr lang="ru-RU" b="1" u="sng" smtClean="0">
                <a:solidFill>
                  <a:srgbClr val="006600"/>
                </a:solidFill>
              </a:rPr>
              <a:t>другого тела.</a:t>
            </a:r>
            <a:r>
              <a:rPr lang="ru-RU" b="1" smtClean="0">
                <a:solidFill>
                  <a:srgbClr val="006600"/>
                </a:solidFill>
              </a:rPr>
              <a:t> </a:t>
            </a:r>
            <a:br>
              <a:rPr lang="ru-RU" b="1" smtClean="0">
                <a:solidFill>
                  <a:srgbClr val="006600"/>
                </a:solidFill>
              </a:rPr>
            </a:br>
            <a:endParaRPr lang="ru-RU" b="1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> </a:t>
            </a:r>
            <a:r>
              <a:rPr lang="ru-RU" sz="3600" b="1" dirty="0" smtClean="0"/>
              <a:t>Вывод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85795"/>
            <a:ext cx="8229600" cy="3429024"/>
          </a:xfrm>
        </p:spPr>
        <p:txBody>
          <a:bodyPr/>
          <a:lstStyle/>
          <a:p>
            <a:pPr eaLnBrk="1" hangingPunct="1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чтобы понять, движется тело или покоится надо выбрать…</a:t>
            </a:r>
          </a:p>
          <a:p>
            <a:pPr eaLnBrk="1" hangingPunct="1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…тело отсчета. </a:t>
            </a:r>
          </a:p>
          <a:p>
            <a:pPr eaLnBrk="1" hangingPunct="1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посмотреть…</a:t>
            </a:r>
          </a:p>
          <a:p>
            <a:pPr eaLnBrk="1" hangingPunct="1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…меняет тело своё местонахождение относительно него или нет. </a:t>
            </a:r>
          </a:p>
          <a:p>
            <a:pPr eaLnBrk="1" hangingPunct="1">
              <a:buFontTx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4286256"/>
            <a:ext cx="74295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Тело отсчета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это тело, относительно которого рассматривается положение остальных тел. Тело отсчета выбирают произвольно. Это может быть что угодно: земля, здание, автомобиль, теплоход и т. д.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3" descr="146081_en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2857500"/>
            <a:ext cx="21240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8" descr="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3429000"/>
            <a:ext cx="1146175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7" descr="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571875"/>
            <a:ext cx="156686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588" y="109538"/>
            <a:ext cx="17796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</a:rPr>
              <a:t>Подумай</a:t>
            </a:r>
          </a:p>
        </p:txBody>
      </p:sp>
      <p:sp>
        <p:nvSpPr>
          <p:cNvPr id="19462" name="TextBox 2"/>
          <p:cNvSpPr txBox="1">
            <a:spLocks noChangeArrowheads="1"/>
          </p:cNvSpPr>
          <p:nvPr/>
        </p:nvSpPr>
        <p:spPr bwMode="auto">
          <a:xfrm>
            <a:off x="1403350" y="692150"/>
            <a:ext cx="612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3B2C24"/>
                </a:solidFill>
                <a:latin typeface="Franklin Gothic Book" pitchFamily="34" charset="0"/>
              </a:rPr>
              <a:t>Укажи тела отсчета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14313" y="4929188"/>
            <a:ext cx="9715501" cy="1428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700000" scaled="1"/>
            <a:tileRect/>
          </a:gra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pic>
        <p:nvPicPr>
          <p:cNvPr id="4" name="Рисунок 3" descr="peopls167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309688" y="4071938"/>
            <a:ext cx="1309688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2214563" y="5143500"/>
            <a:ext cx="428625" cy="214313"/>
          </a:xfrm>
          <a:prstGeom prst="ellipse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  <a:tileRect/>
          </a:gradFill>
          <a:ln w="63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1" name="Овал 10"/>
          <p:cNvSpPr/>
          <p:nvPr/>
        </p:nvSpPr>
        <p:spPr>
          <a:xfrm>
            <a:off x="2714625" y="5214938"/>
            <a:ext cx="428625" cy="214312"/>
          </a:xfrm>
          <a:prstGeom prst="ellipse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  <a:tileRect/>
          </a:gradFill>
          <a:ln w="63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2" name="Овал 11"/>
          <p:cNvSpPr/>
          <p:nvPr/>
        </p:nvSpPr>
        <p:spPr>
          <a:xfrm>
            <a:off x="2428875" y="5286375"/>
            <a:ext cx="428625" cy="214313"/>
          </a:xfrm>
          <a:prstGeom prst="ellipse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  <a:tileRect/>
          </a:gradFill>
          <a:ln w="63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pic>
        <p:nvPicPr>
          <p:cNvPr id="19468" name="Рисунок 15" descr="1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15313" y="6143625"/>
            <a:ext cx="60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1.15434 -0.00671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57200"/>
            <a:ext cx="8401080" cy="9556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МЕХАНИЧЕСКОЕ ДВИЖЕНИЕ – это изменение с течением времени положения тела относительно других тел.</a:t>
            </a:r>
          </a:p>
        </p:txBody>
      </p:sp>
      <p:sp>
        <p:nvSpPr>
          <p:cNvPr id="88069" name="AutoShape 5"/>
          <p:cNvSpPr>
            <a:spLocks noChangeArrowheads="1"/>
          </p:cNvSpPr>
          <p:nvPr/>
        </p:nvSpPr>
        <p:spPr bwMode="auto">
          <a:xfrm>
            <a:off x="1692275" y="2420938"/>
            <a:ext cx="1008063" cy="936625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8070" name="Oval 6"/>
          <p:cNvSpPr>
            <a:spLocks noChangeArrowheads="1"/>
          </p:cNvSpPr>
          <p:nvPr/>
        </p:nvSpPr>
        <p:spPr bwMode="auto">
          <a:xfrm>
            <a:off x="468313" y="3644900"/>
            <a:ext cx="431800" cy="4333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hlink"/>
              </a:solidFill>
            </a:endParaRPr>
          </a:p>
        </p:txBody>
      </p:sp>
      <p:pic>
        <p:nvPicPr>
          <p:cNvPr id="88073" name="Picture 9" descr="j02129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5013325"/>
            <a:ext cx="183038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4" name="Oval 10"/>
          <p:cNvSpPr>
            <a:spLocks noChangeArrowheads="1"/>
          </p:cNvSpPr>
          <p:nvPr/>
        </p:nvSpPr>
        <p:spPr bwMode="auto">
          <a:xfrm>
            <a:off x="6588125" y="1989138"/>
            <a:ext cx="288925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1256 C -0.00018 -0.22392 0.0743 -0.30418 0.16545 -0.30418 C 0.25694 -0.30418 0.33073 -0.22392 0.33073 -0.1256 C 0.33073 -0.02729 0.25694 0.05228 0.16545 0.05228 C 0.0743 0.05228 -0.00018 -0.02729 -0.00018 -0.1256 Z " pathEditMode="relative" rAng="16200000" ptsTypes="fffff">
                                      <p:cBhvr>
                                        <p:cTn id="25" dur="5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226E-7 L -0.74809 -1.226E-7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7495E-6 C 0.01215 -0.00833 0.02188 -0.02197 0.03403 -0.02984 C 0.03559 -0.03608 0.03629 -0.03886 0.04115 -0.04094 C 0.04271 -0.04788 0.04879 -0.05436 0.05399 -0.05644 C 0.0592 -0.06592 0.06545 -0.07148 0.07292 -0.07703 C 0.07535 -0.07888 0.07743 -0.08142 0.07986 -0.08327 C 0.08108 -0.0842 0.08351 -0.08628 0.08351 -0.08628 C 0.08472 -0.07217 0.08733 -0.06546 0.09167 -0.05343 C 0.09375 -0.03979 0.10417 -0.0229 0.11059 -0.0111 C 0.11389 -0.00509 0.11389 -0.00115 0.11875 0.00301 C 0.12014 0.00856 0.12257 0.01203 0.12465 0.01712 C 0.12639 0.02128 0.1283 0.02522 0.12934 0.02961 C 0.12969 0.03123 0.13004 0.03285 0.13056 0.03447 C 0.13264 0.04025 0.13524 0.04488 0.13524 0.05159 C 0.11806 0.03447 0.09427 0.04418 0.07396 0.04997 C 0.06979 0.0539 0.07118 0.05482 0.06927 0.04997 C 0.07587 0.04465 0.07917 0.03354 0.08351 0.02498 C 0.08559 0.02059 0.0882 0.01666 0.09045 0.01249 C 0.09167 0.01041 0.0941 0.00625 0.0941 0.00625 C 0.09549 -0.00069 0.09931 -0.00671 0.10226 -0.01272 C 0.10938 -0.02683 0.1184 -0.04603 0.12934 -0.05505 C 0.13299 -0.06153 0.13577 -0.06824 0.13993 -0.07379 C 0.14271 -0.08142 0.14445 -0.08836 0.15052 -0.09114 C 0.15191 -0.09646 0.15087 -0.09461 0.15278 -0.09738 C 0.15469 -0.0805 0.15851 -0.06616 0.16233 -0.05019 C 0.16458 -0.04094 0.16528 -0.03192 0.16927 -0.02359 C 0.1757 0.02637 0.1717 0.12838 0.1717 0.12838 C 0.14445 0.12931 0.12587 0.127 0.10226 0.13787 C 0.05764 0.13741 -0.06337 0.17673 -0.03177 0.13463 C -0.0184 0.1307 -0.02552 0.13232 0.00104 0.13463 C 0.00643 0.13509 0.01094 0.14018 0.01632 0.14064 C 0.02257 0.14134 0.02899 0.1418 0.03524 0.1425 C 0.06337 0.15568 0.06476 0.15499 0.10104 0.15661 C 0.11163 0.15892 0.1224 0.16077 0.13281 0.16447 C 0.13976 0.17072 0.13281 0.1654 0.14219 0.1691 C 0.15035 0.17234 0.15816 0.17858 0.16702 0.17858 C 0.15903 0.18413 0.15035 0.18367 0.14219 0.18807 C 0.12778 0.1957 0.11285 0.20426 0.09757 0.20842 C 0.07674 0.22184 0.05313 0.22716 0.0316 0.23826 C 0.01528 0.24659 -0.00156 0.25816 -0.01892 0.26163 C -0.03351 0.27157 -0.04948 0.27389 -0.06476 0.28059 C -0.07205 0.28383 -0.0783 0.28823 -0.08594 0.28823 C -0.08333 0.27828 -0.08351 0.26718 -0.08125 0.257 C -0.0783 0.24358 -0.07361 0.23109 -0.07066 0.21767 C -0.06788 0.20518 -0.06562 0.18807 -0.06007 0.17696 C -0.05851 0.16331 -0.05469 0.15059 -0.05069 0.13787 C -0.04844 0.1307 -0.04844 0.12283 -0.04601 0.11589 C -0.04323 0.1078 -0.0401 0.09854 -0.0401 0.08929 C -0.04826 0.09346 -0.05625 0.10132 -0.06354 0.10803 C -0.0717 0.11543 -0.06302 0.1108 -0.07066 0.11427 C -0.07222 0.11589 -0.07378 0.11774 -0.07535 0.11913 C -0.07726 0.12075 -0.07951 0.12191 -0.08125 0.12376 C -0.08298 0.12561 -0.08403 0.12838 -0.08594 0.13 C -0.08767 0.13162 -0.0901 0.13185 -0.09184 0.13324 C -0.09687 0.13741 -0.1026 0.1462 -0.10833 0.14851 C -0.12274 0.16378 -0.13837 0.17719 -0.15417 0.18945 C -0.1592 0.19339 -0.16719 0.20518 -0.17309 0.20518 C -0.10764 0.20518 -0.04201 0.20518 0.02344 0.20518 C 0.02622 0.19639 0.02726 0.18714 0.03056 0.17858 C 0.03264 0.16655 0.03577 0.15568 0.03872 0.14411 C 0.03993 0.13417 0.04271 0.12584 0.04462 0.11589 C 0.04636 0.10733 0.04462 0.09808 0.04462 0.08929 C 0.03264 0.08721 0.02222 0.08027 0.01059 0.0768 C 0.00538 0.07333 0.00087 0.07194 -0.00486 0.07032 C -0.0118 0.06593 -0.01927 0.06523 -0.02604 0.06107 C -0.03489 0.05575 -0.03594 0.05274 -0.04601 0.05159 C -0.05764 0.05043 -0.06944 0.05043 -0.08125 0.04997 C -0.10295 0.03886 -0.12031 0.0421 -0.14479 0.0421 " pathEditMode="relative" ptsTypes="fffffffffffffffffffffffffffffffffffffffffffffffffffffffffffffffffffA">
                                      <p:cBhvr>
                                        <p:cTn id="44" dur="5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  <p:bldP spid="88069" grpId="0" animBg="1"/>
      <p:bldP spid="88070" grpId="0" animBg="1"/>
      <p:bldP spid="88070" grpId="1" animBg="1"/>
      <p:bldP spid="88074" grpId="0" animBg="1"/>
      <p:bldP spid="8807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4" name="Picture 4" descr="сканирование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344020">
            <a:off x="3535363" y="1441450"/>
            <a:ext cx="6762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5" name="Picture 5" descr="сканирование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8212">
            <a:off x="6443663" y="4652963"/>
            <a:ext cx="19145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6" name="Picture 6" descr="сканирование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1404">
            <a:off x="7229475" y="3284538"/>
            <a:ext cx="19145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7" name="Picture 7" descr="сканирование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33863">
            <a:off x="4140200" y="3933825"/>
            <a:ext cx="19145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8" name="Picture 8" descr="сканирование0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7193">
            <a:off x="5292725" y="5661025"/>
            <a:ext cx="184308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9" name="Picture 9" descr="сканирование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5028">
            <a:off x="4932363" y="2492375"/>
            <a:ext cx="19145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AutoShape 10"/>
          <p:cNvSpPr>
            <a:spLocks noChangeArrowheads="1"/>
          </p:cNvSpPr>
          <p:nvPr/>
        </p:nvSpPr>
        <p:spPr bwMode="auto">
          <a:xfrm>
            <a:off x="5580063" y="765175"/>
            <a:ext cx="1871662" cy="792163"/>
          </a:xfrm>
          <a:prstGeom prst="cloudCallout">
            <a:avLst>
              <a:gd name="adj1" fmla="val -42"/>
              <a:gd name="adj2" fmla="val 4912"/>
            </a:avLst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1513" name="AutoShape 11"/>
          <p:cNvSpPr>
            <a:spLocks noChangeArrowheads="1"/>
          </p:cNvSpPr>
          <p:nvPr/>
        </p:nvSpPr>
        <p:spPr bwMode="auto">
          <a:xfrm>
            <a:off x="1258888" y="5013325"/>
            <a:ext cx="1296987" cy="792163"/>
          </a:xfrm>
          <a:prstGeom prst="cloudCallout">
            <a:avLst>
              <a:gd name="adj1" fmla="val 22093"/>
              <a:gd name="adj2" fmla="val 4912"/>
            </a:avLst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1514" name="AutoShape 12"/>
          <p:cNvSpPr>
            <a:spLocks noChangeArrowheads="1"/>
          </p:cNvSpPr>
          <p:nvPr/>
        </p:nvSpPr>
        <p:spPr bwMode="auto">
          <a:xfrm>
            <a:off x="323850" y="2492375"/>
            <a:ext cx="1079500" cy="576263"/>
          </a:xfrm>
          <a:prstGeom prst="cloudCallout">
            <a:avLst>
              <a:gd name="adj1" fmla="val -296"/>
              <a:gd name="adj2" fmla="val -11981"/>
            </a:avLst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20773E-6 L -0.30156 -0.2590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-1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3065E-6 L -0.36458 -0.3430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1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16146E-6 L -0.37951 -0.332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-1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38584E-6 L -0.31737 -0.2907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-1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8.95212E-7 L -0.34496 -0.3097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-15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387E-6 L -0.31736 -0.28013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-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928670"/>
            <a:ext cx="8229600" cy="1643074"/>
          </a:xfrm>
        </p:spPr>
        <p:txBody>
          <a:bodyPr>
            <a:normAutofit fontScale="90000"/>
          </a:bodyPr>
          <a:lstStyle/>
          <a:p>
            <a:pPr lvl="0" eaLnBrk="1" hangingPunct="1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Задание: «Изобразить различные виды траекторий и измерить их длину». (Для этого вам нужно встать с мест, объединиться в группы, изобразить траекторию и измерить ее длину)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457200" y="3143248"/>
            <a:ext cx="4038600" cy="2786082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 smtClean="0">
                <a:solidFill>
                  <a:srgbClr val="080808"/>
                </a:solidFill>
              </a:rPr>
              <a:t>Прямая линия</a:t>
            </a:r>
          </a:p>
        </p:txBody>
      </p:sp>
      <p:sp>
        <p:nvSpPr>
          <p:cNvPr id="13320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4648200" y="3143248"/>
            <a:ext cx="4038600" cy="2571768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 smtClean="0">
                <a:solidFill>
                  <a:srgbClr val="080808"/>
                </a:solidFill>
              </a:rPr>
              <a:t>Кривая линия</a:t>
            </a:r>
          </a:p>
        </p:txBody>
      </p:sp>
      <p:sp>
        <p:nvSpPr>
          <p:cNvPr id="13321" name="Freeform 9"/>
          <p:cNvSpPr>
            <a:spLocks/>
          </p:cNvSpPr>
          <p:nvPr/>
        </p:nvSpPr>
        <p:spPr bwMode="auto">
          <a:xfrm>
            <a:off x="5072066" y="4000504"/>
            <a:ext cx="3240087" cy="1873250"/>
          </a:xfrm>
          <a:custGeom>
            <a:avLst/>
            <a:gdLst>
              <a:gd name="T0" fmla="*/ 162 w 2041"/>
              <a:gd name="T1" fmla="*/ 1180 h 1180"/>
              <a:gd name="T2" fmla="*/ 125 w 2041"/>
              <a:gd name="T3" fmla="*/ 1116 h 1180"/>
              <a:gd name="T4" fmla="*/ 116 w 2041"/>
              <a:gd name="T5" fmla="*/ 1079 h 1180"/>
              <a:gd name="T6" fmla="*/ 43 w 2041"/>
              <a:gd name="T7" fmla="*/ 979 h 1180"/>
              <a:gd name="T8" fmla="*/ 162 w 2041"/>
              <a:gd name="T9" fmla="*/ 695 h 1180"/>
              <a:gd name="T10" fmla="*/ 235 w 2041"/>
              <a:gd name="T11" fmla="*/ 631 h 1180"/>
              <a:gd name="T12" fmla="*/ 390 w 2041"/>
              <a:gd name="T13" fmla="*/ 586 h 1180"/>
              <a:gd name="T14" fmla="*/ 573 w 2041"/>
              <a:gd name="T15" fmla="*/ 595 h 1180"/>
              <a:gd name="T16" fmla="*/ 756 w 2041"/>
              <a:gd name="T17" fmla="*/ 650 h 1180"/>
              <a:gd name="T18" fmla="*/ 1094 w 2041"/>
              <a:gd name="T19" fmla="*/ 640 h 1180"/>
              <a:gd name="T20" fmla="*/ 1232 w 2041"/>
              <a:gd name="T21" fmla="*/ 558 h 1180"/>
              <a:gd name="T22" fmla="*/ 1277 w 2041"/>
              <a:gd name="T23" fmla="*/ 512 h 1180"/>
              <a:gd name="T24" fmla="*/ 1332 w 2041"/>
              <a:gd name="T25" fmla="*/ 458 h 1180"/>
              <a:gd name="T26" fmla="*/ 1350 w 2041"/>
              <a:gd name="T27" fmla="*/ 421 h 1180"/>
              <a:gd name="T28" fmla="*/ 1378 w 2041"/>
              <a:gd name="T29" fmla="*/ 375 h 1180"/>
              <a:gd name="T30" fmla="*/ 1424 w 2041"/>
              <a:gd name="T31" fmla="*/ 284 h 1180"/>
              <a:gd name="T32" fmla="*/ 1478 w 2041"/>
              <a:gd name="T33" fmla="*/ 183 h 1180"/>
              <a:gd name="T34" fmla="*/ 1579 w 2041"/>
              <a:gd name="T35" fmla="*/ 46 h 1180"/>
              <a:gd name="T36" fmla="*/ 1643 w 2041"/>
              <a:gd name="T37" fmla="*/ 0 h 1180"/>
              <a:gd name="T38" fmla="*/ 1872 w 2041"/>
              <a:gd name="T39" fmla="*/ 10 h 1180"/>
              <a:gd name="T40" fmla="*/ 1945 w 2041"/>
              <a:gd name="T41" fmla="*/ 28 h 1180"/>
              <a:gd name="T42" fmla="*/ 2000 w 2041"/>
              <a:gd name="T43" fmla="*/ 83 h 1180"/>
              <a:gd name="T44" fmla="*/ 2018 w 2041"/>
              <a:gd name="T45" fmla="*/ 138 h 1180"/>
              <a:gd name="T46" fmla="*/ 2027 w 2041"/>
              <a:gd name="T47" fmla="*/ 165 h 1180"/>
              <a:gd name="T48" fmla="*/ 1981 w 2041"/>
              <a:gd name="T49" fmla="*/ 348 h 1180"/>
              <a:gd name="T50" fmla="*/ 1899 w 2041"/>
              <a:gd name="T51" fmla="*/ 467 h 1180"/>
              <a:gd name="T52" fmla="*/ 1789 w 2041"/>
              <a:gd name="T53" fmla="*/ 586 h 1180"/>
              <a:gd name="T54" fmla="*/ 1552 w 2041"/>
              <a:gd name="T55" fmla="*/ 604 h 1180"/>
              <a:gd name="T56" fmla="*/ 1488 w 2041"/>
              <a:gd name="T57" fmla="*/ 622 h 1180"/>
              <a:gd name="T58" fmla="*/ 1460 w 2041"/>
              <a:gd name="T59" fmla="*/ 650 h 1180"/>
              <a:gd name="T60" fmla="*/ 1433 w 2041"/>
              <a:gd name="T61" fmla="*/ 668 h 1180"/>
              <a:gd name="T62" fmla="*/ 1442 w 2041"/>
              <a:gd name="T63" fmla="*/ 768 h 1180"/>
              <a:gd name="T64" fmla="*/ 1552 w 2041"/>
              <a:gd name="T65" fmla="*/ 851 h 1180"/>
              <a:gd name="T66" fmla="*/ 1917 w 2041"/>
              <a:gd name="T67" fmla="*/ 860 h 118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041"/>
              <a:gd name="T103" fmla="*/ 0 h 1180"/>
              <a:gd name="T104" fmla="*/ 2041 w 2041"/>
              <a:gd name="T105" fmla="*/ 1180 h 118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041" h="1180">
                <a:moveTo>
                  <a:pt x="162" y="1180"/>
                </a:moveTo>
                <a:cubicBezTo>
                  <a:pt x="151" y="1158"/>
                  <a:pt x="135" y="1139"/>
                  <a:pt x="125" y="1116"/>
                </a:cubicBezTo>
                <a:cubicBezTo>
                  <a:pt x="120" y="1104"/>
                  <a:pt x="122" y="1090"/>
                  <a:pt x="116" y="1079"/>
                </a:cubicBezTo>
                <a:cubicBezTo>
                  <a:pt x="96" y="1037"/>
                  <a:pt x="67" y="1016"/>
                  <a:pt x="43" y="979"/>
                </a:cubicBezTo>
                <a:cubicBezTo>
                  <a:pt x="0" y="844"/>
                  <a:pt x="93" y="784"/>
                  <a:pt x="162" y="695"/>
                </a:cubicBezTo>
                <a:cubicBezTo>
                  <a:pt x="190" y="659"/>
                  <a:pt x="176" y="654"/>
                  <a:pt x="235" y="631"/>
                </a:cubicBezTo>
                <a:cubicBezTo>
                  <a:pt x="285" y="611"/>
                  <a:pt x="338" y="599"/>
                  <a:pt x="390" y="586"/>
                </a:cubicBezTo>
                <a:cubicBezTo>
                  <a:pt x="451" y="589"/>
                  <a:pt x="512" y="588"/>
                  <a:pt x="573" y="595"/>
                </a:cubicBezTo>
                <a:cubicBezTo>
                  <a:pt x="622" y="601"/>
                  <a:pt x="709" y="633"/>
                  <a:pt x="756" y="650"/>
                </a:cubicBezTo>
                <a:cubicBezTo>
                  <a:pt x="869" y="647"/>
                  <a:pt x="982" y="648"/>
                  <a:pt x="1094" y="640"/>
                </a:cubicBezTo>
                <a:cubicBezTo>
                  <a:pt x="1146" y="636"/>
                  <a:pt x="1184" y="573"/>
                  <a:pt x="1232" y="558"/>
                </a:cubicBezTo>
                <a:cubicBezTo>
                  <a:pt x="1247" y="543"/>
                  <a:pt x="1262" y="527"/>
                  <a:pt x="1277" y="512"/>
                </a:cubicBezTo>
                <a:cubicBezTo>
                  <a:pt x="1295" y="494"/>
                  <a:pt x="1332" y="458"/>
                  <a:pt x="1332" y="458"/>
                </a:cubicBezTo>
                <a:cubicBezTo>
                  <a:pt x="1338" y="446"/>
                  <a:pt x="1343" y="433"/>
                  <a:pt x="1350" y="421"/>
                </a:cubicBezTo>
                <a:cubicBezTo>
                  <a:pt x="1359" y="405"/>
                  <a:pt x="1370" y="391"/>
                  <a:pt x="1378" y="375"/>
                </a:cubicBezTo>
                <a:cubicBezTo>
                  <a:pt x="1400" y="331"/>
                  <a:pt x="1376" y="315"/>
                  <a:pt x="1424" y="284"/>
                </a:cubicBezTo>
                <a:cubicBezTo>
                  <a:pt x="1435" y="249"/>
                  <a:pt x="1453" y="210"/>
                  <a:pt x="1478" y="183"/>
                </a:cubicBezTo>
                <a:cubicBezTo>
                  <a:pt x="1497" y="131"/>
                  <a:pt x="1533" y="77"/>
                  <a:pt x="1579" y="46"/>
                </a:cubicBezTo>
                <a:cubicBezTo>
                  <a:pt x="1593" y="4"/>
                  <a:pt x="1604" y="15"/>
                  <a:pt x="1643" y="0"/>
                </a:cubicBezTo>
                <a:cubicBezTo>
                  <a:pt x="1719" y="3"/>
                  <a:pt x="1796" y="3"/>
                  <a:pt x="1872" y="10"/>
                </a:cubicBezTo>
                <a:cubicBezTo>
                  <a:pt x="1897" y="12"/>
                  <a:pt x="1945" y="28"/>
                  <a:pt x="1945" y="28"/>
                </a:cubicBezTo>
                <a:cubicBezTo>
                  <a:pt x="1963" y="46"/>
                  <a:pt x="1992" y="58"/>
                  <a:pt x="2000" y="83"/>
                </a:cubicBezTo>
                <a:cubicBezTo>
                  <a:pt x="2006" y="101"/>
                  <a:pt x="2012" y="120"/>
                  <a:pt x="2018" y="138"/>
                </a:cubicBezTo>
                <a:cubicBezTo>
                  <a:pt x="2021" y="147"/>
                  <a:pt x="2027" y="165"/>
                  <a:pt x="2027" y="165"/>
                </a:cubicBezTo>
                <a:cubicBezTo>
                  <a:pt x="2020" y="267"/>
                  <a:pt x="2041" y="292"/>
                  <a:pt x="1981" y="348"/>
                </a:cubicBezTo>
                <a:cubicBezTo>
                  <a:pt x="1968" y="401"/>
                  <a:pt x="1932" y="426"/>
                  <a:pt x="1899" y="467"/>
                </a:cubicBezTo>
                <a:cubicBezTo>
                  <a:pt x="1865" y="509"/>
                  <a:pt x="1840" y="560"/>
                  <a:pt x="1789" y="586"/>
                </a:cubicBezTo>
                <a:cubicBezTo>
                  <a:pt x="1718" y="622"/>
                  <a:pt x="1631" y="600"/>
                  <a:pt x="1552" y="604"/>
                </a:cubicBezTo>
                <a:cubicBezTo>
                  <a:pt x="1547" y="605"/>
                  <a:pt x="1496" y="616"/>
                  <a:pt x="1488" y="622"/>
                </a:cubicBezTo>
                <a:cubicBezTo>
                  <a:pt x="1477" y="629"/>
                  <a:pt x="1470" y="642"/>
                  <a:pt x="1460" y="650"/>
                </a:cubicBezTo>
                <a:cubicBezTo>
                  <a:pt x="1452" y="657"/>
                  <a:pt x="1442" y="662"/>
                  <a:pt x="1433" y="668"/>
                </a:cubicBezTo>
                <a:cubicBezTo>
                  <a:pt x="1436" y="701"/>
                  <a:pt x="1435" y="735"/>
                  <a:pt x="1442" y="768"/>
                </a:cubicBezTo>
                <a:cubicBezTo>
                  <a:pt x="1450" y="801"/>
                  <a:pt x="1518" y="849"/>
                  <a:pt x="1552" y="851"/>
                </a:cubicBezTo>
                <a:cubicBezTo>
                  <a:pt x="1674" y="857"/>
                  <a:pt x="1795" y="860"/>
                  <a:pt x="1917" y="860"/>
                </a:cubicBezTo>
              </a:path>
            </a:pathLst>
          </a:custGeom>
          <a:noFill/>
          <a:ln w="38100" cmpd="sng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428596" y="4572008"/>
            <a:ext cx="3311525" cy="12969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285728"/>
            <a:ext cx="28332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Практическая работа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0" grpId="0"/>
      <p:bldP spid="13321" grpId="0" animBg="1"/>
      <p:bldP spid="133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i?id=39861147-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3384550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9" descr="Картинка 1 из 443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500042"/>
            <a:ext cx="27241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11" descr="i?id=30789893-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4572008"/>
            <a:ext cx="287972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33400" y="500042"/>
            <a:ext cx="7851648" cy="114300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sz="4000" b="1" u="sng" cap="none" dirty="0" smtClean="0">
                <a:solidFill>
                  <a:schemeClr val="accent3"/>
                </a:solidFill>
                <a:effectLst/>
                <a:latin typeface="Times New Roman" pitchFamily="18" charset="0"/>
              </a:rPr>
              <a:t>Траектория </a:t>
            </a:r>
            <a:r>
              <a:rPr lang="ru-RU" sz="4000" b="1" cap="none" dirty="0" smtClean="0">
                <a:solidFill>
                  <a:schemeClr val="accent3"/>
                </a:solidFill>
                <a:effectLst/>
                <a:latin typeface="Times New Roman" pitchFamily="18" charset="0"/>
              </a:rPr>
              <a:t>– это линия, вдоль которой двигалось тело.</a:t>
            </a:r>
          </a:p>
        </p:txBody>
      </p:sp>
      <p:sp>
        <p:nvSpPr>
          <p:cNvPr id="126980" name="Овал 42"/>
          <p:cNvSpPr>
            <a:spLocks noGrp="1" noChangeArrowheads="1"/>
          </p:cNvSpPr>
          <p:nvPr>
            <p:ph type="subTitle" idx="1"/>
          </p:nvPr>
        </p:nvSpPr>
        <p:spPr>
          <a:xfrm>
            <a:off x="4427538" y="5876925"/>
            <a:ext cx="298450" cy="320675"/>
          </a:xfrm>
          <a:prstGeom prst="ellipse">
            <a:avLst/>
          </a:prstGeom>
          <a:solidFill>
            <a:srgbClr val="DB17C4"/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ru-RU" sz="1200" smtClean="0"/>
          </a:p>
        </p:txBody>
      </p:sp>
      <p:sp>
        <p:nvSpPr>
          <p:cNvPr id="45060" name="Line 5"/>
          <p:cNvSpPr>
            <a:spLocks noChangeShapeType="1"/>
          </p:cNvSpPr>
          <p:nvPr/>
        </p:nvSpPr>
        <p:spPr bwMode="auto">
          <a:xfrm flipV="1">
            <a:off x="4643438" y="2205038"/>
            <a:ext cx="2881312" cy="3671887"/>
          </a:xfrm>
          <a:prstGeom prst="line">
            <a:avLst/>
          </a:prstGeom>
          <a:noFill/>
          <a:ln w="38100">
            <a:solidFill>
              <a:srgbClr val="3366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1" name="Line 6"/>
          <p:cNvSpPr>
            <a:spLocks noChangeShapeType="1"/>
          </p:cNvSpPr>
          <p:nvPr/>
        </p:nvSpPr>
        <p:spPr bwMode="auto">
          <a:xfrm flipH="1">
            <a:off x="1908175" y="2133600"/>
            <a:ext cx="5689600" cy="1008063"/>
          </a:xfrm>
          <a:prstGeom prst="line">
            <a:avLst/>
          </a:prstGeom>
          <a:noFill/>
          <a:ln w="38100">
            <a:solidFill>
              <a:srgbClr val="3366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2" name="Line 7"/>
          <p:cNvSpPr>
            <a:spLocks noChangeShapeType="1"/>
          </p:cNvSpPr>
          <p:nvPr/>
        </p:nvSpPr>
        <p:spPr bwMode="auto">
          <a:xfrm>
            <a:off x="1908175" y="3141663"/>
            <a:ext cx="5545138" cy="1439862"/>
          </a:xfrm>
          <a:prstGeom prst="line">
            <a:avLst/>
          </a:prstGeom>
          <a:noFill/>
          <a:ln w="38100">
            <a:solidFill>
              <a:srgbClr val="3366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3" name="Line 8"/>
          <p:cNvSpPr>
            <a:spLocks noChangeShapeType="1"/>
          </p:cNvSpPr>
          <p:nvPr/>
        </p:nvSpPr>
        <p:spPr bwMode="auto">
          <a:xfrm flipH="1">
            <a:off x="2124075" y="4724400"/>
            <a:ext cx="5184775" cy="360363"/>
          </a:xfrm>
          <a:prstGeom prst="line">
            <a:avLst/>
          </a:prstGeom>
          <a:noFill/>
          <a:ln w="38100">
            <a:solidFill>
              <a:srgbClr val="3366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4" name="Line 9"/>
          <p:cNvSpPr>
            <a:spLocks noChangeShapeType="1"/>
          </p:cNvSpPr>
          <p:nvPr/>
        </p:nvSpPr>
        <p:spPr bwMode="auto">
          <a:xfrm flipV="1">
            <a:off x="2124075" y="1700213"/>
            <a:ext cx="2808288" cy="3240087"/>
          </a:xfrm>
          <a:prstGeom prst="line">
            <a:avLst/>
          </a:prstGeom>
          <a:noFill/>
          <a:ln w="38100">
            <a:solidFill>
              <a:srgbClr val="3366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5" name="Line 10"/>
          <p:cNvSpPr>
            <a:spLocks noChangeShapeType="1"/>
          </p:cNvSpPr>
          <p:nvPr/>
        </p:nvSpPr>
        <p:spPr bwMode="auto">
          <a:xfrm>
            <a:off x="4859338" y="1844675"/>
            <a:ext cx="1368425" cy="4032250"/>
          </a:xfrm>
          <a:prstGeom prst="line">
            <a:avLst/>
          </a:prstGeom>
          <a:noFill/>
          <a:ln w="38100">
            <a:solidFill>
              <a:srgbClr val="3366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11 -0.0148 0.02535 -0.02567 0.03646 -0.04023 C 0.03958 -0.04439 0.04288 -0.04856 0.04601 -0.05272 C 0.04879 -0.05619 0.05556 -0.06127 0.05556 -0.06127 C 0.05955 -0.06937 0.06389 -0.077 0.06823 -0.08463 C 0.07049 -0.08856 0.07257 -0.09295 0.07465 -0.09711 C 0.0757 -0.09919 0.07778 -0.10358 0.07778 -0.10358 C 0.07917 -0.11468 0.07969 -0.12 0.0842 -0.12902 C 0.08594 -0.13595 0.08611 -0.14358 0.08889 -0.15006 C 0.08993 -0.1526 0.09219 -0.15399 0.09358 -0.1563 C 0.1092 -0.1822 0.09618 -0.16347 0.10469 -0.17549 C 0.10903 -0.1963 0.1217 -0.21064 0.13333 -0.22405 C 0.13993 -0.23191 0.14271 -0.23954 0.15087 -0.24301 C 0.15452 -0.24809 0.16354 -0.25572 0.16354 -0.25572 C 0.16719 -0.26335 0.1724 -0.26705 0.17622 -0.27468 C 0.17743 -0.2874 0.17726 -0.29942 0.1842 -0.30867 C 0.18698 -0.32324 0.1967 -0.33249 0.20313 -0.34451 C 0.20799 -0.35376 0.21129 -0.36416 0.21754 -0.37202 C 0.21806 -0.3748 0.21806 -0.37804 0.2191 -0.38058 C 0.22083 -0.38497 0.22535 -0.39306 0.22535 -0.39306 C 0.2283 -0.40555 0.23125 -0.41619 0.24132 -0.42058 C 0.24514 -0.42844 0.24879 -0.43191 0.25556 -0.43538 C 0.25868 -0.437 0.26511 -0.43977 0.26511 -0.43977 C 0.26736 -0.44439 0.27101 -0.44763 0.27309 -0.45226 C 0.27413 -0.4548 0.27413 -0.45804 0.27465 -0.46081 C 0.27639 -0.4689 0.27986 -0.47838 0.2842 -0.48416 C 0.28837 -0.50058 0.28264 -0.47954 0.28889 -0.49665 C 0.28958 -0.49873 0.28924 -0.5015 0.29045 -0.50312 C 0.29167 -0.50474 0.29375 -0.50428 0.29531 -0.5052 C 0.2974 -0.50636 0.29948 -0.50798 0.30156 -0.50937 C 0.30781 -0.51815 0.31424 -0.52093 0.32222 -0.52624 C 0.31354 -0.53064 0.3059 -0.52278 0.29688 -0.52208 C 0.27934 -0.52093 0.26198 -0.52069 0.24445 -0.52 C 0.24236 -0.51931 0.24011 -0.51884 0.23802 -0.51792 C 0.2349 -0.51676 0.22865 -0.51376 0.22865 -0.51376 C 0.21528 -0.49595 0.175 -0.5015 0.16511 -0.50104 C 0.15504 -0.49965 0.14497 -0.49896 0.1349 -0.49665 C 0.13212 -0.49595 0.12969 -0.49341 0.12691 -0.49249 C 0.11667 -0.48879 0.10417 -0.48578 0.09358 -0.48416 C 0.0783 -0.47815 0.0632 -0.46983 0.04757 -0.46705 C 0.01024 -0.45041 -0.03246 -0.4585 -0.07135 -0.45665 C -0.07448 -0.45595 -0.07778 -0.45549 -0.0809 -0.45457 C -0.08524 -0.45341 -0.09358 -0.45017 -0.09358 -0.45017 C -0.1066 -0.43908 -0.12292 -0.43306 -0.13802 -0.42913 C -0.17413 -0.40578 -0.21858 -0.41179 -0.25712 -0.41017 C -0.26024 -0.40879 -0.27118 -0.40393 -0.27465 -0.40162 C -0.28125 -0.39723 -0.28663 -0.39191 -0.29358 -0.3889 C -0.29757 -0.38382 -0.30104 -0.38081 -0.30642 -0.37827 C -0.30208 -0.37272 -0.29757 -0.37226 -0.29201 -0.36994 C -0.28455 -0.36324 -0.27691 -0.36208 -0.26823 -0.35931 C -0.25764 -0.35214 -0.25069 -0.3526 -0.23802 -0.35098 C -0.22917 -0.34775 -0.22361 -0.34289 -0.2158 -0.33619 C -0.21302 -0.33387 -0.20955 -0.33318 -0.20642 -0.33179 C -0.20486 -0.3311 -0.20156 -0.32971 -0.20156 -0.32971 C -0.19792 -0.32486 -0.19219 -0.31653 -0.18733 -0.31491 C -0.18316 -0.31353 -0.17847 -0.3133 -0.17465 -0.31075 C -0.16528 -0.30451 -0.1533 -0.29457 -0.14288 -0.29179 C -0.1217 -0.28647 -0.12083 -0.2874 -0.09844 -0.28532 C -0.08489 -0.27931 -0.07135 -0.27908 -0.05712 -0.277 C -0.03524 -0.2689 -0.06771 -0.28023 -0.00955 -0.2726 C -0.00555 -0.27214 -0.00243 -0.26728 0.00156 -0.26636 C 0.00625 -0.26543 0.01111 -0.26497 0.0158 -0.26428 C 0.02205 -0.2615 0.02865 -0.26058 0.0349 -0.2578 C 0.04271 -0.25017 0.05104 -0.24856 0.06024 -0.24509 C 0.06441 -0.23977 0.07622 -0.23676 0.07622 -0.23676 C 0.0842 -0.23145 0.09271 -0.22636 0.10156 -0.22405 C 0.11563 -0.21202 0.13698 -0.21249 0.15243 -0.21133 C 0.16858 -0.20694 0.18524 -0.20809 0.20156 -0.20509 C 0.21163 -0.20069 0.22136 -0.19676 0.23177 -0.19445 C 0.23906 -0.19121 0.24653 -0.18405 0.25399 -0.18173 C 0.25868 -0.18035 0.26354 -0.18035 0.26823 -0.17965 C 0.27552 -0.17665 0.27952 -0.17017 0.28577 -0.16486 C 0.28524 -0.16278 0.28577 -0.15884 0.2842 -0.15861 C 0.25208 -0.15422 0.21962 -0.15607 0.18733 -0.15422 C 0.15017 -0.1422 0.18854 -0.15399 0.08733 -0.15006 C 0.06632 -0.14913 0.04479 -0.1459 0.02379 -0.14382 C 0.00833 -0.13526 0.02014 -0.14058 -0.00642 -0.13734 C -0.01649 -0.13619 -0.03646 -0.13318 -0.03646 -0.13318 C -0.07535 -0.11653 -0.03489 -0.13318 -0.14757 -0.12902 C -0.16128 -0.12856 -0.17517 -0.12324 -0.18889 -0.12254 C -0.21632 -0.12139 -0.24392 -0.12116 -0.27135 -0.12046 C -0.27969 -0.11769 -0.28177 -0.11607 -0.29045 -0.11838 C -0.27899 -0.12856 -0.27048 -0.14428 -0.25712 -0.15006 C -0.24722 -0.16 -0.25278 -0.15376 -0.24132 -0.16902 C -0.24028 -0.17041 -0.23802 -0.17341 -0.23802 -0.17341 C -0.23472 -0.18636 -0.23889 -0.17272 -0.23021 -0.18821 C -0.22656 -0.19468 -0.22396 -0.20231 -0.22066 -0.20925 C -0.21701 -0.21665 -0.21111 -0.22197 -0.20642 -0.22821 C -0.20469 -0.23052 -0.20451 -0.23399 -0.20312 -0.23676 C -0.19878 -0.24532 -0.19514 -0.25017 -0.18889 -0.25572 C -0.18229 -0.26913 -0.17101 -0.28046 -0.16024 -0.2874 C -0.15278 -0.29757 -0.14861 -0.3052 -0.13802 -0.30867 C -0.13646 -0.31145 -0.13542 -0.31468 -0.13333 -0.317 C -0.12187 -0.32971 -0.13628 -0.30405 -0.12378 -0.32555 C -0.11684 -0.33757 -0.11146 -0.35075 -0.10312 -0.36139 C -0.10139 -0.36624 -0.09965 -0.37202 -0.09687 -0.37619 C -0.09444 -0.37989 -0.08889 -0.38682 -0.08889 -0.38682 C -0.08559 -0.39607 -0.08073 -0.40185 -0.07621 -0.41017 C -0.06805 -0.42543 -0.05868 -0.43908 -0.05087 -0.45457 C -0.04809 -0.46035 -0.04496 -0.46867 -0.04132 -0.47353 C -0.03871 -0.477 -0.03333 -0.48416 -0.03333 -0.48416 C -0.03038 -0.49619 -0.03298 -0.48879 -0.02222 -0.50312 C -0.01528 -0.51237 -0.00955 -0.52463 -0.00156 -0.53272 C 0.00504 -0.53919 0.01163 -0.54636 0.01754 -0.55376 C 0.02136 -0.53827 0.01719 -0.55653 0.02066 -0.52416 C 0.02153 -0.51607 0.0257 -0.5089 0.02691 -0.50104 C 0.02865 -0.48971 0.02899 -0.47792 0.03177 -0.46705 C 0.03281 -0.46289 0.03403 -0.45873 0.0349 -0.45457 C 0.03681 -0.44601 0.03767 -0.43468 0.04132 -0.42705 C 0.0434 -0.42289 0.04549 -0.4185 0.04757 -0.41434 C 0.04861 -0.41226 0.05087 -0.40786 0.05087 -0.40786 C 0.05452 -0.39353 0.05365 -0.37249 0.06198 -0.36139 C 0.06389 -0.35075 0.06424 -0.34173 0.06979 -0.33387 C 0.07222 -0.32116 0.07188 -0.31838 0.07622 -0.30867 C 0.07813 -0.30428 0.08038 -0.30012 0.08247 -0.29595 C 0.08351 -0.29387 0.08577 -0.28948 0.08577 -0.28948 C 0.08802 -0.28069 0.09254 -0.27468 0.09531 -0.26636 C 0.09809 -0.2578 0.09774 -0.24647 0.10156 -0.23884 C 0.10781 -0.22636 0.1092 -0.21087 0.11267 -0.19653 C 0.11511 -0.18682 0.11702 -0.17688 0.1191 -0.16694 C 0.11962 -0.16416 0.11997 -0.16139 0.12066 -0.15861 C 0.12153 -0.15445 0.12379 -0.1459 0.12379 -0.1459 C 0.12483 -0.13526 0.12587 -0.12809 0.12865 -0.11838 C 0.13142 -0.09179 0.13837 -0.06682 0.14132 -0.04023 C 0.14219 -0.03283 0.14271 -0.02058 0.14757 -0.0148 C 0.15469 -0.00647 0.16129 -0.00463 0.16979 0 C 0.17552 0.00763 0.17361 0.00925 0.17622 0.00208 " pathEditMode="relative" ptsTypes="fffffffffffffffffffffffffffffffffffffffffffffffffffffffffffffffffffffff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12698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Motion origin="layout" path="M 0 0 C 0.01111 -0.0148 0.02535 -0.02567 0.03646 -0.04023 C 0.03958 -0.04439 0.04288 -0.04856 0.04601 -0.05272 C 0.04879 -0.05619 0.05556 -0.06127 0.05556 -0.06127 C 0.05955 -0.06937 0.06389 -0.077 0.06823 -0.08463 C 0.07049 -0.08856 0.07257 -0.09295 0.07465 -0.09711 C 0.0757 -0.09919 0.07778 -0.10358 0.07778 -0.10358 C 0.07917 -0.11468 0.07969 -0.12 0.0842 -0.12902 C 0.08594 -0.13595 0.08611 -0.14358 0.08889 -0.15006 C 0.08993 -0.1526 0.09219 -0.15399 0.09358 -0.1563 C 0.1092 -0.1822 0.09618 -0.16347 0.10469 -0.17549 C 0.10903 -0.1963 0.1217 -0.21064 0.13333 -0.22405 C 0.13993 -0.23191 0.14271 -0.23954 0.15087 -0.24301 C 0.15452 -0.24809 0.16354 -0.25572 0.16354 -0.25572 C 0.16719 -0.26335 0.1724 -0.26705 0.17622 -0.27468 C 0.17743 -0.2874 0.17726 -0.29942 0.1842 -0.30867 C 0.18698 -0.32324 0.1967 -0.33249 0.20313 -0.34451 C 0.20799 -0.35376 0.21129 -0.36416 0.21754 -0.37202 C 0.21806 -0.3748 0.21806 -0.37804 0.2191 -0.38058 C 0.22083 -0.38497 0.22535 -0.39306 0.22535 -0.39306 C 0.2283 -0.40555 0.23125 -0.41619 0.24132 -0.42058 C 0.24514 -0.42844 0.24879 -0.43191 0.25556 -0.43538 C 0.25868 -0.437 0.26511 -0.43977 0.26511 -0.43977 C 0.26736 -0.44439 0.27101 -0.44763 0.27309 -0.45226 C 0.27413 -0.4548 0.27413 -0.45804 0.27465 -0.46081 C 0.27639 -0.4689 0.27986 -0.47838 0.2842 -0.48416 C 0.28837 -0.50058 0.28264 -0.47954 0.28889 -0.49665 C 0.28958 -0.49873 0.28924 -0.5015 0.29045 -0.50312 C 0.29167 -0.50474 0.29375 -0.50428 0.29531 -0.5052 C 0.2974 -0.50636 0.29948 -0.50798 0.30156 -0.50937 C 0.30781 -0.51815 0.31424 -0.52093 0.32222 -0.52624 C 0.31354 -0.53064 0.3059 -0.52278 0.29688 -0.52208 C 0.27934 -0.52093 0.26198 -0.52069 0.24445 -0.52 C 0.24236 -0.51931 0.24011 -0.51884 0.23802 -0.51792 C 0.2349 -0.51676 0.22865 -0.51376 0.22865 -0.51376 C 0.21528 -0.49595 0.175 -0.5015 0.16511 -0.50104 C 0.15504 -0.49965 0.14497 -0.49896 0.1349 -0.49665 C 0.13212 -0.49595 0.12969 -0.49341 0.12691 -0.49249 C 0.11667 -0.48879 0.10417 -0.48578 0.09358 -0.48416 C 0.0783 -0.47815 0.0632 -0.46983 0.04757 -0.46705 C 0.01024 -0.45041 -0.03246 -0.4585 -0.07135 -0.45665 C -0.07448 -0.45595 -0.07778 -0.45549 -0.0809 -0.45457 C -0.08524 -0.45341 -0.09358 -0.45017 -0.09358 -0.45017 C -0.1066 -0.43908 -0.12292 -0.43306 -0.13802 -0.42913 C -0.17413 -0.40578 -0.21858 -0.41179 -0.25712 -0.41017 C -0.26024 -0.40879 -0.27118 -0.40393 -0.27465 -0.40162 C -0.28125 -0.39723 -0.28663 -0.39191 -0.29358 -0.3889 C -0.29757 -0.38382 -0.30104 -0.38081 -0.30642 -0.37827 C -0.30208 -0.37272 -0.29757 -0.37226 -0.29201 -0.36994 C -0.28455 -0.36324 -0.27691 -0.36208 -0.26823 -0.35931 C -0.25764 -0.35214 -0.25069 -0.3526 -0.23802 -0.35098 C -0.22917 -0.34775 -0.22361 -0.34289 -0.2158 -0.33619 C -0.21302 -0.33387 -0.20955 -0.33318 -0.20642 -0.33179 C -0.20486 -0.3311 -0.20156 -0.32971 -0.20156 -0.32971 C -0.19792 -0.32486 -0.19219 -0.31653 -0.18733 -0.31491 C -0.18316 -0.31353 -0.17847 -0.3133 -0.17465 -0.31075 C -0.16528 -0.30451 -0.1533 -0.29457 -0.14288 -0.29179 C -0.1217 -0.28647 -0.12083 -0.2874 -0.09844 -0.28532 C -0.08489 -0.27931 -0.07135 -0.27908 -0.05712 -0.277 C -0.03524 -0.2689 -0.06771 -0.28023 -0.00955 -0.2726 C -0.00555 -0.27214 -0.00243 -0.26728 0.00156 -0.26636 C 0.00625 -0.26543 0.01111 -0.26497 0.0158 -0.26428 C 0.02205 -0.2615 0.02865 -0.26058 0.0349 -0.2578 C 0.04271 -0.25017 0.05104 -0.24856 0.06024 -0.24509 C 0.06441 -0.23977 0.07622 -0.23676 0.07622 -0.23676 C 0.0842 -0.23145 0.09271 -0.22636 0.10156 -0.22405 C 0.11563 -0.21202 0.13698 -0.21249 0.15243 -0.21133 C 0.16858 -0.20694 0.18524 -0.20809 0.20156 -0.20509 C 0.21163 -0.20069 0.22136 -0.19676 0.23177 -0.19445 C 0.23906 -0.19121 0.24653 -0.18405 0.25399 -0.18173 C 0.25868 -0.18035 0.26354 -0.18035 0.26823 -0.17965 C 0.27552 -0.17665 0.27952 -0.17017 0.28577 -0.16486 C 0.28524 -0.16278 0.28577 -0.15884 0.2842 -0.15861 C 0.25208 -0.15422 0.21962 -0.15607 0.18733 -0.15422 C 0.15017 -0.1422 0.18854 -0.15399 0.08733 -0.15006 C 0.06632 -0.14913 0.04479 -0.1459 0.02379 -0.14382 C 0.00833 -0.13526 0.02014 -0.14058 -0.00642 -0.13734 C -0.01649 -0.13619 -0.03646 -0.13318 -0.03646 -0.13318 C -0.07535 -0.11653 -0.03489 -0.13318 -0.14757 -0.12902 C -0.16128 -0.12856 -0.17517 -0.12324 -0.18889 -0.12254 C -0.21632 -0.12139 -0.24392 -0.12116 -0.27135 -0.12046 C -0.27969 -0.11769 -0.28177 -0.11607 -0.29045 -0.11838 C -0.27899 -0.12856 -0.27048 -0.14428 -0.25712 -0.15006 C -0.24722 -0.16 -0.25278 -0.15376 -0.24132 -0.16902 C -0.24028 -0.17041 -0.23802 -0.17341 -0.23802 -0.17341 C -0.23472 -0.18636 -0.23889 -0.17272 -0.23021 -0.18821 C -0.22656 -0.19468 -0.22396 -0.20231 -0.22066 -0.20925 C -0.21701 -0.21665 -0.21111 -0.22197 -0.20642 -0.22821 C -0.20469 -0.23052 -0.20451 -0.23399 -0.20312 -0.23676 C -0.19878 -0.24532 -0.19514 -0.25017 -0.18889 -0.25572 C -0.18229 -0.26913 -0.17101 -0.28046 -0.16024 -0.2874 C -0.15278 -0.29757 -0.14861 -0.3052 -0.13802 -0.30867 C -0.13646 -0.31145 -0.13542 -0.31468 -0.13333 -0.317 C -0.12187 -0.32971 -0.13628 -0.30405 -0.12378 -0.32555 C -0.11684 -0.33757 -0.11146 -0.35075 -0.10312 -0.36139 C -0.10139 -0.36624 -0.09965 -0.37202 -0.09687 -0.37619 C -0.09444 -0.37989 -0.08889 -0.38682 -0.08889 -0.38682 C -0.08559 -0.39607 -0.08073 -0.40185 -0.07621 -0.41017 C -0.06805 -0.42543 -0.05868 -0.43908 -0.05087 -0.45457 C -0.04809 -0.46035 -0.04496 -0.46867 -0.04132 -0.47353 C -0.03871 -0.477 -0.03333 -0.48416 -0.03333 -0.48416 C -0.03038 -0.49619 -0.03298 -0.48879 -0.02222 -0.50312 C -0.01528 -0.51237 -0.00955 -0.52463 -0.00156 -0.53272 C 0.00504 -0.53919 0.01163 -0.54636 0.01754 -0.55376 C 0.02136 -0.53827 0.01719 -0.55653 0.02066 -0.52416 C 0.02153 -0.51607 0.0257 -0.5089 0.02691 -0.50104 C 0.02865 -0.48971 0.02899 -0.47792 0.03177 -0.46705 C 0.03281 -0.46289 0.03403 -0.45873 0.0349 -0.45457 C 0.03681 -0.44601 0.03767 -0.43468 0.04132 -0.42705 C 0.0434 -0.42289 0.04549 -0.4185 0.04757 -0.41434 C 0.04861 -0.41226 0.05087 -0.40786 0.05087 -0.40786 C 0.05452 -0.39353 0.05365 -0.37249 0.06198 -0.36139 C 0.06389 -0.35075 0.06424 -0.34173 0.06979 -0.33387 C 0.07222 -0.32116 0.07188 -0.31838 0.07622 -0.30867 C 0.07813 -0.30428 0.08038 -0.30012 0.08247 -0.29595 C 0.08351 -0.29387 0.08577 -0.28948 0.08577 -0.28948 C 0.08802 -0.28069 0.09254 -0.27468 0.09531 -0.26636 C 0.09809 -0.2578 0.09774 -0.24647 0.10156 -0.23884 C 0.10781 -0.22636 0.1092 -0.21087 0.11267 -0.19653 C 0.11511 -0.18682 0.11702 -0.17688 0.1191 -0.16694 C 0.11962 -0.16416 0.11997 -0.16139 0.12066 -0.15861 C 0.12153 -0.15445 0.12379 -0.1459 0.12379 -0.1459 C 0.12483 -0.13526 0.12587 -0.12809 0.12865 -0.11838 C 0.13142 -0.09179 0.13837 -0.06682 0.14132 -0.04023 C 0.14219 -0.03283 0.14271 -0.02058 0.14757 -0.0148 C 0.15469 -0.00647 0.16129 -0.00463 0.16979 0 C 0.17552 0.00763 0.17361 0.00925 0.17622 0.00208 " pathEditMode="relative" ptsTypes="ffffffffffffffffffffffffffffffffffffffffffffffffffffffffffffffffffffffffffffffffffffffffffffffffffffffffffffffffffffffffffffffA">
                                      <p:cBhvr>
                                        <p:cTn id="10" dur="3000" fill="hold"/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8925"/>
            <a:ext cx="7564438" cy="107791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FF"/>
                </a:solidFill>
              </a:rPr>
              <a:t>Путь- длина траектории</a:t>
            </a:r>
          </a:p>
        </p:txBody>
      </p:sp>
      <p:pic>
        <p:nvPicPr>
          <p:cNvPr id="10244" name="Picture 4" descr="j02129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316">
            <a:off x="6732588" y="1700213"/>
            <a:ext cx="1830387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Line 5"/>
          <p:cNvSpPr>
            <a:spLocks noChangeShapeType="1"/>
          </p:cNvSpPr>
          <p:nvPr/>
        </p:nvSpPr>
        <p:spPr bwMode="auto">
          <a:xfrm flipH="1">
            <a:off x="900113" y="2852738"/>
            <a:ext cx="6840537" cy="1296987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900113" y="4149725"/>
            <a:ext cx="142875" cy="574675"/>
          </a:xfrm>
          <a:prstGeom prst="line">
            <a:avLst/>
          </a:prstGeom>
          <a:noFill/>
          <a:ln w="9525">
            <a:solidFill>
              <a:srgbClr val="29292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7740650" y="2852738"/>
            <a:ext cx="144463" cy="504825"/>
          </a:xfrm>
          <a:prstGeom prst="line">
            <a:avLst/>
          </a:prstGeom>
          <a:noFill/>
          <a:ln w="9525">
            <a:solidFill>
              <a:srgbClr val="29292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V="1">
            <a:off x="4427538" y="3357563"/>
            <a:ext cx="3457575" cy="647700"/>
          </a:xfrm>
          <a:prstGeom prst="line">
            <a:avLst/>
          </a:prstGeom>
          <a:noFill/>
          <a:ln w="9525">
            <a:solidFill>
              <a:srgbClr val="29292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>
            <a:off x="1042988" y="4005263"/>
            <a:ext cx="3384550" cy="647700"/>
          </a:xfrm>
          <a:prstGeom prst="line">
            <a:avLst/>
          </a:prstGeom>
          <a:noFill/>
          <a:ln w="9525">
            <a:solidFill>
              <a:srgbClr val="29292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 rot="-683685">
            <a:off x="3492500" y="3644900"/>
            <a:ext cx="1785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111111"/>
                </a:solidFill>
              </a:rPr>
              <a:t>300 м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827088" y="1484313"/>
            <a:ext cx="4105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S</a:t>
            </a:r>
            <a:r>
              <a:rPr lang="en-US" sz="2800">
                <a:solidFill>
                  <a:srgbClr val="008000"/>
                </a:solidFill>
              </a:rPr>
              <a:t>  </a:t>
            </a:r>
            <a:r>
              <a:rPr lang="en-US" sz="2800"/>
              <a:t>          </a:t>
            </a:r>
            <a:r>
              <a:rPr lang="en-US" sz="2800">
                <a:solidFill>
                  <a:srgbClr val="660033"/>
                </a:solidFill>
              </a:rPr>
              <a:t>1</a:t>
            </a:r>
            <a:r>
              <a:rPr lang="ru-RU" sz="2800">
                <a:solidFill>
                  <a:srgbClr val="660033"/>
                </a:solidFill>
              </a:rPr>
              <a:t>м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940425" y="4076700"/>
            <a:ext cx="2232025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0000FF"/>
                </a:solidFill>
              </a:rPr>
              <a:t>1км=1000м</a:t>
            </a:r>
          </a:p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0000FF"/>
                </a:solidFill>
              </a:rPr>
              <a:t>1дм=0,1м</a:t>
            </a:r>
          </a:p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0000FF"/>
                </a:solidFill>
              </a:rPr>
              <a:t>1см=0,01м</a:t>
            </a:r>
          </a:p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0000FF"/>
                </a:solidFill>
              </a:rPr>
              <a:t>1мм=0,001м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2.94798E-6 L -0.72447 0.17826 " pathEditMode="relative" ptsTypes="AA">
                                      <p:cBhvr>
                                        <p:cTn id="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7" grpId="0" animBg="1"/>
      <p:bldP spid="10251" grpId="0" animBg="1"/>
      <p:bldP spid="10253" grpId="0" animBg="1"/>
      <p:bldP spid="10255" grpId="0"/>
      <p:bldP spid="10258" grpId="0"/>
      <p:bldP spid="10258" grpId="1"/>
      <p:bldP spid="102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AutoShape 79"/>
          <p:cNvSpPr>
            <a:spLocks noChangeArrowheads="1"/>
          </p:cNvSpPr>
          <p:nvPr/>
        </p:nvSpPr>
        <p:spPr bwMode="auto">
          <a:xfrm>
            <a:off x="4859338" y="620713"/>
            <a:ext cx="936625" cy="936625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3284538"/>
            <a:ext cx="9144000" cy="3573462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50000">
                <a:srgbClr val="FF9900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42"/>
          <p:cNvGrpSpPr>
            <a:grpSpLocks/>
          </p:cNvGrpSpPr>
          <p:nvPr/>
        </p:nvGrpSpPr>
        <p:grpSpPr bwMode="auto">
          <a:xfrm>
            <a:off x="0" y="2781300"/>
            <a:ext cx="9539288" cy="792163"/>
            <a:chOff x="0" y="0"/>
            <a:chExt cx="6009" cy="499"/>
          </a:xfrm>
        </p:grpSpPr>
        <p:pic>
          <p:nvPicPr>
            <p:cNvPr id="2177" name="Picture 129" descr="gif-pict-camel-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99" cy="499"/>
            </a:xfrm>
            <a:prstGeom prst="rect">
              <a:avLst/>
            </a:prstGeom>
            <a:noFill/>
          </p:spPr>
        </p:pic>
        <p:pic>
          <p:nvPicPr>
            <p:cNvPr id="2178" name="Picture 130" descr="gif-pict-camel-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6" y="0"/>
              <a:ext cx="499" cy="499"/>
            </a:xfrm>
            <a:prstGeom prst="rect">
              <a:avLst/>
            </a:prstGeom>
            <a:noFill/>
          </p:spPr>
        </p:pic>
        <p:pic>
          <p:nvPicPr>
            <p:cNvPr id="2179" name="Picture 131" descr="gif-pict-camel-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30" y="0"/>
              <a:ext cx="499" cy="499"/>
            </a:xfrm>
            <a:prstGeom prst="rect">
              <a:avLst/>
            </a:prstGeom>
            <a:noFill/>
          </p:spPr>
        </p:pic>
        <p:pic>
          <p:nvPicPr>
            <p:cNvPr id="2180" name="Picture 132" descr="gif-pict-camel-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38" y="0"/>
              <a:ext cx="499" cy="499"/>
            </a:xfrm>
            <a:prstGeom prst="rect">
              <a:avLst/>
            </a:prstGeom>
            <a:noFill/>
          </p:spPr>
        </p:pic>
        <p:pic>
          <p:nvPicPr>
            <p:cNvPr id="2181" name="Picture 133" descr="gif-pict-camel-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91" y="0"/>
              <a:ext cx="499" cy="499"/>
            </a:xfrm>
            <a:prstGeom prst="rect">
              <a:avLst/>
            </a:prstGeom>
            <a:noFill/>
          </p:spPr>
        </p:pic>
        <p:pic>
          <p:nvPicPr>
            <p:cNvPr id="2182" name="Picture 134" descr="gif-pict-camel-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45" y="0"/>
              <a:ext cx="499" cy="499"/>
            </a:xfrm>
            <a:prstGeom prst="rect">
              <a:avLst/>
            </a:prstGeom>
            <a:noFill/>
          </p:spPr>
        </p:pic>
        <p:pic>
          <p:nvPicPr>
            <p:cNvPr id="2183" name="Picture 135" descr="gif-pict-camel-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99" y="0"/>
              <a:ext cx="499" cy="499"/>
            </a:xfrm>
            <a:prstGeom prst="rect">
              <a:avLst/>
            </a:prstGeom>
            <a:noFill/>
          </p:spPr>
        </p:pic>
        <p:pic>
          <p:nvPicPr>
            <p:cNvPr id="2184" name="Picture 136" descr="gif-pict-camel-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52" y="0"/>
              <a:ext cx="499" cy="499"/>
            </a:xfrm>
            <a:prstGeom prst="rect">
              <a:avLst/>
            </a:prstGeom>
            <a:noFill/>
          </p:spPr>
        </p:pic>
        <p:pic>
          <p:nvPicPr>
            <p:cNvPr id="2185" name="Picture 137" descr="gif-pict-camel-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06" y="0"/>
              <a:ext cx="499" cy="499"/>
            </a:xfrm>
            <a:prstGeom prst="rect">
              <a:avLst/>
            </a:prstGeom>
            <a:noFill/>
          </p:spPr>
        </p:pic>
        <p:pic>
          <p:nvPicPr>
            <p:cNvPr id="2186" name="Picture 138" descr="gif-pict-camel-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59" y="0"/>
              <a:ext cx="499" cy="499"/>
            </a:xfrm>
            <a:prstGeom prst="rect">
              <a:avLst/>
            </a:prstGeom>
            <a:noFill/>
          </p:spPr>
        </p:pic>
        <p:pic>
          <p:nvPicPr>
            <p:cNvPr id="2187" name="Picture 139" descr="gif-pict-camel-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13" y="0"/>
              <a:ext cx="499" cy="499"/>
            </a:xfrm>
            <a:prstGeom prst="rect">
              <a:avLst/>
            </a:prstGeom>
            <a:noFill/>
          </p:spPr>
        </p:pic>
        <p:pic>
          <p:nvPicPr>
            <p:cNvPr id="2188" name="Picture 140" descr="gif-pict-camel-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12" y="0"/>
              <a:ext cx="499" cy="499"/>
            </a:xfrm>
            <a:prstGeom prst="rect">
              <a:avLst/>
            </a:prstGeom>
            <a:noFill/>
          </p:spPr>
        </p:pic>
        <p:pic>
          <p:nvPicPr>
            <p:cNvPr id="2189" name="Picture 141" descr="gif-pict-camel-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10" y="0"/>
              <a:ext cx="499" cy="499"/>
            </a:xfrm>
            <a:prstGeom prst="rect">
              <a:avLst/>
            </a:prstGeom>
            <a:noFill/>
          </p:spPr>
        </p:pic>
      </p:grpSp>
      <p:pic>
        <p:nvPicPr>
          <p:cNvPr id="2098" name="Picture 5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4292600"/>
            <a:ext cx="792163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9" name="Picture 5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4365625"/>
            <a:ext cx="5349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7" name="Picture 4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3933825"/>
            <a:ext cx="557212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3059113" y="3644900"/>
            <a:ext cx="936625" cy="1727200"/>
            <a:chOff x="-930" y="2160"/>
            <a:chExt cx="761" cy="1633"/>
          </a:xfrm>
        </p:grpSpPr>
        <p:sp>
          <p:nvSpPr>
            <p:cNvPr id="2096" name="AutoShape 48"/>
            <p:cNvSpPr>
              <a:spLocks noChangeArrowheads="1"/>
            </p:cNvSpPr>
            <p:nvPr/>
          </p:nvSpPr>
          <p:spPr bwMode="auto">
            <a:xfrm rot="16200000">
              <a:off x="-681" y="3408"/>
              <a:ext cx="363" cy="408"/>
            </a:xfrm>
            <a:prstGeom prst="flowChartDelay">
              <a:avLst/>
            </a:prstGeom>
            <a:gradFill rotWithShape="1">
              <a:gsLst>
                <a:gs pos="0">
                  <a:srgbClr val="99FF33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-930" y="2160"/>
              <a:ext cx="761" cy="1525"/>
              <a:chOff x="340" y="1525"/>
              <a:chExt cx="761" cy="1525"/>
            </a:xfrm>
          </p:grpSpPr>
          <p:sp>
            <p:nvSpPr>
              <p:cNvPr id="2066" name="AutoShape 18"/>
              <p:cNvSpPr>
                <a:spLocks noChangeArrowheads="1"/>
              </p:cNvSpPr>
              <p:nvPr/>
            </p:nvSpPr>
            <p:spPr bwMode="auto">
              <a:xfrm rot="389654">
                <a:off x="713" y="1616"/>
                <a:ext cx="124" cy="302"/>
              </a:xfrm>
              <a:prstGeom prst="star32">
                <a:avLst>
                  <a:gd name="adj" fmla="val 37500"/>
                </a:avLst>
              </a:prstGeom>
              <a:gradFill rotWithShape="1">
                <a:gsLst>
                  <a:gs pos="0">
                    <a:srgbClr val="99FF66"/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5" name="AutoShape 17"/>
              <p:cNvSpPr>
                <a:spLocks noChangeArrowheads="1"/>
              </p:cNvSpPr>
              <p:nvPr/>
            </p:nvSpPr>
            <p:spPr bwMode="auto">
              <a:xfrm rot="-1275859">
                <a:off x="496" y="1525"/>
                <a:ext cx="218" cy="423"/>
              </a:xfrm>
              <a:prstGeom prst="star32">
                <a:avLst>
                  <a:gd name="adj" fmla="val 37500"/>
                </a:avLst>
              </a:prstGeom>
              <a:gradFill rotWithShape="1">
                <a:gsLst>
                  <a:gs pos="0">
                    <a:srgbClr val="99FF66"/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2" name="AutoShape 14"/>
              <p:cNvSpPr>
                <a:spLocks noChangeArrowheads="1"/>
              </p:cNvSpPr>
              <p:nvPr/>
            </p:nvSpPr>
            <p:spPr bwMode="auto">
              <a:xfrm>
                <a:off x="465" y="1706"/>
                <a:ext cx="464" cy="906"/>
              </a:xfrm>
              <a:prstGeom prst="star32">
                <a:avLst>
                  <a:gd name="adj" fmla="val 37500"/>
                </a:avLst>
              </a:prstGeom>
              <a:gradFill rotWithShape="1">
                <a:gsLst>
                  <a:gs pos="0">
                    <a:srgbClr val="99FF66"/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4" name="AutoShape 16"/>
              <p:cNvSpPr>
                <a:spLocks noChangeArrowheads="1"/>
              </p:cNvSpPr>
              <p:nvPr/>
            </p:nvSpPr>
            <p:spPr bwMode="auto">
              <a:xfrm rot="-1275859">
                <a:off x="340" y="1796"/>
                <a:ext cx="217" cy="514"/>
              </a:xfrm>
              <a:prstGeom prst="star32">
                <a:avLst>
                  <a:gd name="adj" fmla="val 37500"/>
                </a:avLst>
              </a:prstGeom>
              <a:gradFill rotWithShape="1">
                <a:gsLst>
                  <a:gs pos="0">
                    <a:srgbClr val="99FF66"/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0" name="AutoShape 42"/>
              <p:cNvSpPr>
                <a:spLocks noChangeArrowheads="1"/>
              </p:cNvSpPr>
              <p:nvPr/>
            </p:nvSpPr>
            <p:spPr bwMode="auto">
              <a:xfrm rot="-494236">
                <a:off x="482" y="2159"/>
                <a:ext cx="464" cy="815"/>
              </a:xfrm>
              <a:prstGeom prst="star32">
                <a:avLst>
                  <a:gd name="adj" fmla="val 37500"/>
                </a:avLst>
              </a:prstGeom>
              <a:gradFill rotWithShape="1">
                <a:gsLst>
                  <a:gs pos="0">
                    <a:srgbClr val="99FF66"/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8" name="AutoShape 20"/>
              <p:cNvSpPr>
                <a:spLocks noChangeArrowheads="1"/>
              </p:cNvSpPr>
              <p:nvPr/>
            </p:nvSpPr>
            <p:spPr bwMode="auto">
              <a:xfrm>
                <a:off x="521" y="2160"/>
                <a:ext cx="499" cy="890"/>
              </a:xfrm>
              <a:prstGeom prst="star32">
                <a:avLst>
                  <a:gd name="adj" fmla="val 37500"/>
                </a:avLst>
              </a:prstGeom>
              <a:gradFill rotWithShape="1">
                <a:gsLst>
                  <a:gs pos="0">
                    <a:srgbClr val="99FF66"/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4" name="AutoShape 46"/>
              <p:cNvSpPr>
                <a:spLocks noChangeArrowheads="1"/>
              </p:cNvSpPr>
              <p:nvPr/>
            </p:nvSpPr>
            <p:spPr bwMode="auto">
              <a:xfrm rot="1362144">
                <a:off x="884" y="1979"/>
                <a:ext cx="217" cy="483"/>
              </a:xfrm>
              <a:prstGeom prst="star32">
                <a:avLst>
                  <a:gd name="adj" fmla="val 37500"/>
                </a:avLst>
              </a:prstGeom>
              <a:gradFill rotWithShape="1">
                <a:gsLst>
                  <a:gs pos="0">
                    <a:srgbClr val="99FF66"/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2484438" y="2997200"/>
            <a:ext cx="1296987" cy="1436688"/>
            <a:chOff x="3152" y="890"/>
            <a:chExt cx="499" cy="499"/>
          </a:xfrm>
        </p:grpSpPr>
        <p:sp>
          <p:nvSpPr>
            <p:cNvPr id="2069" name="AutoShape 21"/>
            <p:cNvSpPr>
              <a:spLocks noChangeArrowheads="1"/>
            </p:cNvSpPr>
            <p:nvPr/>
          </p:nvSpPr>
          <p:spPr bwMode="auto">
            <a:xfrm>
              <a:off x="3152" y="890"/>
              <a:ext cx="499" cy="499"/>
            </a:xfrm>
            <a:prstGeom prst="star16">
              <a:avLst>
                <a:gd name="adj" fmla="val 37500"/>
              </a:avLst>
            </a:prstGeom>
            <a:gradFill rotWithShape="1">
              <a:gsLst>
                <a:gs pos="0">
                  <a:srgbClr val="FF99FF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0" name="AutoShape 22"/>
            <p:cNvSpPr>
              <a:spLocks noChangeArrowheads="1"/>
            </p:cNvSpPr>
            <p:nvPr/>
          </p:nvSpPr>
          <p:spPr bwMode="auto">
            <a:xfrm>
              <a:off x="3288" y="1026"/>
              <a:ext cx="227" cy="227"/>
            </a:xfrm>
            <a:prstGeom prst="star16">
              <a:avLst>
                <a:gd name="adj" fmla="val 37500"/>
              </a:avLst>
            </a:prstGeom>
            <a:gradFill rotWithShape="1">
              <a:gsLst>
                <a:gs pos="0">
                  <a:srgbClr val="FF99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120" name="Picture 7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5013325"/>
            <a:ext cx="1223962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3419475" y="3716338"/>
            <a:ext cx="1008063" cy="1004887"/>
            <a:chOff x="3152" y="890"/>
            <a:chExt cx="499" cy="499"/>
          </a:xfrm>
        </p:grpSpPr>
        <p:sp>
          <p:nvSpPr>
            <p:cNvPr id="2122" name="AutoShape 74"/>
            <p:cNvSpPr>
              <a:spLocks noChangeArrowheads="1"/>
            </p:cNvSpPr>
            <p:nvPr/>
          </p:nvSpPr>
          <p:spPr bwMode="auto">
            <a:xfrm>
              <a:off x="3152" y="890"/>
              <a:ext cx="499" cy="499"/>
            </a:xfrm>
            <a:prstGeom prst="star16">
              <a:avLst>
                <a:gd name="adj" fmla="val 37500"/>
              </a:avLst>
            </a:prstGeom>
            <a:gradFill rotWithShape="1">
              <a:gsLst>
                <a:gs pos="0">
                  <a:srgbClr val="FF99FF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3" name="AutoShape 75"/>
            <p:cNvSpPr>
              <a:spLocks noChangeArrowheads="1"/>
            </p:cNvSpPr>
            <p:nvPr/>
          </p:nvSpPr>
          <p:spPr bwMode="auto">
            <a:xfrm>
              <a:off x="3288" y="1026"/>
              <a:ext cx="227" cy="227"/>
            </a:xfrm>
            <a:prstGeom prst="star16">
              <a:avLst>
                <a:gd name="adj" fmla="val 37500"/>
              </a:avLst>
            </a:prstGeom>
            <a:gradFill rotWithShape="1">
              <a:gsLst>
                <a:gs pos="0">
                  <a:srgbClr val="FF99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76"/>
          <p:cNvGrpSpPr>
            <a:grpSpLocks/>
          </p:cNvGrpSpPr>
          <p:nvPr/>
        </p:nvGrpSpPr>
        <p:grpSpPr bwMode="auto">
          <a:xfrm>
            <a:off x="2843213" y="4292600"/>
            <a:ext cx="863600" cy="933450"/>
            <a:chOff x="3152" y="890"/>
            <a:chExt cx="499" cy="499"/>
          </a:xfrm>
        </p:grpSpPr>
        <p:sp>
          <p:nvSpPr>
            <p:cNvPr id="2125" name="AutoShape 77"/>
            <p:cNvSpPr>
              <a:spLocks noChangeArrowheads="1"/>
            </p:cNvSpPr>
            <p:nvPr/>
          </p:nvSpPr>
          <p:spPr bwMode="auto">
            <a:xfrm>
              <a:off x="3152" y="890"/>
              <a:ext cx="499" cy="499"/>
            </a:xfrm>
            <a:prstGeom prst="star16">
              <a:avLst>
                <a:gd name="adj" fmla="val 37500"/>
              </a:avLst>
            </a:prstGeom>
            <a:gradFill rotWithShape="1">
              <a:gsLst>
                <a:gs pos="0">
                  <a:srgbClr val="FF99FF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6" name="AutoShape 78"/>
            <p:cNvSpPr>
              <a:spLocks noChangeArrowheads="1"/>
            </p:cNvSpPr>
            <p:nvPr/>
          </p:nvSpPr>
          <p:spPr bwMode="auto">
            <a:xfrm>
              <a:off x="3288" y="1026"/>
              <a:ext cx="227" cy="227"/>
            </a:xfrm>
            <a:prstGeom prst="star16">
              <a:avLst>
                <a:gd name="adj" fmla="val 37500"/>
              </a:avLst>
            </a:prstGeom>
            <a:gradFill rotWithShape="1">
              <a:gsLst>
                <a:gs pos="0">
                  <a:srgbClr val="FF99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151" name="Picture 10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5133975"/>
            <a:ext cx="7921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2" name="Picture 10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5157788"/>
            <a:ext cx="50323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144"/>
          <p:cNvGrpSpPr>
            <a:grpSpLocks/>
          </p:cNvGrpSpPr>
          <p:nvPr/>
        </p:nvGrpSpPr>
        <p:grpSpPr bwMode="auto">
          <a:xfrm>
            <a:off x="3203575" y="476250"/>
            <a:ext cx="4032250" cy="5621338"/>
            <a:chOff x="2018" y="300"/>
            <a:chExt cx="2540" cy="3541"/>
          </a:xfrm>
        </p:grpSpPr>
        <p:sp>
          <p:nvSpPr>
            <p:cNvPr id="2082" name="AutoShape 34" descr="Темный вертикальный"/>
            <p:cNvSpPr>
              <a:spLocks noChangeArrowheads="1"/>
            </p:cNvSpPr>
            <p:nvPr/>
          </p:nvSpPr>
          <p:spPr bwMode="auto">
            <a:xfrm>
              <a:off x="2018" y="799"/>
              <a:ext cx="2450" cy="3042"/>
            </a:xfrm>
            <a:prstGeom prst="parallelogram">
              <a:avLst>
                <a:gd name="adj" fmla="val 38981"/>
              </a:avLst>
            </a:prstGeom>
            <a:pattFill prst="dkVert">
              <a:fgClr>
                <a:srgbClr val="00CCFF">
                  <a:alpha val="48000"/>
                </a:srgbClr>
              </a:fgClr>
              <a:bgClr>
                <a:schemeClr val="bg1">
                  <a:alpha val="48000"/>
                </a:schemeClr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" name="Group 33"/>
            <p:cNvGrpSpPr>
              <a:grpSpLocks/>
            </p:cNvGrpSpPr>
            <p:nvPr/>
          </p:nvGrpSpPr>
          <p:grpSpPr bwMode="auto">
            <a:xfrm>
              <a:off x="2878" y="300"/>
              <a:ext cx="1680" cy="932"/>
              <a:chOff x="1383" y="436"/>
              <a:chExt cx="1724" cy="681"/>
            </a:xfrm>
          </p:grpSpPr>
          <p:sp>
            <p:nvSpPr>
              <p:cNvPr id="2078" name="Oval 30"/>
              <p:cNvSpPr>
                <a:spLocks noChangeArrowheads="1"/>
              </p:cNvSpPr>
              <p:nvPr/>
            </p:nvSpPr>
            <p:spPr bwMode="auto">
              <a:xfrm>
                <a:off x="1383" y="527"/>
                <a:ext cx="1089" cy="45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9" name="Oval 31"/>
              <p:cNvSpPr>
                <a:spLocks noChangeArrowheads="1"/>
              </p:cNvSpPr>
              <p:nvPr/>
            </p:nvSpPr>
            <p:spPr bwMode="auto">
              <a:xfrm>
                <a:off x="1837" y="436"/>
                <a:ext cx="1089" cy="45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0" name="Oval 32"/>
              <p:cNvSpPr>
                <a:spLocks noChangeArrowheads="1"/>
              </p:cNvSpPr>
              <p:nvPr/>
            </p:nvSpPr>
            <p:spPr bwMode="auto">
              <a:xfrm>
                <a:off x="2018" y="663"/>
                <a:ext cx="1089" cy="45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2153" name="Ennio Morricone - For A Few Dollars Mor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3"/>
                </p:tgtEl>
              </p:cMediaNode>
            </p:audio>
          </p:childTnLst>
        </p:cTn>
      </p:par>
    </p:tnLst>
    <p:bldLst>
      <p:bldP spid="21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91512" cy="12969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u="sng" smtClean="0">
                <a:solidFill>
                  <a:srgbClr val="003300"/>
                </a:solidFill>
              </a:rPr>
              <a:t>Пройденный путь</a:t>
            </a:r>
            <a:r>
              <a:rPr lang="ru-RU" sz="3600" b="1" u="sng" smtClean="0"/>
              <a:t> –</a:t>
            </a:r>
            <a:r>
              <a:rPr lang="ru-RU" sz="3600" b="1" smtClean="0"/>
              <a:t> </a:t>
            </a:r>
            <a:br>
              <a:rPr lang="ru-RU" sz="3600" b="1" smtClean="0"/>
            </a:br>
            <a:r>
              <a:rPr lang="ru-RU" sz="3600" b="1" smtClean="0"/>
              <a:t>это длина траектории. </a:t>
            </a:r>
            <a:r>
              <a:rPr lang="en-US" sz="3600" b="1" smtClean="0"/>
              <a:t/>
            </a:r>
            <a:br>
              <a:rPr lang="en-US" sz="3600" b="1" smtClean="0"/>
            </a:br>
            <a:endParaRPr lang="ru-RU" sz="3600" b="1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8229600" cy="46799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b="1" smtClean="0"/>
              <a:t>             </a:t>
            </a:r>
            <a:r>
              <a:rPr lang="ru-RU" sz="3600" b="1" u="sng" smtClean="0"/>
              <a:t>Обозначение    </a:t>
            </a:r>
            <a:r>
              <a:rPr lang="en-US" sz="3600" b="1" u="sng" smtClean="0"/>
              <a:t>S</a:t>
            </a:r>
            <a:endParaRPr lang="ru-RU" sz="1800" b="1" u="sng" smtClean="0"/>
          </a:p>
          <a:p>
            <a:pPr eaLnBrk="1" hangingPunct="1">
              <a:buFontTx/>
              <a:buNone/>
            </a:pPr>
            <a:endParaRPr lang="ru-RU" sz="3600" b="1" u="sng" smtClean="0"/>
          </a:p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003300"/>
                </a:solidFill>
              </a:rPr>
              <a:t>  Пройденный путь-</a:t>
            </a:r>
          </a:p>
          <a:p>
            <a:pPr eaLnBrk="1" hangingPunct="1">
              <a:buFontTx/>
              <a:buNone/>
            </a:pPr>
            <a:r>
              <a:rPr lang="ru-RU" sz="3600" b="1" smtClean="0"/>
              <a:t>            скалярная величина.</a:t>
            </a:r>
          </a:p>
          <a:p>
            <a:pPr eaLnBrk="1" hangingPunct="1">
              <a:buFontTx/>
              <a:buNone/>
            </a:pPr>
            <a:r>
              <a:rPr lang="ru-RU" sz="3600" b="1" smtClean="0"/>
              <a:t>    </a:t>
            </a:r>
            <a:r>
              <a:rPr lang="ru-RU" sz="3600" b="1" smtClean="0">
                <a:solidFill>
                  <a:srgbClr val="003300"/>
                </a:solidFill>
              </a:rPr>
              <a:t>Скаляр</a:t>
            </a:r>
            <a:r>
              <a:rPr lang="ru-RU" sz="3600" b="1" smtClean="0">
                <a:solidFill>
                  <a:srgbClr val="336600"/>
                </a:solidFill>
              </a:rPr>
              <a:t> </a:t>
            </a:r>
            <a:r>
              <a:rPr lang="ru-RU" sz="3600" b="1" smtClean="0"/>
              <a:t>имеет численное значение, не имеет направление.</a:t>
            </a:r>
          </a:p>
          <a:p>
            <a:pPr eaLnBrk="1" hangingPunct="1"/>
            <a:endParaRPr 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u="sng" dirty="0" smtClean="0"/>
              <a:t>В СИ</a:t>
            </a:r>
            <a:endParaRPr lang="ru-RU" sz="4000" b="1" u="sng" dirty="0" smtClean="0"/>
          </a:p>
          <a:p>
            <a:pPr eaLnBrk="1" hangingPunct="1">
              <a:buFontTx/>
              <a:buNone/>
            </a:pPr>
            <a:r>
              <a:rPr lang="ru-RU" dirty="0" smtClean="0"/>
              <a:t>                            </a:t>
            </a:r>
            <a:r>
              <a:rPr lang="en-US" sz="4400" b="1" dirty="0" smtClean="0"/>
              <a:t>S</a:t>
            </a:r>
            <a:r>
              <a:rPr lang="ru-RU" sz="4400" b="1" dirty="0" smtClean="0"/>
              <a:t> (м)</a:t>
            </a:r>
            <a:endParaRPr lang="en-US" sz="4400" b="1" dirty="0" smtClean="0"/>
          </a:p>
          <a:p>
            <a:pPr eaLnBrk="1" hangingPunct="1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мм = 0,001 м, а   2 мм  = ?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см = 0,01м.,    а    3 см  = ?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дм = 0,1 м.,     а    5 дм  =?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км = 1000 м.,  а    3км  =?</a:t>
            </a:r>
          </a:p>
          <a:p>
            <a:pPr eaLnBrk="1" hangingPunct="1">
              <a:buFontTx/>
              <a:buNone/>
            </a:pPr>
            <a:endParaRPr lang="ru-RU" sz="2400" b="1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5"/>
          <p:cNvSpPr>
            <a:spLocks noGrp="1"/>
          </p:cNvSpPr>
          <p:nvPr>
            <p:ph sz="quarter" idx="2"/>
          </p:nvPr>
        </p:nvSpPr>
        <p:spPr>
          <a:xfrm>
            <a:off x="323850" y="260350"/>
            <a:ext cx="4319588" cy="2952750"/>
          </a:xfrm>
        </p:spPr>
        <p:txBody>
          <a:bodyPr>
            <a:normAutofit lnSpcReduction="10000"/>
          </a:bodyPr>
          <a:lstStyle/>
          <a:p>
            <a:r>
              <a:rPr lang="ru-RU" sz="2000" smtClean="0"/>
              <a:t>Если тело за любые равные промежутки времени проходит равные пути, то такое движение называют </a:t>
            </a:r>
            <a:r>
              <a:rPr lang="ru-RU" sz="2000" b="1" i="1" u="sng" smtClean="0">
                <a:solidFill>
                  <a:srgbClr val="FF0000"/>
                </a:solidFill>
              </a:rPr>
              <a:t>равномерным.</a:t>
            </a:r>
          </a:p>
          <a:p>
            <a:r>
              <a:rPr lang="ru-RU" sz="2000" smtClean="0">
                <a:solidFill>
                  <a:schemeClr val="tx1"/>
                </a:solidFill>
              </a:rPr>
              <a:t>Равномерным является движение Земли при вращении вокруг Солнца; движение конца стрелки часов; движение молекулы газа от одного соударения до другого.</a:t>
            </a:r>
          </a:p>
        </p:txBody>
      </p:sp>
      <p:sp>
        <p:nvSpPr>
          <p:cNvPr id="16387" name="Содержимое 7"/>
          <p:cNvSpPr>
            <a:spLocks noGrp="1"/>
          </p:cNvSpPr>
          <p:nvPr>
            <p:ph sz="quarter" idx="4"/>
          </p:nvPr>
        </p:nvSpPr>
        <p:spPr>
          <a:xfrm>
            <a:off x="4778375" y="214313"/>
            <a:ext cx="4365625" cy="2998787"/>
          </a:xfrm>
        </p:spPr>
        <p:txBody>
          <a:bodyPr>
            <a:normAutofit lnSpcReduction="10000"/>
          </a:bodyPr>
          <a:lstStyle/>
          <a:p>
            <a:r>
              <a:rPr lang="ru-RU" sz="2000" smtClean="0"/>
              <a:t>Если тело за любые равные промежутки времени проходит неравные пути, то такое движение называют </a:t>
            </a:r>
            <a:r>
              <a:rPr lang="ru-RU" sz="2000" b="1" i="1" u="sng" smtClean="0">
                <a:solidFill>
                  <a:srgbClr val="FF0000"/>
                </a:solidFill>
              </a:rPr>
              <a:t>неравномерным.</a:t>
            </a:r>
          </a:p>
          <a:p>
            <a:r>
              <a:rPr lang="ru-RU" sz="2000" smtClean="0"/>
              <a:t>Большинство движений является неравномерным движением. Например, поезд, отходя от станции, проходит все большие и большие пути.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7215188" y="3643313"/>
            <a:ext cx="73025" cy="714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7367588" y="3795713"/>
            <a:ext cx="73025" cy="714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Номер слайда 2"/>
          <p:cNvSpPr txBox="1">
            <a:spLocks noGrp="1"/>
          </p:cNvSpPr>
          <p:nvPr/>
        </p:nvSpPr>
        <p:spPr>
          <a:xfrm>
            <a:off x="8077200" y="6492875"/>
            <a:ext cx="2133600" cy="365125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r" eaLnBrk="0" hangingPunct="0">
              <a:defRPr/>
            </a:pPr>
            <a:fld id="{61F28E6C-EAB1-4412-9866-997256C7B177}" type="slidenum">
              <a:rPr lang="ru-RU"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rPr>
              <a:pPr algn="r" eaLnBrk="0" hangingPunct="0">
                <a:defRPr/>
              </a:pPr>
              <a:t>23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Times New Roman" pitchFamily="18" charset="0"/>
            </a:endParaRPr>
          </a:p>
        </p:txBody>
      </p:sp>
      <p:cxnSp>
        <p:nvCxnSpPr>
          <p:cNvPr id="49155" name="Прямая соединительная линия 25"/>
          <p:cNvCxnSpPr>
            <a:cxnSpLocks noChangeShapeType="1"/>
          </p:cNvCxnSpPr>
          <p:nvPr/>
        </p:nvCxnSpPr>
        <p:spPr bwMode="auto">
          <a:xfrm rot="5400000">
            <a:off x="5103813" y="5849937"/>
            <a:ext cx="381000" cy="3175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56" name="Прямая соединительная линия 26"/>
          <p:cNvCxnSpPr>
            <a:cxnSpLocks noChangeShapeType="1"/>
          </p:cNvCxnSpPr>
          <p:nvPr/>
        </p:nvCxnSpPr>
        <p:spPr bwMode="auto">
          <a:xfrm rot="5400000">
            <a:off x="8485982" y="5779294"/>
            <a:ext cx="381000" cy="1587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57" name="Прямая соединительная линия 27"/>
          <p:cNvCxnSpPr>
            <a:cxnSpLocks noChangeShapeType="1"/>
          </p:cNvCxnSpPr>
          <p:nvPr/>
        </p:nvCxnSpPr>
        <p:spPr bwMode="auto">
          <a:xfrm rot="5400000">
            <a:off x="2366169" y="5850731"/>
            <a:ext cx="381000" cy="1588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58" name="Прямая соединительная линия 28"/>
          <p:cNvCxnSpPr>
            <a:cxnSpLocks noChangeShapeType="1"/>
          </p:cNvCxnSpPr>
          <p:nvPr/>
        </p:nvCxnSpPr>
        <p:spPr bwMode="auto">
          <a:xfrm rot="5400000">
            <a:off x="278607" y="5779294"/>
            <a:ext cx="381000" cy="1587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9159" name="Line 19"/>
          <p:cNvSpPr>
            <a:spLocks noChangeShapeType="1"/>
          </p:cNvSpPr>
          <p:nvPr/>
        </p:nvSpPr>
        <p:spPr bwMode="auto">
          <a:xfrm>
            <a:off x="179388" y="5805488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60" name="Text Box 20"/>
          <p:cNvSpPr txBox="1">
            <a:spLocks noChangeArrowheads="1"/>
          </p:cNvSpPr>
          <p:nvPr/>
        </p:nvSpPr>
        <p:spPr bwMode="auto">
          <a:xfrm>
            <a:off x="250825" y="609282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90101"/>
                </a:solidFill>
              </a:rPr>
              <a:t>0</a:t>
            </a:r>
          </a:p>
        </p:txBody>
      </p:sp>
      <p:sp>
        <p:nvSpPr>
          <p:cNvPr id="49161" name="Text Box 21"/>
          <p:cNvSpPr txBox="1">
            <a:spLocks noChangeArrowheads="1"/>
          </p:cNvSpPr>
          <p:nvPr/>
        </p:nvSpPr>
        <p:spPr bwMode="auto">
          <a:xfrm>
            <a:off x="2195513" y="6092825"/>
            <a:ext cx="9366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90101"/>
                </a:solidFill>
              </a:rPr>
              <a:t>15</a:t>
            </a:r>
          </a:p>
        </p:txBody>
      </p:sp>
      <p:sp>
        <p:nvSpPr>
          <p:cNvPr id="49162" name="Text Box 22"/>
          <p:cNvSpPr txBox="1">
            <a:spLocks noChangeArrowheads="1"/>
          </p:cNvSpPr>
          <p:nvPr/>
        </p:nvSpPr>
        <p:spPr bwMode="auto">
          <a:xfrm>
            <a:off x="4932363" y="6092825"/>
            <a:ext cx="6477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90101"/>
                </a:solidFill>
              </a:rPr>
              <a:t>35</a:t>
            </a:r>
          </a:p>
        </p:txBody>
      </p:sp>
      <p:sp>
        <p:nvSpPr>
          <p:cNvPr id="49163" name="Text Box 23"/>
          <p:cNvSpPr txBox="1">
            <a:spLocks noChangeArrowheads="1"/>
          </p:cNvSpPr>
          <p:nvPr/>
        </p:nvSpPr>
        <p:spPr bwMode="auto">
          <a:xfrm>
            <a:off x="8316913" y="6021388"/>
            <a:ext cx="6842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90101"/>
                </a:solidFill>
              </a:rPr>
              <a:t>60</a:t>
            </a:r>
          </a:p>
        </p:txBody>
      </p:sp>
      <p:sp>
        <p:nvSpPr>
          <p:cNvPr id="49164" name="Text Box 24"/>
          <p:cNvSpPr txBox="1">
            <a:spLocks noChangeArrowheads="1"/>
          </p:cNvSpPr>
          <p:nvPr/>
        </p:nvSpPr>
        <p:spPr bwMode="auto">
          <a:xfrm>
            <a:off x="8404225" y="6338888"/>
            <a:ext cx="739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accent2"/>
                </a:solidFill>
              </a:rPr>
              <a:t>км</a:t>
            </a:r>
          </a:p>
        </p:txBody>
      </p:sp>
      <p:sp>
        <p:nvSpPr>
          <p:cNvPr id="49165" name="Text Box 25"/>
          <p:cNvSpPr txBox="1">
            <a:spLocks noChangeArrowheads="1"/>
          </p:cNvSpPr>
          <p:nvPr/>
        </p:nvSpPr>
        <p:spPr bwMode="auto">
          <a:xfrm>
            <a:off x="1692275" y="4005263"/>
            <a:ext cx="1439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tx2"/>
                </a:solidFill>
              </a:rPr>
              <a:t>15 мин</a:t>
            </a:r>
          </a:p>
        </p:txBody>
      </p:sp>
      <p:sp>
        <p:nvSpPr>
          <p:cNvPr id="49166" name="Text Box 26"/>
          <p:cNvSpPr txBox="1">
            <a:spLocks noChangeArrowheads="1"/>
          </p:cNvSpPr>
          <p:nvPr/>
        </p:nvSpPr>
        <p:spPr bwMode="auto">
          <a:xfrm>
            <a:off x="4572000" y="4005263"/>
            <a:ext cx="18002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tx2"/>
                </a:solidFill>
              </a:rPr>
              <a:t>30 мин</a:t>
            </a:r>
          </a:p>
        </p:txBody>
      </p:sp>
      <p:sp>
        <p:nvSpPr>
          <p:cNvPr id="49167" name="Text Box 27"/>
          <p:cNvSpPr txBox="1">
            <a:spLocks noChangeArrowheads="1"/>
          </p:cNvSpPr>
          <p:nvPr/>
        </p:nvSpPr>
        <p:spPr bwMode="auto">
          <a:xfrm>
            <a:off x="7667625" y="4005263"/>
            <a:ext cx="22320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tx2"/>
                </a:solidFill>
              </a:rPr>
              <a:t>45 мин</a:t>
            </a:r>
          </a:p>
        </p:txBody>
      </p:sp>
      <p:sp>
        <p:nvSpPr>
          <p:cNvPr id="49168" name="Line 38"/>
          <p:cNvSpPr>
            <a:spLocks noChangeShapeType="1"/>
          </p:cNvSpPr>
          <p:nvPr/>
        </p:nvSpPr>
        <p:spPr bwMode="auto">
          <a:xfrm>
            <a:off x="250825" y="2492375"/>
            <a:ext cx="8642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49169" name="Прямая соединительная линия 27"/>
          <p:cNvCxnSpPr>
            <a:cxnSpLocks noChangeShapeType="1"/>
          </p:cNvCxnSpPr>
          <p:nvPr/>
        </p:nvCxnSpPr>
        <p:spPr bwMode="auto">
          <a:xfrm rot="5400000">
            <a:off x="205582" y="2466181"/>
            <a:ext cx="381000" cy="1587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70" name="Прямая соединительная линия 27"/>
          <p:cNvCxnSpPr>
            <a:cxnSpLocks noChangeShapeType="1"/>
          </p:cNvCxnSpPr>
          <p:nvPr/>
        </p:nvCxnSpPr>
        <p:spPr bwMode="auto">
          <a:xfrm rot="5400000">
            <a:off x="2797969" y="2466181"/>
            <a:ext cx="381000" cy="1588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71" name="Прямая соединительная линия 27"/>
          <p:cNvCxnSpPr>
            <a:cxnSpLocks noChangeShapeType="1"/>
          </p:cNvCxnSpPr>
          <p:nvPr/>
        </p:nvCxnSpPr>
        <p:spPr bwMode="auto">
          <a:xfrm rot="5400000">
            <a:off x="5677694" y="2466181"/>
            <a:ext cx="381000" cy="1588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72" name="Прямая соединительная линия 27"/>
          <p:cNvCxnSpPr>
            <a:cxnSpLocks noChangeShapeType="1"/>
          </p:cNvCxnSpPr>
          <p:nvPr/>
        </p:nvCxnSpPr>
        <p:spPr bwMode="auto">
          <a:xfrm rot="5400000">
            <a:off x="8485982" y="2539206"/>
            <a:ext cx="381000" cy="1587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9173" name="Text Box 43"/>
          <p:cNvSpPr txBox="1">
            <a:spLocks noChangeArrowheads="1"/>
          </p:cNvSpPr>
          <p:nvPr/>
        </p:nvSpPr>
        <p:spPr bwMode="auto">
          <a:xfrm>
            <a:off x="8243888" y="3068638"/>
            <a:ext cx="739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accent2"/>
                </a:solidFill>
              </a:rPr>
              <a:t>км</a:t>
            </a:r>
          </a:p>
        </p:txBody>
      </p:sp>
      <p:sp>
        <p:nvSpPr>
          <p:cNvPr id="49174" name="Text Box 46"/>
          <p:cNvSpPr txBox="1">
            <a:spLocks noChangeArrowheads="1"/>
          </p:cNvSpPr>
          <p:nvPr/>
        </p:nvSpPr>
        <p:spPr bwMode="auto">
          <a:xfrm>
            <a:off x="179388" y="278130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90101"/>
                </a:solidFill>
              </a:rPr>
              <a:t>0</a:t>
            </a:r>
          </a:p>
        </p:txBody>
      </p:sp>
      <p:sp>
        <p:nvSpPr>
          <p:cNvPr id="49175" name="Text Box 47"/>
          <p:cNvSpPr txBox="1">
            <a:spLocks noChangeArrowheads="1"/>
          </p:cNvSpPr>
          <p:nvPr/>
        </p:nvSpPr>
        <p:spPr bwMode="auto">
          <a:xfrm>
            <a:off x="2700338" y="2781300"/>
            <a:ext cx="719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90101"/>
                </a:solidFill>
              </a:rPr>
              <a:t>20</a:t>
            </a:r>
          </a:p>
        </p:txBody>
      </p:sp>
      <p:sp>
        <p:nvSpPr>
          <p:cNvPr id="49176" name="Text Box 48"/>
          <p:cNvSpPr txBox="1">
            <a:spLocks noChangeArrowheads="1"/>
          </p:cNvSpPr>
          <p:nvPr/>
        </p:nvSpPr>
        <p:spPr bwMode="auto">
          <a:xfrm>
            <a:off x="5508625" y="2708275"/>
            <a:ext cx="72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90101"/>
                </a:solidFill>
              </a:rPr>
              <a:t>40</a:t>
            </a:r>
          </a:p>
        </p:txBody>
      </p:sp>
      <p:sp>
        <p:nvSpPr>
          <p:cNvPr id="49177" name="Text Box 49"/>
          <p:cNvSpPr txBox="1">
            <a:spLocks noChangeArrowheads="1"/>
          </p:cNvSpPr>
          <p:nvPr/>
        </p:nvSpPr>
        <p:spPr bwMode="auto">
          <a:xfrm>
            <a:off x="8243888" y="2708275"/>
            <a:ext cx="6842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90101"/>
                </a:solidFill>
              </a:rPr>
              <a:t>60</a:t>
            </a:r>
          </a:p>
        </p:txBody>
      </p:sp>
      <p:pic>
        <p:nvPicPr>
          <p:cNvPr id="24" name="Picture 2" descr="E:\Картинки\PICTURES\automobile\22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1F5F6"/>
              </a:clrFrom>
              <a:clrTo>
                <a:srgbClr val="F1F5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41438"/>
            <a:ext cx="1258888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9" name="Text Box 51"/>
          <p:cNvSpPr txBox="1">
            <a:spLocks noChangeArrowheads="1"/>
          </p:cNvSpPr>
          <p:nvPr/>
        </p:nvSpPr>
        <p:spPr bwMode="auto">
          <a:xfrm>
            <a:off x="2195513" y="692150"/>
            <a:ext cx="1439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tx2"/>
                </a:solidFill>
              </a:rPr>
              <a:t>15 мин</a:t>
            </a:r>
          </a:p>
        </p:txBody>
      </p:sp>
      <p:sp>
        <p:nvSpPr>
          <p:cNvPr id="49180" name="Text Box 52"/>
          <p:cNvSpPr txBox="1">
            <a:spLocks noChangeArrowheads="1"/>
          </p:cNvSpPr>
          <p:nvPr/>
        </p:nvSpPr>
        <p:spPr bwMode="auto">
          <a:xfrm>
            <a:off x="4716463" y="765175"/>
            <a:ext cx="18002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tx2"/>
                </a:solidFill>
              </a:rPr>
              <a:t>30 мин</a:t>
            </a:r>
          </a:p>
        </p:txBody>
      </p:sp>
      <p:sp>
        <p:nvSpPr>
          <p:cNvPr id="49181" name="Text Box 53"/>
          <p:cNvSpPr txBox="1">
            <a:spLocks noChangeArrowheads="1"/>
          </p:cNvSpPr>
          <p:nvPr/>
        </p:nvSpPr>
        <p:spPr bwMode="auto">
          <a:xfrm>
            <a:off x="7740650" y="765175"/>
            <a:ext cx="22320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tx2"/>
                </a:solidFill>
              </a:rPr>
              <a:t>45 мин</a:t>
            </a:r>
          </a:p>
        </p:txBody>
      </p:sp>
      <p:pic>
        <p:nvPicPr>
          <p:cNvPr id="5" name="Picture 2" descr="E:\Картинки\PICTURES\automobile\22B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1F5F6"/>
              </a:clrFrom>
              <a:clrTo>
                <a:srgbClr val="F1F5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65625"/>
            <a:ext cx="14033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0.86614 0.0104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31 -0.00324 L 0.20069 -0.0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69 -0.00324 L 0.87204 0.00741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85011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500166" y="357166"/>
            <a:ext cx="664373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1.относительно каких тел перечисленные ниже тела находятся в покое и относительно каких – в движении: пассажир в движущемся грузовике; легковой автомобиль, едущий за грузовиком на одном и том же расстоянии; груз в прицепе автомобиля?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2.опишите траекторию движения: человека на эскалаторе метро; лыжника, прыгающего с трамплина; гири часов; иглы швейной машины; стрелки башенных часов.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3.начертите траекторию какой-либо точки на ободе колеса движущегося велосипеда относительно велосипедиста; относительно поверхности Земли.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1214414" y="642918"/>
            <a:ext cx="6215106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дом. § 13, 14;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на смекалку; практическое задание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на смекалку: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1.ветер несет воздушный шар на север. В какую сторону отклоняется флаг, которым украшен шар?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Обратите внимание на сооружения школьной площадки. Понаблюдайте за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движением детей на этих сооружениях и опишите виды их движений.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Практическое задание: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С помощью сантиметровой ленты измерьте длину своего шага. По пути в школу подсчитайте число шагов и определите длину  пройденного пути. На листке бумаги изобразите траекторию своего движения и перемещения.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1197" y="214291"/>
            <a:ext cx="2821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Arial Black" pitchFamily="34" charset="0"/>
              </a:rPr>
              <a:t>Рефлексия</a:t>
            </a:r>
            <a:endParaRPr lang="ru-RU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19" y="928670"/>
          <a:ext cx="8429686" cy="6043056"/>
        </p:xfrm>
        <a:graphic>
          <a:graphicData uri="http://schemas.openxmlformats.org/drawingml/2006/table">
            <a:tbl>
              <a:tblPr/>
              <a:tblGrid>
                <a:gridCol w="2928959"/>
                <a:gridCol w="1428760"/>
                <a:gridCol w="1428760"/>
                <a:gridCol w="1357322"/>
                <a:gridCol w="1285885"/>
              </a:tblGrid>
              <a:tr h="940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Насколько уверенно ты чувствуешь себя в следующих ситуациях?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Очень уверенно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Уверенно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Довольно уверенно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Неуверенно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8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 могу определить движется тело или нет, и относительно чего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 могу изобразить траекторию движения тела и измерить ее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 могу перевести единицы измерения пути в единицы СИ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 могу отличить равномерное движение от неравномерного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8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 могу определить длину пройденного пути от школы до дома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28688" y="1643063"/>
            <a:ext cx="7391400" cy="5635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Спасибо за работу!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3" name="Picture 9" descr="http://festival.1september.ru/articles/619190/img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571744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Используемая литература</a:t>
            </a:r>
            <a:r>
              <a:rPr lang="en-US" sz="2800" smtClean="0"/>
              <a:t>:</a:t>
            </a:r>
            <a:endParaRPr lang="ru-RU" sz="28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dirty="0" smtClean="0"/>
              <a:t>Учебник. Физика 7 класс. </a:t>
            </a:r>
            <a:r>
              <a:rPr lang="ru-RU" sz="2400" dirty="0" err="1" smtClean="0"/>
              <a:t>А.В.Перышкин</a:t>
            </a:r>
            <a:r>
              <a:rPr lang="ru-RU" sz="2400" dirty="0" smtClean="0"/>
              <a:t>.</a:t>
            </a:r>
          </a:p>
          <a:p>
            <a:pPr eaLnBrk="1" hangingPunct="1">
              <a:buFontTx/>
              <a:buNone/>
            </a:pPr>
            <a:r>
              <a:rPr lang="ru-RU" sz="2400" dirty="0" smtClean="0"/>
              <a:t>    Издательство Дрофа Москва 2010</a:t>
            </a:r>
          </a:p>
          <a:p>
            <a:pPr eaLnBrk="1" hangingPunct="1"/>
            <a:r>
              <a:rPr lang="ru-RU" sz="2400" dirty="0" smtClean="0"/>
              <a:t>Картинки заимствованы из Интернет- ресурсов.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Documents and Settings\User\Local Settings\Temporary Internet Files\Content.IE5\O5JKJFQ4\MC9002308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ree"/>
          <p:cNvSpPr>
            <a:spLocks noEditPoints="1" noChangeArrowheads="1"/>
          </p:cNvSpPr>
          <p:nvPr/>
        </p:nvSpPr>
        <p:spPr bwMode="auto">
          <a:xfrm>
            <a:off x="1357313" y="3286125"/>
            <a:ext cx="1071562" cy="1785938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" name="Tree"/>
          <p:cNvSpPr>
            <a:spLocks noEditPoints="1" noChangeArrowheads="1"/>
          </p:cNvSpPr>
          <p:nvPr/>
        </p:nvSpPr>
        <p:spPr bwMode="auto">
          <a:xfrm>
            <a:off x="7643813" y="2928938"/>
            <a:ext cx="1500187" cy="18573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" name="Tree"/>
          <p:cNvSpPr>
            <a:spLocks noEditPoints="1" noChangeArrowheads="1"/>
          </p:cNvSpPr>
          <p:nvPr/>
        </p:nvSpPr>
        <p:spPr bwMode="auto">
          <a:xfrm>
            <a:off x="6357938" y="3714750"/>
            <a:ext cx="2428875" cy="250031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" name="Tree"/>
          <p:cNvSpPr>
            <a:spLocks noEditPoints="1" noChangeArrowheads="1"/>
          </p:cNvSpPr>
          <p:nvPr/>
        </p:nvSpPr>
        <p:spPr bwMode="auto">
          <a:xfrm>
            <a:off x="0" y="3357563"/>
            <a:ext cx="2428875" cy="25003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571500" y="5857875"/>
            <a:ext cx="357188" cy="654050"/>
            <a:chOff x="1857356" y="5500702"/>
            <a:chExt cx="357190" cy="653718"/>
          </a:xfrm>
        </p:grpSpPr>
        <p:sp>
          <p:nvSpPr>
            <p:cNvPr id="12" name="Полилиния 11"/>
            <p:cNvSpPr/>
            <p:nvPr/>
          </p:nvSpPr>
          <p:spPr>
            <a:xfrm>
              <a:off x="1930381" y="5762507"/>
              <a:ext cx="174626" cy="391913"/>
            </a:xfrm>
            <a:custGeom>
              <a:avLst/>
              <a:gdLst>
                <a:gd name="connsiteX0" fmla="*/ 35560 w 175260"/>
                <a:gd name="connsiteY0" fmla="*/ 43180 h 391160"/>
                <a:gd name="connsiteX1" fmla="*/ 20320 w 175260"/>
                <a:gd name="connsiteY1" fmla="*/ 332740 h 391160"/>
                <a:gd name="connsiteX2" fmla="*/ 157480 w 175260"/>
                <a:gd name="connsiteY2" fmla="*/ 347980 h 391160"/>
                <a:gd name="connsiteX3" fmla="*/ 127000 w 175260"/>
                <a:gd name="connsiteY3" fmla="*/ 73660 h 391160"/>
                <a:gd name="connsiteX4" fmla="*/ 35560 w 175260"/>
                <a:gd name="connsiteY4" fmla="*/ 43180 h 39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60" h="391160">
                  <a:moveTo>
                    <a:pt x="35560" y="43180"/>
                  </a:moveTo>
                  <a:cubicBezTo>
                    <a:pt x="17780" y="86360"/>
                    <a:pt x="0" y="281940"/>
                    <a:pt x="20320" y="332740"/>
                  </a:cubicBezTo>
                  <a:cubicBezTo>
                    <a:pt x="40640" y="383540"/>
                    <a:pt x="139700" y="391160"/>
                    <a:pt x="157480" y="347980"/>
                  </a:cubicBezTo>
                  <a:cubicBezTo>
                    <a:pt x="175260" y="304800"/>
                    <a:pt x="149860" y="116840"/>
                    <a:pt x="127000" y="73660"/>
                  </a:cubicBezTo>
                  <a:cubicBezTo>
                    <a:pt x="104140" y="30480"/>
                    <a:pt x="53340" y="0"/>
                    <a:pt x="35560" y="4318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Хорда 10"/>
            <p:cNvSpPr/>
            <p:nvPr/>
          </p:nvSpPr>
          <p:spPr>
            <a:xfrm rot="6678637">
              <a:off x="1786046" y="5572012"/>
              <a:ext cx="499809" cy="357190"/>
            </a:xfrm>
            <a:prstGeom prst="chor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Tree"/>
          <p:cNvSpPr>
            <a:spLocks noEditPoints="1" noChangeArrowheads="1"/>
          </p:cNvSpPr>
          <p:nvPr/>
        </p:nvSpPr>
        <p:spPr bwMode="auto">
          <a:xfrm>
            <a:off x="0" y="3500438"/>
            <a:ext cx="2428875" cy="25003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3" name="Группа 14"/>
          <p:cNvGrpSpPr>
            <a:grpSpLocks/>
          </p:cNvGrpSpPr>
          <p:nvPr/>
        </p:nvGrpSpPr>
        <p:grpSpPr bwMode="auto">
          <a:xfrm>
            <a:off x="6572250" y="6072188"/>
            <a:ext cx="214313" cy="500062"/>
            <a:chOff x="1857356" y="5500702"/>
            <a:chExt cx="357190" cy="653718"/>
          </a:xfrm>
        </p:grpSpPr>
        <p:sp>
          <p:nvSpPr>
            <p:cNvPr id="16" name="Полилиния 15"/>
            <p:cNvSpPr/>
            <p:nvPr/>
          </p:nvSpPr>
          <p:spPr>
            <a:xfrm>
              <a:off x="1931440" y="5764264"/>
              <a:ext cx="174626" cy="390156"/>
            </a:xfrm>
            <a:custGeom>
              <a:avLst/>
              <a:gdLst>
                <a:gd name="connsiteX0" fmla="*/ 35560 w 175260"/>
                <a:gd name="connsiteY0" fmla="*/ 43180 h 391160"/>
                <a:gd name="connsiteX1" fmla="*/ 20320 w 175260"/>
                <a:gd name="connsiteY1" fmla="*/ 332740 h 391160"/>
                <a:gd name="connsiteX2" fmla="*/ 157480 w 175260"/>
                <a:gd name="connsiteY2" fmla="*/ 347980 h 391160"/>
                <a:gd name="connsiteX3" fmla="*/ 127000 w 175260"/>
                <a:gd name="connsiteY3" fmla="*/ 73660 h 391160"/>
                <a:gd name="connsiteX4" fmla="*/ 35560 w 175260"/>
                <a:gd name="connsiteY4" fmla="*/ 43180 h 39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60" h="391160">
                  <a:moveTo>
                    <a:pt x="35560" y="43180"/>
                  </a:moveTo>
                  <a:cubicBezTo>
                    <a:pt x="17780" y="86360"/>
                    <a:pt x="0" y="281940"/>
                    <a:pt x="20320" y="332740"/>
                  </a:cubicBezTo>
                  <a:cubicBezTo>
                    <a:pt x="40640" y="383540"/>
                    <a:pt x="139700" y="391160"/>
                    <a:pt x="157480" y="347980"/>
                  </a:cubicBezTo>
                  <a:cubicBezTo>
                    <a:pt x="175260" y="304800"/>
                    <a:pt x="149860" y="116840"/>
                    <a:pt x="127000" y="73660"/>
                  </a:cubicBezTo>
                  <a:cubicBezTo>
                    <a:pt x="104140" y="30480"/>
                    <a:pt x="53340" y="0"/>
                    <a:pt x="35560" y="4318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Хорда 16"/>
            <p:cNvSpPr/>
            <p:nvPr/>
          </p:nvSpPr>
          <p:spPr>
            <a:xfrm rot="6678637">
              <a:off x="1785878" y="5572180"/>
              <a:ext cx="500146" cy="357190"/>
            </a:xfrm>
            <a:prstGeom prst="chor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7286625" y="6215063"/>
            <a:ext cx="214313" cy="368300"/>
            <a:chOff x="1857356" y="5500702"/>
            <a:chExt cx="357190" cy="653718"/>
          </a:xfrm>
        </p:grpSpPr>
        <p:sp>
          <p:nvSpPr>
            <p:cNvPr id="19" name="Полилиния 18"/>
            <p:cNvSpPr/>
            <p:nvPr/>
          </p:nvSpPr>
          <p:spPr>
            <a:xfrm>
              <a:off x="1931440" y="5762752"/>
              <a:ext cx="174626" cy="391668"/>
            </a:xfrm>
            <a:custGeom>
              <a:avLst/>
              <a:gdLst>
                <a:gd name="connsiteX0" fmla="*/ 35560 w 175260"/>
                <a:gd name="connsiteY0" fmla="*/ 43180 h 391160"/>
                <a:gd name="connsiteX1" fmla="*/ 20320 w 175260"/>
                <a:gd name="connsiteY1" fmla="*/ 332740 h 391160"/>
                <a:gd name="connsiteX2" fmla="*/ 157480 w 175260"/>
                <a:gd name="connsiteY2" fmla="*/ 347980 h 391160"/>
                <a:gd name="connsiteX3" fmla="*/ 127000 w 175260"/>
                <a:gd name="connsiteY3" fmla="*/ 73660 h 391160"/>
                <a:gd name="connsiteX4" fmla="*/ 35560 w 175260"/>
                <a:gd name="connsiteY4" fmla="*/ 43180 h 39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60" h="391160">
                  <a:moveTo>
                    <a:pt x="35560" y="43180"/>
                  </a:moveTo>
                  <a:cubicBezTo>
                    <a:pt x="17780" y="86360"/>
                    <a:pt x="0" y="281940"/>
                    <a:pt x="20320" y="332740"/>
                  </a:cubicBezTo>
                  <a:cubicBezTo>
                    <a:pt x="40640" y="383540"/>
                    <a:pt x="139700" y="391160"/>
                    <a:pt x="157480" y="347980"/>
                  </a:cubicBezTo>
                  <a:cubicBezTo>
                    <a:pt x="175260" y="304800"/>
                    <a:pt x="149860" y="116840"/>
                    <a:pt x="127000" y="73660"/>
                  </a:cubicBezTo>
                  <a:cubicBezTo>
                    <a:pt x="104140" y="30480"/>
                    <a:pt x="53340" y="0"/>
                    <a:pt x="35560" y="4318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Хорда 19"/>
            <p:cNvSpPr/>
            <p:nvPr/>
          </p:nvSpPr>
          <p:spPr>
            <a:xfrm rot="6678637">
              <a:off x="1786581" y="5571477"/>
              <a:ext cx="498741" cy="357190"/>
            </a:xfrm>
            <a:prstGeom prst="chor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" name="Группа 20"/>
          <p:cNvGrpSpPr>
            <a:grpSpLocks/>
          </p:cNvGrpSpPr>
          <p:nvPr/>
        </p:nvGrpSpPr>
        <p:grpSpPr bwMode="auto">
          <a:xfrm>
            <a:off x="6929438" y="5857875"/>
            <a:ext cx="357187" cy="654050"/>
            <a:chOff x="1857356" y="5500702"/>
            <a:chExt cx="357190" cy="653718"/>
          </a:xfrm>
        </p:grpSpPr>
        <p:sp>
          <p:nvSpPr>
            <p:cNvPr id="22" name="Полилиния 21"/>
            <p:cNvSpPr/>
            <p:nvPr/>
          </p:nvSpPr>
          <p:spPr>
            <a:xfrm>
              <a:off x="1930382" y="5762507"/>
              <a:ext cx="174626" cy="391913"/>
            </a:xfrm>
            <a:custGeom>
              <a:avLst/>
              <a:gdLst>
                <a:gd name="connsiteX0" fmla="*/ 35560 w 175260"/>
                <a:gd name="connsiteY0" fmla="*/ 43180 h 391160"/>
                <a:gd name="connsiteX1" fmla="*/ 20320 w 175260"/>
                <a:gd name="connsiteY1" fmla="*/ 332740 h 391160"/>
                <a:gd name="connsiteX2" fmla="*/ 157480 w 175260"/>
                <a:gd name="connsiteY2" fmla="*/ 347980 h 391160"/>
                <a:gd name="connsiteX3" fmla="*/ 127000 w 175260"/>
                <a:gd name="connsiteY3" fmla="*/ 73660 h 391160"/>
                <a:gd name="connsiteX4" fmla="*/ 35560 w 175260"/>
                <a:gd name="connsiteY4" fmla="*/ 43180 h 39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60" h="391160">
                  <a:moveTo>
                    <a:pt x="35560" y="43180"/>
                  </a:moveTo>
                  <a:cubicBezTo>
                    <a:pt x="17780" y="86360"/>
                    <a:pt x="0" y="281940"/>
                    <a:pt x="20320" y="332740"/>
                  </a:cubicBezTo>
                  <a:cubicBezTo>
                    <a:pt x="40640" y="383540"/>
                    <a:pt x="139700" y="391160"/>
                    <a:pt x="157480" y="347980"/>
                  </a:cubicBezTo>
                  <a:cubicBezTo>
                    <a:pt x="175260" y="304800"/>
                    <a:pt x="149860" y="116840"/>
                    <a:pt x="127000" y="73660"/>
                  </a:cubicBezTo>
                  <a:cubicBezTo>
                    <a:pt x="104140" y="30480"/>
                    <a:pt x="53340" y="0"/>
                    <a:pt x="35560" y="4318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Хорда 22"/>
            <p:cNvSpPr/>
            <p:nvPr/>
          </p:nvSpPr>
          <p:spPr>
            <a:xfrm rot="6678637">
              <a:off x="1786046" y="5572012"/>
              <a:ext cx="499809" cy="357190"/>
            </a:xfrm>
            <a:prstGeom prst="chor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" name="Группа 23"/>
          <p:cNvGrpSpPr>
            <a:grpSpLocks/>
          </p:cNvGrpSpPr>
          <p:nvPr/>
        </p:nvGrpSpPr>
        <p:grpSpPr bwMode="auto">
          <a:xfrm>
            <a:off x="8429625" y="5214938"/>
            <a:ext cx="285750" cy="511175"/>
            <a:chOff x="1857356" y="5500702"/>
            <a:chExt cx="357190" cy="653718"/>
          </a:xfrm>
        </p:grpSpPr>
        <p:sp>
          <p:nvSpPr>
            <p:cNvPr id="25" name="Полилиния 24"/>
            <p:cNvSpPr/>
            <p:nvPr/>
          </p:nvSpPr>
          <p:spPr>
            <a:xfrm>
              <a:off x="1930779" y="5762595"/>
              <a:ext cx="174626" cy="391825"/>
            </a:xfrm>
            <a:custGeom>
              <a:avLst/>
              <a:gdLst>
                <a:gd name="connsiteX0" fmla="*/ 35560 w 175260"/>
                <a:gd name="connsiteY0" fmla="*/ 43180 h 391160"/>
                <a:gd name="connsiteX1" fmla="*/ 20320 w 175260"/>
                <a:gd name="connsiteY1" fmla="*/ 332740 h 391160"/>
                <a:gd name="connsiteX2" fmla="*/ 157480 w 175260"/>
                <a:gd name="connsiteY2" fmla="*/ 347980 h 391160"/>
                <a:gd name="connsiteX3" fmla="*/ 127000 w 175260"/>
                <a:gd name="connsiteY3" fmla="*/ 73660 h 391160"/>
                <a:gd name="connsiteX4" fmla="*/ 35560 w 175260"/>
                <a:gd name="connsiteY4" fmla="*/ 43180 h 39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60" h="391160">
                  <a:moveTo>
                    <a:pt x="35560" y="43180"/>
                  </a:moveTo>
                  <a:cubicBezTo>
                    <a:pt x="17780" y="86360"/>
                    <a:pt x="0" y="281940"/>
                    <a:pt x="20320" y="332740"/>
                  </a:cubicBezTo>
                  <a:cubicBezTo>
                    <a:pt x="40640" y="383540"/>
                    <a:pt x="139700" y="391160"/>
                    <a:pt x="157480" y="347980"/>
                  </a:cubicBezTo>
                  <a:cubicBezTo>
                    <a:pt x="175260" y="304800"/>
                    <a:pt x="149860" y="116840"/>
                    <a:pt x="127000" y="73660"/>
                  </a:cubicBezTo>
                  <a:cubicBezTo>
                    <a:pt x="104140" y="30480"/>
                    <a:pt x="53340" y="0"/>
                    <a:pt x="35560" y="4318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Хорда 25"/>
            <p:cNvSpPr/>
            <p:nvPr/>
          </p:nvSpPr>
          <p:spPr>
            <a:xfrm rot="6678637">
              <a:off x="1786238" y="5571820"/>
              <a:ext cx="499424" cy="357190"/>
            </a:xfrm>
            <a:prstGeom prst="chor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7" name="16-конечная звезда 26"/>
          <p:cNvSpPr/>
          <p:nvPr/>
        </p:nvSpPr>
        <p:spPr>
          <a:xfrm>
            <a:off x="7643813" y="0"/>
            <a:ext cx="1500187" cy="1285875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Выноска-облако 27"/>
          <p:cNvSpPr/>
          <p:nvPr/>
        </p:nvSpPr>
        <p:spPr>
          <a:xfrm>
            <a:off x="0" y="333375"/>
            <a:ext cx="2643188" cy="857250"/>
          </a:xfrm>
          <a:prstGeom prst="cloudCallout">
            <a:avLst>
              <a:gd name="adj1" fmla="val -15067"/>
              <a:gd name="adj2" fmla="val 396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Капля 28"/>
          <p:cNvSpPr/>
          <p:nvPr/>
        </p:nvSpPr>
        <p:spPr>
          <a:xfrm>
            <a:off x="827088" y="1268413"/>
            <a:ext cx="285750" cy="428625"/>
          </a:xfrm>
          <a:prstGeom prst="teardrop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Капля 29"/>
          <p:cNvSpPr/>
          <p:nvPr/>
        </p:nvSpPr>
        <p:spPr>
          <a:xfrm>
            <a:off x="1428750" y="1357313"/>
            <a:ext cx="285750" cy="428625"/>
          </a:xfrm>
          <a:prstGeom prst="teardrop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Капля 30"/>
          <p:cNvSpPr/>
          <p:nvPr/>
        </p:nvSpPr>
        <p:spPr>
          <a:xfrm flipH="1">
            <a:off x="2071688" y="1143000"/>
            <a:ext cx="285750" cy="428625"/>
          </a:xfrm>
          <a:prstGeom prst="teardrop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1000125" y="5929313"/>
            <a:ext cx="357188" cy="500062"/>
            <a:chOff x="1857356" y="5500702"/>
            <a:chExt cx="357190" cy="653718"/>
          </a:xfrm>
        </p:grpSpPr>
        <p:sp>
          <p:nvSpPr>
            <p:cNvPr id="33" name="Полилиния 32"/>
            <p:cNvSpPr/>
            <p:nvPr/>
          </p:nvSpPr>
          <p:spPr>
            <a:xfrm>
              <a:off x="1930381" y="5762189"/>
              <a:ext cx="174626" cy="392231"/>
            </a:xfrm>
            <a:custGeom>
              <a:avLst/>
              <a:gdLst>
                <a:gd name="connsiteX0" fmla="*/ 35560 w 175260"/>
                <a:gd name="connsiteY0" fmla="*/ 43180 h 391160"/>
                <a:gd name="connsiteX1" fmla="*/ 20320 w 175260"/>
                <a:gd name="connsiteY1" fmla="*/ 332740 h 391160"/>
                <a:gd name="connsiteX2" fmla="*/ 157480 w 175260"/>
                <a:gd name="connsiteY2" fmla="*/ 347980 h 391160"/>
                <a:gd name="connsiteX3" fmla="*/ 127000 w 175260"/>
                <a:gd name="connsiteY3" fmla="*/ 73660 h 391160"/>
                <a:gd name="connsiteX4" fmla="*/ 35560 w 175260"/>
                <a:gd name="connsiteY4" fmla="*/ 43180 h 39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60" h="391160">
                  <a:moveTo>
                    <a:pt x="35560" y="43180"/>
                  </a:moveTo>
                  <a:cubicBezTo>
                    <a:pt x="17780" y="86360"/>
                    <a:pt x="0" y="281940"/>
                    <a:pt x="20320" y="332740"/>
                  </a:cubicBezTo>
                  <a:cubicBezTo>
                    <a:pt x="40640" y="383540"/>
                    <a:pt x="139700" y="391160"/>
                    <a:pt x="157480" y="347980"/>
                  </a:cubicBezTo>
                  <a:cubicBezTo>
                    <a:pt x="175260" y="304800"/>
                    <a:pt x="149860" y="116840"/>
                    <a:pt x="127000" y="73660"/>
                  </a:cubicBezTo>
                  <a:cubicBezTo>
                    <a:pt x="104140" y="30480"/>
                    <a:pt x="53340" y="0"/>
                    <a:pt x="35560" y="4318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Хорда 33"/>
            <p:cNvSpPr/>
            <p:nvPr/>
          </p:nvSpPr>
          <p:spPr>
            <a:xfrm rot="6678637">
              <a:off x="1785878" y="5572181"/>
              <a:ext cx="500146" cy="357190"/>
            </a:xfrm>
            <a:prstGeom prst="chor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" name="Группа 12"/>
          <p:cNvGrpSpPr>
            <a:grpSpLocks/>
          </p:cNvGrpSpPr>
          <p:nvPr/>
        </p:nvGrpSpPr>
        <p:grpSpPr bwMode="auto">
          <a:xfrm>
            <a:off x="857250" y="6143625"/>
            <a:ext cx="357188" cy="285750"/>
            <a:chOff x="1857356" y="5500702"/>
            <a:chExt cx="357190" cy="653718"/>
          </a:xfrm>
        </p:grpSpPr>
        <p:sp>
          <p:nvSpPr>
            <p:cNvPr id="36" name="Полилиния 35"/>
            <p:cNvSpPr/>
            <p:nvPr/>
          </p:nvSpPr>
          <p:spPr>
            <a:xfrm>
              <a:off x="1930381" y="5762189"/>
              <a:ext cx="174626" cy="392231"/>
            </a:xfrm>
            <a:custGeom>
              <a:avLst/>
              <a:gdLst>
                <a:gd name="connsiteX0" fmla="*/ 35560 w 175260"/>
                <a:gd name="connsiteY0" fmla="*/ 43180 h 391160"/>
                <a:gd name="connsiteX1" fmla="*/ 20320 w 175260"/>
                <a:gd name="connsiteY1" fmla="*/ 332740 h 391160"/>
                <a:gd name="connsiteX2" fmla="*/ 157480 w 175260"/>
                <a:gd name="connsiteY2" fmla="*/ 347980 h 391160"/>
                <a:gd name="connsiteX3" fmla="*/ 127000 w 175260"/>
                <a:gd name="connsiteY3" fmla="*/ 73660 h 391160"/>
                <a:gd name="connsiteX4" fmla="*/ 35560 w 175260"/>
                <a:gd name="connsiteY4" fmla="*/ 43180 h 39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60" h="391160">
                  <a:moveTo>
                    <a:pt x="35560" y="43180"/>
                  </a:moveTo>
                  <a:cubicBezTo>
                    <a:pt x="17780" y="86360"/>
                    <a:pt x="0" y="281940"/>
                    <a:pt x="20320" y="332740"/>
                  </a:cubicBezTo>
                  <a:cubicBezTo>
                    <a:pt x="40640" y="383540"/>
                    <a:pt x="139700" y="391160"/>
                    <a:pt x="157480" y="347980"/>
                  </a:cubicBezTo>
                  <a:cubicBezTo>
                    <a:pt x="175260" y="304800"/>
                    <a:pt x="149860" y="116840"/>
                    <a:pt x="127000" y="73660"/>
                  </a:cubicBezTo>
                  <a:cubicBezTo>
                    <a:pt x="104140" y="30480"/>
                    <a:pt x="53340" y="0"/>
                    <a:pt x="35560" y="4318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Хорда 36"/>
            <p:cNvSpPr/>
            <p:nvPr/>
          </p:nvSpPr>
          <p:spPr>
            <a:xfrm rot="6678637">
              <a:off x="1785359" y="5572700"/>
              <a:ext cx="501184" cy="357190"/>
            </a:xfrm>
            <a:prstGeom prst="chor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9" name="Полилиния 38"/>
          <p:cNvSpPr/>
          <p:nvPr/>
        </p:nvSpPr>
        <p:spPr>
          <a:xfrm>
            <a:off x="4114800" y="5715000"/>
            <a:ext cx="136525" cy="106363"/>
          </a:xfrm>
          <a:custGeom>
            <a:avLst/>
            <a:gdLst>
              <a:gd name="connsiteX0" fmla="*/ 0 w 137160"/>
              <a:gd name="connsiteY0" fmla="*/ 0 h 106680"/>
              <a:gd name="connsiteX1" fmla="*/ 45720 w 137160"/>
              <a:gd name="connsiteY1" fmla="*/ 30480 h 106680"/>
              <a:gd name="connsiteX2" fmla="*/ 76200 w 137160"/>
              <a:gd name="connsiteY2" fmla="*/ 76200 h 106680"/>
              <a:gd name="connsiteX3" fmla="*/ 121920 w 137160"/>
              <a:gd name="connsiteY3" fmla="*/ 91440 h 106680"/>
              <a:gd name="connsiteX4" fmla="*/ 137160 w 137160"/>
              <a:gd name="connsiteY4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" h="106680">
                <a:moveTo>
                  <a:pt x="0" y="0"/>
                </a:moveTo>
                <a:cubicBezTo>
                  <a:pt x="15240" y="10160"/>
                  <a:pt x="32768" y="17528"/>
                  <a:pt x="45720" y="30480"/>
                </a:cubicBezTo>
                <a:cubicBezTo>
                  <a:pt x="58672" y="43432"/>
                  <a:pt x="61897" y="64758"/>
                  <a:pt x="76200" y="76200"/>
                </a:cubicBezTo>
                <a:cubicBezTo>
                  <a:pt x="88744" y="86235"/>
                  <a:pt x="107552" y="84256"/>
                  <a:pt x="121920" y="91440"/>
                </a:cubicBezTo>
                <a:cubicBezTo>
                  <a:pt x="128346" y="94653"/>
                  <a:pt x="132080" y="101600"/>
                  <a:pt x="137160" y="10668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>
            <a:off x="3444875" y="576103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8" name="Группа 47"/>
          <p:cNvGrpSpPr>
            <a:grpSpLocks/>
          </p:cNvGrpSpPr>
          <p:nvPr/>
        </p:nvGrpSpPr>
        <p:grpSpPr bwMode="auto">
          <a:xfrm>
            <a:off x="1714500" y="6143625"/>
            <a:ext cx="860425" cy="1000125"/>
            <a:chOff x="1714480" y="6143644"/>
            <a:chExt cx="860811" cy="1000132"/>
          </a:xfrm>
        </p:grpSpPr>
        <p:grpSp>
          <p:nvGrpSpPr>
            <p:cNvPr id="21" name="Группа 43"/>
            <p:cNvGrpSpPr>
              <a:grpSpLocks/>
            </p:cNvGrpSpPr>
            <p:nvPr/>
          </p:nvGrpSpPr>
          <p:grpSpPr bwMode="auto">
            <a:xfrm>
              <a:off x="1714480" y="6143644"/>
              <a:ext cx="860811" cy="1000132"/>
              <a:chOff x="3464711" y="5322107"/>
              <a:chExt cx="860811" cy="1000132"/>
            </a:xfrm>
          </p:grpSpPr>
          <p:sp>
            <p:nvSpPr>
              <p:cNvPr id="35" name="Хорда 34"/>
              <p:cNvSpPr/>
              <p:nvPr/>
            </p:nvSpPr>
            <p:spPr>
              <a:xfrm rot="6255318">
                <a:off x="3286258" y="5500560"/>
                <a:ext cx="1000132" cy="643226"/>
              </a:xfrm>
              <a:prstGeom prst="chord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>
                <a:off x="4114290" y="5725335"/>
                <a:ext cx="211232" cy="187326"/>
              </a:xfrm>
              <a:custGeom>
                <a:avLst/>
                <a:gdLst>
                  <a:gd name="connsiteX0" fmla="*/ 0 w 210722"/>
                  <a:gd name="connsiteY0" fmla="*/ 187424 h 187424"/>
                  <a:gd name="connsiteX1" fmla="*/ 106680 w 210722"/>
                  <a:gd name="connsiteY1" fmla="*/ 156944 h 187424"/>
                  <a:gd name="connsiteX2" fmla="*/ 198120 w 210722"/>
                  <a:gd name="connsiteY2" fmla="*/ 126464 h 187424"/>
                  <a:gd name="connsiteX3" fmla="*/ 167640 w 210722"/>
                  <a:gd name="connsiteY3" fmla="*/ 65504 h 187424"/>
                  <a:gd name="connsiteX4" fmla="*/ 91440 w 210722"/>
                  <a:gd name="connsiteY4" fmla="*/ 35024 h 187424"/>
                  <a:gd name="connsiteX5" fmla="*/ 0 w 210722"/>
                  <a:gd name="connsiteY5" fmla="*/ 4544 h 187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722" h="187424">
                    <a:moveTo>
                      <a:pt x="0" y="187424"/>
                    </a:moveTo>
                    <a:cubicBezTo>
                      <a:pt x="35560" y="177264"/>
                      <a:pt x="71332" y="167820"/>
                      <a:pt x="106680" y="156944"/>
                    </a:cubicBezTo>
                    <a:cubicBezTo>
                      <a:pt x="137388" y="147495"/>
                      <a:pt x="180298" y="153197"/>
                      <a:pt x="198120" y="126464"/>
                    </a:cubicBezTo>
                    <a:cubicBezTo>
                      <a:pt x="210722" y="107561"/>
                      <a:pt x="184889" y="80289"/>
                      <a:pt x="167640" y="65504"/>
                    </a:cubicBezTo>
                    <a:cubicBezTo>
                      <a:pt x="146869" y="47701"/>
                      <a:pt x="116439" y="46135"/>
                      <a:pt x="91440" y="35024"/>
                    </a:cubicBezTo>
                    <a:cubicBezTo>
                      <a:pt x="12637" y="0"/>
                      <a:pt x="57114" y="4544"/>
                      <a:pt x="0" y="4544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>
                <a:off x="3474240" y="5909486"/>
                <a:ext cx="519346" cy="142876"/>
              </a:xfrm>
              <a:custGeom>
                <a:avLst/>
                <a:gdLst>
                  <a:gd name="connsiteX0" fmla="*/ 0 w 518160"/>
                  <a:gd name="connsiteY0" fmla="*/ 110272 h 143393"/>
                  <a:gd name="connsiteX1" fmla="*/ 45720 w 518160"/>
                  <a:gd name="connsiteY1" fmla="*/ 140752 h 143393"/>
                  <a:gd name="connsiteX2" fmla="*/ 91440 w 518160"/>
                  <a:gd name="connsiteY2" fmla="*/ 125512 h 143393"/>
                  <a:gd name="connsiteX3" fmla="*/ 137160 w 518160"/>
                  <a:gd name="connsiteY3" fmla="*/ 140752 h 143393"/>
                  <a:gd name="connsiteX4" fmla="*/ 121920 w 518160"/>
                  <a:gd name="connsiteY4" fmla="*/ 95032 h 143393"/>
                  <a:gd name="connsiteX5" fmla="*/ 472440 w 518160"/>
                  <a:gd name="connsiteY5" fmla="*/ 79792 h 143393"/>
                  <a:gd name="connsiteX6" fmla="*/ 426720 w 518160"/>
                  <a:gd name="connsiteY6" fmla="*/ 49312 h 143393"/>
                  <a:gd name="connsiteX7" fmla="*/ 472440 w 518160"/>
                  <a:gd name="connsiteY7" fmla="*/ 18832 h 143393"/>
                  <a:gd name="connsiteX8" fmla="*/ 518160 w 518160"/>
                  <a:gd name="connsiteY8" fmla="*/ 49312 h 143393"/>
                  <a:gd name="connsiteX9" fmla="*/ 457200 w 518160"/>
                  <a:gd name="connsiteY9" fmla="*/ 3592 h 143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8160" h="143393">
                    <a:moveTo>
                      <a:pt x="0" y="110272"/>
                    </a:moveTo>
                    <a:cubicBezTo>
                      <a:pt x="15240" y="120432"/>
                      <a:pt x="27653" y="137741"/>
                      <a:pt x="45720" y="140752"/>
                    </a:cubicBezTo>
                    <a:cubicBezTo>
                      <a:pt x="61566" y="143393"/>
                      <a:pt x="75376" y="125512"/>
                      <a:pt x="91440" y="125512"/>
                    </a:cubicBezTo>
                    <a:cubicBezTo>
                      <a:pt x="107504" y="125512"/>
                      <a:pt x="121920" y="135672"/>
                      <a:pt x="137160" y="140752"/>
                    </a:cubicBezTo>
                    <a:cubicBezTo>
                      <a:pt x="132080" y="125512"/>
                      <a:pt x="107877" y="102834"/>
                      <a:pt x="121920" y="95032"/>
                    </a:cubicBezTo>
                    <a:cubicBezTo>
                      <a:pt x="217084" y="42163"/>
                      <a:pt x="378883" y="72595"/>
                      <a:pt x="472440" y="79792"/>
                    </a:cubicBezTo>
                    <a:cubicBezTo>
                      <a:pt x="457200" y="69632"/>
                      <a:pt x="426720" y="67628"/>
                      <a:pt x="426720" y="49312"/>
                    </a:cubicBezTo>
                    <a:cubicBezTo>
                      <a:pt x="426720" y="30996"/>
                      <a:pt x="454124" y="18832"/>
                      <a:pt x="472440" y="18832"/>
                    </a:cubicBezTo>
                    <a:cubicBezTo>
                      <a:pt x="490756" y="18832"/>
                      <a:pt x="518160" y="67628"/>
                      <a:pt x="518160" y="49312"/>
                    </a:cubicBezTo>
                    <a:cubicBezTo>
                      <a:pt x="518160" y="0"/>
                      <a:pt x="482370" y="3592"/>
                      <a:pt x="457200" y="3592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24" name="Группа 17"/>
            <p:cNvGrpSpPr>
              <a:grpSpLocks/>
            </p:cNvGrpSpPr>
            <p:nvPr/>
          </p:nvGrpSpPr>
          <p:grpSpPr bwMode="auto">
            <a:xfrm>
              <a:off x="1785918" y="6143644"/>
              <a:ext cx="214313" cy="368300"/>
              <a:chOff x="1857356" y="5500702"/>
              <a:chExt cx="357190" cy="653718"/>
            </a:xfrm>
          </p:grpSpPr>
          <p:sp>
            <p:nvSpPr>
              <p:cNvPr id="46" name="Полилиния 45"/>
              <p:cNvSpPr/>
              <p:nvPr/>
            </p:nvSpPr>
            <p:spPr>
              <a:xfrm>
                <a:off x="1931526" y="5762756"/>
                <a:ext cx="174704" cy="391670"/>
              </a:xfrm>
              <a:custGeom>
                <a:avLst/>
                <a:gdLst>
                  <a:gd name="connsiteX0" fmla="*/ 35560 w 175260"/>
                  <a:gd name="connsiteY0" fmla="*/ 43180 h 391160"/>
                  <a:gd name="connsiteX1" fmla="*/ 20320 w 175260"/>
                  <a:gd name="connsiteY1" fmla="*/ 332740 h 391160"/>
                  <a:gd name="connsiteX2" fmla="*/ 157480 w 175260"/>
                  <a:gd name="connsiteY2" fmla="*/ 347980 h 391160"/>
                  <a:gd name="connsiteX3" fmla="*/ 127000 w 175260"/>
                  <a:gd name="connsiteY3" fmla="*/ 73660 h 391160"/>
                  <a:gd name="connsiteX4" fmla="*/ 35560 w 175260"/>
                  <a:gd name="connsiteY4" fmla="*/ 43180 h 391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260" h="391160">
                    <a:moveTo>
                      <a:pt x="35560" y="43180"/>
                    </a:moveTo>
                    <a:cubicBezTo>
                      <a:pt x="17780" y="86360"/>
                      <a:pt x="0" y="281940"/>
                      <a:pt x="20320" y="332740"/>
                    </a:cubicBezTo>
                    <a:cubicBezTo>
                      <a:pt x="40640" y="383540"/>
                      <a:pt x="139700" y="391160"/>
                      <a:pt x="157480" y="347980"/>
                    </a:cubicBezTo>
                    <a:cubicBezTo>
                      <a:pt x="175260" y="304800"/>
                      <a:pt x="149860" y="116840"/>
                      <a:pt x="127000" y="73660"/>
                    </a:cubicBezTo>
                    <a:cubicBezTo>
                      <a:pt x="104140" y="30480"/>
                      <a:pt x="53340" y="0"/>
                      <a:pt x="35560" y="4318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7" name="Хорда 46"/>
              <p:cNvSpPr/>
              <p:nvPr/>
            </p:nvSpPr>
            <p:spPr>
              <a:xfrm rot="6678637">
                <a:off x="1786710" y="5571401"/>
                <a:ext cx="498747" cy="357348"/>
              </a:xfrm>
              <a:prstGeom prst="chord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40" name="Полилиния 39"/>
          <p:cNvSpPr/>
          <p:nvPr/>
        </p:nvSpPr>
        <p:spPr>
          <a:xfrm>
            <a:off x="53975" y="6062663"/>
            <a:ext cx="2508250" cy="925512"/>
          </a:xfrm>
          <a:custGeom>
            <a:avLst/>
            <a:gdLst>
              <a:gd name="connsiteX0" fmla="*/ 373380 w 2509520"/>
              <a:gd name="connsiteY0" fmla="*/ 795020 h 924560"/>
              <a:gd name="connsiteX1" fmla="*/ 7620 w 2509520"/>
              <a:gd name="connsiteY1" fmla="*/ 48260 h 924560"/>
              <a:gd name="connsiteX2" fmla="*/ 327660 w 2509520"/>
              <a:gd name="connsiteY2" fmla="*/ 505460 h 924560"/>
              <a:gd name="connsiteX3" fmla="*/ 419100 w 2509520"/>
              <a:gd name="connsiteY3" fmla="*/ 322580 h 924560"/>
              <a:gd name="connsiteX4" fmla="*/ 632460 w 2509520"/>
              <a:gd name="connsiteY4" fmla="*/ 490220 h 924560"/>
              <a:gd name="connsiteX5" fmla="*/ 815340 w 2509520"/>
              <a:gd name="connsiteY5" fmla="*/ 337820 h 924560"/>
              <a:gd name="connsiteX6" fmla="*/ 1028700 w 2509520"/>
              <a:gd name="connsiteY6" fmla="*/ 551180 h 924560"/>
              <a:gd name="connsiteX7" fmla="*/ 1272540 w 2509520"/>
              <a:gd name="connsiteY7" fmla="*/ 307340 h 924560"/>
              <a:gd name="connsiteX8" fmla="*/ 1546860 w 2509520"/>
              <a:gd name="connsiteY8" fmla="*/ 490220 h 924560"/>
              <a:gd name="connsiteX9" fmla="*/ 1760220 w 2509520"/>
              <a:gd name="connsiteY9" fmla="*/ 170180 h 924560"/>
              <a:gd name="connsiteX10" fmla="*/ 1775460 w 2509520"/>
              <a:gd name="connsiteY10" fmla="*/ 673100 h 924560"/>
              <a:gd name="connsiteX11" fmla="*/ 1912620 w 2509520"/>
              <a:gd name="connsiteY11" fmla="*/ 124460 h 924560"/>
              <a:gd name="connsiteX12" fmla="*/ 1943100 w 2509520"/>
              <a:gd name="connsiteY12" fmla="*/ 673100 h 924560"/>
              <a:gd name="connsiteX13" fmla="*/ 2247900 w 2509520"/>
              <a:gd name="connsiteY13" fmla="*/ 48260 h 924560"/>
              <a:gd name="connsiteX14" fmla="*/ 2186940 w 2509520"/>
              <a:gd name="connsiteY14" fmla="*/ 795020 h 924560"/>
              <a:gd name="connsiteX15" fmla="*/ 312420 w 2509520"/>
              <a:gd name="connsiteY15" fmla="*/ 825500 h 924560"/>
              <a:gd name="connsiteX16" fmla="*/ 373380 w 2509520"/>
              <a:gd name="connsiteY16" fmla="*/ 795020 h 92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09520" h="924560">
                <a:moveTo>
                  <a:pt x="373380" y="795020"/>
                </a:moveTo>
                <a:cubicBezTo>
                  <a:pt x="322580" y="665480"/>
                  <a:pt x="15240" y="96520"/>
                  <a:pt x="7620" y="48260"/>
                </a:cubicBezTo>
                <a:cubicBezTo>
                  <a:pt x="0" y="0"/>
                  <a:pt x="259080" y="459740"/>
                  <a:pt x="327660" y="505460"/>
                </a:cubicBezTo>
                <a:cubicBezTo>
                  <a:pt x="396240" y="551180"/>
                  <a:pt x="368300" y="325120"/>
                  <a:pt x="419100" y="322580"/>
                </a:cubicBezTo>
                <a:cubicBezTo>
                  <a:pt x="469900" y="320040"/>
                  <a:pt x="566420" y="487680"/>
                  <a:pt x="632460" y="490220"/>
                </a:cubicBezTo>
                <a:cubicBezTo>
                  <a:pt x="698500" y="492760"/>
                  <a:pt x="749300" y="327660"/>
                  <a:pt x="815340" y="337820"/>
                </a:cubicBezTo>
                <a:cubicBezTo>
                  <a:pt x="881380" y="347980"/>
                  <a:pt x="952500" y="556260"/>
                  <a:pt x="1028700" y="551180"/>
                </a:cubicBezTo>
                <a:cubicBezTo>
                  <a:pt x="1104900" y="546100"/>
                  <a:pt x="1186180" y="317500"/>
                  <a:pt x="1272540" y="307340"/>
                </a:cubicBezTo>
                <a:cubicBezTo>
                  <a:pt x="1358900" y="297180"/>
                  <a:pt x="1465580" y="513080"/>
                  <a:pt x="1546860" y="490220"/>
                </a:cubicBezTo>
                <a:cubicBezTo>
                  <a:pt x="1628140" y="467360"/>
                  <a:pt x="1722120" y="139700"/>
                  <a:pt x="1760220" y="170180"/>
                </a:cubicBezTo>
                <a:cubicBezTo>
                  <a:pt x="1798320" y="200660"/>
                  <a:pt x="1750060" y="680720"/>
                  <a:pt x="1775460" y="673100"/>
                </a:cubicBezTo>
                <a:cubicBezTo>
                  <a:pt x="1800860" y="665480"/>
                  <a:pt x="1884680" y="124460"/>
                  <a:pt x="1912620" y="124460"/>
                </a:cubicBezTo>
                <a:cubicBezTo>
                  <a:pt x="1940560" y="124460"/>
                  <a:pt x="1887220" y="685800"/>
                  <a:pt x="1943100" y="673100"/>
                </a:cubicBezTo>
                <a:cubicBezTo>
                  <a:pt x="1998980" y="660400"/>
                  <a:pt x="2207260" y="27940"/>
                  <a:pt x="2247900" y="48260"/>
                </a:cubicBezTo>
                <a:cubicBezTo>
                  <a:pt x="2288540" y="68580"/>
                  <a:pt x="2509520" y="665480"/>
                  <a:pt x="2186940" y="795020"/>
                </a:cubicBezTo>
                <a:cubicBezTo>
                  <a:pt x="1864360" y="924560"/>
                  <a:pt x="614680" y="820420"/>
                  <a:pt x="312420" y="825500"/>
                </a:cubicBezTo>
                <a:cubicBezTo>
                  <a:pt x="10160" y="830580"/>
                  <a:pt x="424180" y="924560"/>
                  <a:pt x="373380" y="795020"/>
                </a:cubicBez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01041 0.638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C 0.05417 0.03588 0.10833 0.07176 0.1684 0.06666 C 0.22847 0.06157 0.28698 -0.02894 0.36007 -0.03125 C 0.43316 -0.03357 0.52778 0.06134 0.6066 0.05324 C 0.68542 0.04514 0.79549 -0.05787 0.83333 -0.0801 " pathEditMode="relative" ptsTypes="aaaaA">
                                      <p:cBhvr>
                                        <p:cTn id="1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C 0.00226 -0.00301 0.00399 -0.00672 0.0066 -0.0088 C 0.01076 -0.01204 0.02656 -0.01667 0.03003 -0.01783 C 0.03646 -0.02014 0.04427 -0.02477 0.05 -0.02894 C 0.05347 -0.03149 0.05625 -0.03588 0.05989 -0.03774 C 0.06267 -0.03912 0.06545 -0.04051 0.06823 -0.04213 C 0.07274 -0.04491 0.0816 -0.05116 0.0816 -0.05116 C 0.08819 -0.05047 0.09496 -0.05 0.10156 -0.04885 C 0.10955 -0.04746 0.1158 -0.03774 0.12326 -0.03334 C 0.13628 -0.0257 0.14965 -0.01945 0.16337 -0.01343 C 0.18819 -0.00255 0.21614 -0.00301 0.24166 4.44444E-6 C 0.27031 -0.00463 0.29653 -0.0169 0.325 -0.02223 C 0.3434 -0.02153 0.36163 -0.0213 0.38003 -0.01991 C 0.38507 -0.01945 0.38698 -0.01713 0.39166 -0.01551 C 0.41337 -0.00834 0.43594 -0.00024 0.45833 0.00439 C 0.47482 0.01203 0.49271 0.01041 0.50989 0.01342 C 0.55972 0.01088 0.62014 0.02129 0.66493 -0.01783 C 0.66944 -0.02709 0.67465 -0.03403 0.6816 -0.04005 C 0.68976 -0.05672 0.70278 -0.07061 0.71337 -0.0845 C 0.71719 -0.08959 0.72205 -0.09399 0.725 -0.1 C 0.73107 -0.11227 0.725 -0.10162 0.73489 -0.11343 C 0.74618 -0.12686 0.73871 -0.12269 0.74826 -0.12662 C 0.75 -0.12894 0.75139 -0.13149 0.7533 -0.13334 C 0.75642 -0.13658 0.76337 -0.14213 0.76337 -0.14213 C 0.76684 -0.15232 0.77048 -0.1551 0.77656 -0.16227 C 0.78611 -0.17338 0.78177 -0.17246 0.79149 -0.17778 C 0.79496 -0.1794 0.79826 -0.18056 0.80156 -0.18218 C 0.80434 -0.18357 0.80972 -0.18658 0.80972 -0.18658 " pathEditMode="relative" ptsTypes="fffffffffffffffffffffffffffA">
                                      <p:cBhvr>
                                        <p:cTn id="3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500306"/>
            <a:ext cx="7851648" cy="70009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Механическое движение</a:t>
            </a:r>
            <a:endParaRPr lang="ru-RU" sz="4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dirty="0" smtClean="0">
                <a:solidFill>
                  <a:srgbClr val="443329"/>
                </a:solidFill>
              </a:rPr>
              <a:t>                                                                            </a:t>
            </a:r>
            <a:endParaRPr lang="ru-RU" sz="3600" b="1" dirty="0" smtClean="0">
              <a:solidFill>
                <a:srgbClr val="443329"/>
              </a:solidFill>
            </a:endParaRPr>
          </a:p>
        </p:txBody>
      </p:sp>
      <p:pic>
        <p:nvPicPr>
          <p:cNvPr id="10346" name="Picture 106" descr="рр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268413"/>
            <a:ext cx="1666875" cy="533400"/>
          </a:xfrm>
          <a:prstGeom prst="rect">
            <a:avLst/>
          </a:prstGeom>
          <a:noFill/>
        </p:spPr>
      </p:pic>
      <p:pic>
        <p:nvPicPr>
          <p:cNvPr id="10347" name="Picture 107" descr="Рисунок1щзх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571480"/>
            <a:ext cx="1754187" cy="1873250"/>
          </a:xfrm>
          <a:prstGeom prst="rect">
            <a:avLst/>
          </a:prstGeom>
          <a:noFill/>
        </p:spPr>
      </p:pic>
      <p:pic>
        <p:nvPicPr>
          <p:cNvPr id="10348" name="Picture 108" descr="ттт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836613"/>
            <a:ext cx="1274763" cy="1552575"/>
          </a:xfrm>
          <a:prstGeom prst="rect">
            <a:avLst/>
          </a:prstGeom>
          <a:noFill/>
        </p:spPr>
      </p:pic>
      <p:pic>
        <p:nvPicPr>
          <p:cNvPr id="24" name="Picture 2" descr="E:\Картинки\PICTURES\automobile\22B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1F5F6"/>
              </a:clrFrom>
              <a:clrTo>
                <a:srgbClr val="F1F5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2924175"/>
            <a:ext cx="1800225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1" name="Picture 111" descr="cif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66088" y="404813"/>
            <a:ext cx="749300" cy="936625"/>
          </a:xfrm>
          <a:prstGeom prst="rect">
            <a:avLst/>
          </a:prstGeom>
          <a:noFill/>
        </p:spPr>
      </p:pic>
      <p:sp>
        <p:nvSpPr>
          <p:cNvPr id="10356" name="Rectangle 11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57" name="AutoShape 117"/>
          <p:cNvSpPr>
            <a:spLocks noChangeArrowheads="1"/>
          </p:cNvSpPr>
          <p:nvPr/>
        </p:nvSpPr>
        <p:spPr bwMode="auto">
          <a:xfrm>
            <a:off x="395288" y="2708275"/>
            <a:ext cx="649287" cy="4318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/>
              <a:t>старт</a:t>
            </a:r>
          </a:p>
        </p:txBody>
      </p:sp>
      <p:sp>
        <p:nvSpPr>
          <p:cNvPr id="10358" name="Rectangle 118"/>
          <p:cNvSpPr>
            <a:spLocks noChangeArrowheads="1"/>
          </p:cNvSpPr>
          <p:nvPr/>
        </p:nvSpPr>
        <p:spPr bwMode="auto">
          <a:xfrm>
            <a:off x="323850" y="2781300"/>
            <a:ext cx="36513" cy="9001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82 0.00671 L 0.78333 0.01711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6357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чего состоят все вещества?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29124" y="857232"/>
            <a:ext cx="4357718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(молекул.)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357298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Молекула является физическим телом?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1928803"/>
            <a:ext cx="350046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да, является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571744"/>
            <a:ext cx="8001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Каково поведение молекул в веществе?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14480" y="3143248"/>
            <a:ext cx="7072362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(молекулы в веществе движутся непрерывно, беспорядочно, хаотично.)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4143379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Видим ли мы движение молекул?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928794" y="4714884"/>
            <a:ext cx="6858048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(Нет, движение молекул мы не видим.)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20496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7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0484" name="Picture 4" descr="j01856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71942"/>
            <a:ext cx="113823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MPj03959640000[1]"/>
          <p:cNvPicPr>
            <a:picLocks noChangeAspect="1" noChangeArrowheads="1"/>
          </p:cNvPicPr>
          <p:nvPr/>
        </p:nvPicPr>
        <p:blipFill>
          <a:blip r:embed="rId4" cstate="print"/>
          <a:srcRect t="11585" r="15991" b="7321"/>
          <a:stretch>
            <a:fillRect/>
          </a:stretch>
        </p:blipFill>
        <p:spPr bwMode="auto">
          <a:xfrm>
            <a:off x="7500958" y="785794"/>
            <a:ext cx="914400" cy="722916"/>
          </a:xfrm>
          <a:prstGeom prst="ellipse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9" name="Рисунок 3"/>
          <p:cNvPicPr>
            <a:picLocks noChangeAspect="1" noChangeArrowheads="1"/>
          </p:cNvPicPr>
          <p:nvPr/>
        </p:nvPicPr>
        <p:blipFill>
          <a:blip r:embed="rId5" cstate="print"/>
          <a:srcRect l="16114" t="33333" r="31513" b="19047"/>
          <a:stretch>
            <a:fillRect/>
          </a:stretch>
        </p:blipFill>
        <p:spPr bwMode="auto">
          <a:xfrm>
            <a:off x="6143636" y="4572008"/>
            <a:ext cx="1539240" cy="1184031"/>
          </a:xfrm>
          <a:prstGeom prst="ellipse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20487" name="Picture 4" descr="2m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785794"/>
            <a:ext cx="1655763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5" descr="j029215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5486400"/>
            <a:ext cx="823913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4" descr="j023307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571480"/>
            <a:ext cx="16764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6" descr="j0183328"/>
          <p:cNvPicPr>
            <a:picLocks noChangeAspect="1" noChangeArrowheads="1"/>
          </p:cNvPicPr>
          <p:nvPr/>
        </p:nvPicPr>
        <p:blipFill>
          <a:blip r:embed="rId9" cstate="print"/>
          <a:srcRect t="25980" b="28470"/>
          <a:stretch>
            <a:fillRect/>
          </a:stretch>
        </p:blipFill>
        <p:spPr bwMode="auto">
          <a:xfrm>
            <a:off x="685800" y="6019800"/>
            <a:ext cx="13319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 descr="ag00185_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4572000" y="5357826"/>
            <a:ext cx="1676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8" descr="лягушка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5200" y="4191000"/>
            <a:ext cx="14986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5" descr="ag00203_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14480" y="4857760"/>
            <a:ext cx="1635125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9" descr="9m5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81600" y="3200400"/>
            <a:ext cx="33528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witch1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1472" y="2000240"/>
            <a:ext cx="20129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4 0.05208 L 1.06667 0.05208 " pathEditMode="relative" rAng="0" ptsTypes="AA">
                                      <p:cBhvr>
                                        <p:cTn id="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57232"/>
            <a:ext cx="8229600" cy="5740418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None/>
            </a:pPr>
            <a:r>
              <a:rPr lang="ru-RU" b="1" u="sng" dirty="0" smtClean="0"/>
              <a:t>Цель урока</a:t>
            </a:r>
            <a:r>
              <a:rPr lang="en-US" dirty="0" smtClean="0"/>
              <a:t>:</a:t>
            </a:r>
            <a:r>
              <a:rPr lang="ru-RU" sz="2400" dirty="0" smtClean="0"/>
              <a:t> </a:t>
            </a:r>
            <a:r>
              <a:rPr lang="en-US" sz="2800" dirty="0" smtClean="0"/>
              <a:t>c</a:t>
            </a:r>
            <a:r>
              <a:rPr lang="ru-RU" sz="2800" dirty="0" smtClean="0"/>
              <a:t>формировать понятие механического движения.</a:t>
            </a:r>
            <a:br>
              <a:rPr lang="ru-RU" sz="2800" dirty="0" smtClean="0"/>
            </a:br>
            <a:endParaRPr lang="en-US" sz="2800" dirty="0" smtClean="0"/>
          </a:p>
          <a:p>
            <a:pPr marL="609600" indent="-609600" eaLnBrk="1" hangingPunct="1">
              <a:buFontTx/>
              <a:buNone/>
            </a:pPr>
            <a:r>
              <a:rPr lang="ru-RU" b="1" u="sng" dirty="0" smtClean="0"/>
              <a:t>Задачи урока</a:t>
            </a:r>
            <a:r>
              <a:rPr lang="en-US" b="1" dirty="0" smtClean="0"/>
              <a:t>:</a:t>
            </a:r>
            <a:endParaRPr lang="ru-RU" b="1" dirty="0" smtClean="0"/>
          </a:p>
          <a:p>
            <a:pPr marL="609600" indent="-609600" eaLnBrk="1" hangingPunct="1"/>
            <a:r>
              <a:rPr lang="en-US" sz="2800" dirty="0" smtClean="0"/>
              <a:t>c</a:t>
            </a:r>
            <a:r>
              <a:rPr lang="ru-RU" sz="2800" dirty="0" smtClean="0"/>
              <a:t>формировать у учащихся представление об относительности движения и покоя.</a:t>
            </a:r>
          </a:p>
          <a:p>
            <a:pPr marL="609600" indent="-609600" eaLnBrk="1" hangingPunct="1"/>
            <a:r>
              <a:rPr lang="ru-RU" sz="2800" dirty="0" smtClean="0"/>
              <a:t>ввести новые понятия: тело отсчета, траектория, пройденный путь, скалярная величина.</a:t>
            </a:r>
          </a:p>
          <a:p>
            <a:pPr marL="609600" indent="-609600" eaLnBrk="1" hangingPunct="1"/>
            <a:r>
              <a:rPr lang="ru-RU" sz="2800" dirty="0" smtClean="0"/>
              <a:t>развить мыслительную деятельность учащихся посредством постановки проблемных вопросов.</a:t>
            </a:r>
          </a:p>
          <a:p>
            <a:pPr marL="609600" indent="-609600" eaLnBrk="1" hangingPunct="1"/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17" y="285729"/>
          <a:ext cx="8572562" cy="6072229"/>
        </p:xfrm>
        <a:graphic>
          <a:graphicData uri="http://schemas.openxmlformats.org/drawingml/2006/table">
            <a:tbl>
              <a:tblPr/>
              <a:tblGrid>
                <a:gridCol w="3055339"/>
                <a:gridCol w="2317774"/>
                <a:gridCol w="3199449"/>
              </a:tblGrid>
              <a:tr h="9341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Главная особенность движения-…..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тело отсчета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1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Судить о движении тела – это значит…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траектория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2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Тело, относительно которого рассматривается положение других тел 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сравнивать его положение с другим телом.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1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Линия, по которой движется тело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путь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3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Длина траектории, по которой движется тело в течение некоторого промежутка времени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относительность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0" y="2500306"/>
            <a:ext cx="9144000" cy="400052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/>
              <a:t>Как мы определяем, </a:t>
            </a:r>
            <a:endParaRPr lang="ru-RU" dirty="0" smtClean="0"/>
          </a:p>
          <a:p>
            <a:pPr eaLnBrk="1" hangingPunct="1">
              <a:buFontTx/>
              <a:buNone/>
            </a:pPr>
            <a:r>
              <a:rPr lang="ru-RU" dirty="0" smtClean="0"/>
              <a:t>            </a:t>
            </a:r>
            <a:r>
              <a:rPr lang="ru-RU" b="1" dirty="0" smtClean="0"/>
              <a:t>движется тело </a:t>
            </a:r>
          </a:p>
          <a:p>
            <a:pPr eaLnBrk="1" hangingPunct="1">
              <a:buNone/>
            </a:pPr>
            <a:r>
              <a:rPr lang="ru-RU" b="1" dirty="0" smtClean="0"/>
              <a:t>                    или находится в покое</a:t>
            </a:r>
            <a:r>
              <a:rPr lang="en-US" b="1" dirty="0" smtClean="0"/>
              <a:t>?</a:t>
            </a:r>
            <a:endParaRPr lang="ru-RU" b="1" dirty="0" smtClean="0"/>
          </a:p>
          <a:p>
            <a:pPr eaLnBrk="1" hangingPunct="1">
              <a:buFontTx/>
              <a:buNone/>
            </a:pPr>
            <a:endParaRPr lang="ru-RU" sz="4800" b="1" dirty="0" smtClean="0"/>
          </a:p>
          <a:p>
            <a:pPr eaLnBrk="1" hangingPunct="1">
              <a:buFontTx/>
              <a:buNone/>
            </a:pPr>
            <a:r>
              <a:rPr lang="ru-RU" sz="4800" b="1" dirty="0" smtClean="0"/>
              <a:t>       </a:t>
            </a:r>
          </a:p>
        </p:txBody>
      </p:sp>
      <p:pic>
        <p:nvPicPr>
          <p:cNvPr id="8" name="Picture 9" descr="MCj019836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857496"/>
            <a:ext cx="1716233" cy="256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Cj039854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857232"/>
            <a:ext cx="2555875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MMj03004890000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000504"/>
            <a:ext cx="2071702" cy="254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</TotalTime>
  <Words>700</Words>
  <Application>Microsoft Office PowerPoint</Application>
  <PresentationFormat>Экран (4:3)</PresentationFormat>
  <Paragraphs>120</Paragraphs>
  <Slides>29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                         ПРЕЗЕНТАЦИЯ   «МЕХАНИЧЕСКОЕ ДВИЖЕНИЕ.     ВИДЫ ДВИЖЕНИЯ»                                                                             Учитель физики МОУ СОШ№4 г.Углича  Ярославской области  Щербакова Людмила Валентиновна,  высшая квалификационная категория   </vt:lpstr>
      <vt:lpstr>Слайд 2</vt:lpstr>
      <vt:lpstr>Слайд 3</vt:lpstr>
      <vt:lpstr>Механическое движение</vt:lpstr>
      <vt:lpstr>Слайд 5</vt:lpstr>
      <vt:lpstr>Слайд 6</vt:lpstr>
      <vt:lpstr>Слайд 7</vt:lpstr>
      <vt:lpstr>Слайд 8</vt:lpstr>
      <vt:lpstr>Слайд 9</vt:lpstr>
      <vt:lpstr>Слайд 10</vt:lpstr>
      <vt:lpstr>Понятие движения и покоя понятие…</vt:lpstr>
      <vt:lpstr> Вывод</vt:lpstr>
      <vt:lpstr>Слайд 13</vt:lpstr>
      <vt:lpstr>МЕХАНИЧЕСКОЕ ДВИЖЕНИЕ – это изменение с течением времени положения тела относительно других тел.</vt:lpstr>
      <vt:lpstr>Слайд 15</vt:lpstr>
      <vt:lpstr>Задание: «Изобразить различные виды траекторий и измерить их длину». (Для этого вам нужно встать с мест, объединиться в группы, изобразить траекторию и измерить ее длину)</vt:lpstr>
      <vt:lpstr>Слайд 17</vt:lpstr>
      <vt:lpstr>Траектория – это линия, вдоль которой двигалось тело.</vt:lpstr>
      <vt:lpstr>Путь- длина траектории</vt:lpstr>
      <vt:lpstr>Пройденный путь –  это длина траектории. 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Спасибо за работу!</vt:lpstr>
      <vt:lpstr>Используемая литература: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ПРЕЗЕНТАЦИЯ   «МЕХАНИЧЕСКОЕ ДВИЖЕНИЕ.     ВИДЫ ДВИЖЕНИЯ»                                                                             Учитель физики МОУ СОШ№4 г.Углича  Ярославской области  Щербакова Людмила Валентиновна,  высшая квалификационная категория   </dc:title>
  <dc:creator>ADMIN</dc:creator>
  <cp:lastModifiedBy>ADMIN</cp:lastModifiedBy>
  <cp:revision>5</cp:revision>
  <dcterms:created xsi:type="dcterms:W3CDTF">2016-11-20T12:26:04Z</dcterms:created>
  <dcterms:modified xsi:type="dcterms:W3CDTF">2016-11-20T15:17:39Z</dcterms:modified>
</cp:coreProperties>
</file>