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4" r:id="rId9"/>
    <p:sldId id="265" r:id="rId10"/>
    <p:sldId id="267" r:id="rId11"/>
    <p:sldId id="268" r:id="rId12"/>
    <p:sldId id="270" r:id="rId13"/>
    <p:sldId id="271" r:id="rId14"/>
    <p:sldId id="272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04" y="1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22852465810194791"/>
          <c:y val="0.79324461849215777"/>
          <c:w val="5.7634687111479579E-2"/>
          <c:h val="7.4574642915694031E-2"/>
        </c:manualLayout>
      </c:layout>
      <c:bubbleChart>
        <c:bubbleScale val="100"/>
        <c:axId val="136354432"/>
        <c:axId val="147419520"/>
      </c:bubbleChart>
      <c:valAx>
        <c:axId val="136354432"/>
        <c:scaling>
          <c:orientation val="minMax"/>
        </c:scaling>
        <c:axPos val="b"/>
        <c:numFmt formatCode="General" sourceLinked="1"/>
        <c:tickLblPos val="nextTo"/>
        <c:crossAx val="147419520"/>
        <c:crosses val="autoZero"/>
        <c:crossBetween val="midCat"/>
      </c:valAx>
      <c:valAx>
        <c:axId val="147419520"/>
        <c:scaling>
          <c:orientation val="minMax"/>
        </c:scaling>
        <c:axPos val="l"/>
        <c:majorGridlines/>
        <c:numFmt formatCode="General" sourceLinked="1"/>
        <c:tickLblPos val="nextTo"/>
        <c:crossAx val="136354432"/>
        <c:crosses val="autoZero"/>
        <c:crossBetween val="midCat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wedge/>
    <p:sndAc>
      <p:stSnd>
        <p:snd r:embed="rId1" name="bomb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wedge/>
    <p:sndAc>
      <p:stSnd>
        <p:snd r:embed="rId1" name="bomb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wedge/>
    <p:sndAc>
      <p:stSnd>
        <p:snd r:embed="rId1" name="bomb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wedge/>
    <p:sndAc>
      <p:stSnd>
        <p:snd r:embed="rId1" name="bomb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7000">
    <p:wedge/>
    <p:sndAc>
      <p:stSnd>
        <p:snd r:embed="rId1" name="bomb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wedge/>
    <p:sndAc>
      <p:stSnd>
        <p:snd r:embed="rId1" name="bomb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 advClick="0" advTm="7000">
    <p:wedge/>
    <p:sndAc>
      <p:stSnd>
        <p:snd r:embed="rId1" name="bomb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wedge/>
    <p:sndAc>
      <p:stSnd>
        <p:snd r:embed="rId1" name="bomb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wedge/>
    <p:sndAc>
      <p:stSnd>
        <p:snd r:embed="rId1" name="bomb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wedge/>
    <p:sndAc>
      <p:stSnd>
        <p:snd r:embed="rId1" name="bomb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 advClick="0" advTm="7000">
    <p:wedge/>
    <p:sndAc>
      <p:stSnd>
        <p:snd r:embed="rId1" name="bomb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7000">
    <p:wedge/>
    <p:sndAc>
      <p:stSnd>
        <p:snd r:embed="rId13" name="bomb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ome\Downloads\instrumentalnaya_muzyka_svetlaya_radostnaya_melodiya_(NaitiMP3.ru).mp3" TargetMode="External"/><Relationship Id="rId6" Type="http://schemas.openxmlformats.org/officeDocument/2006/relationships/image" Target="../media/image4.png"/><Relationship Id="rId5" Type="http://schemas.openxmlformats.org/officeDocument/2006/relationships/chart" Target="../charts/char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714380"/>
          </a:xfrm>
        </p:spPr>
        <p:txBody>
          <a:bodyPr>
            <a:normAutofit fontScale="90000"/>
          </a:bodyPr>
          <a:lstStyle/>
          <a:p>
            <a:r>
              <a:rPr lang="ru-RU" sz="1300" b="1" i="1" dirty="0" smtClean="0">
                <a:solidFill>
                  <a:srgbClr val="FF0000"/>
                </a:solidFill>
              </a:rPr>
              <a:t>Воспитатель:  </a:t>
            </a:r>
            <a:r>
              <a:rPr lang="ru-RU" sz="1300" b="1" i="1" dirty="0" err="1" smtClean="0">
                <a:solidFill>
                  <a:srgbClr val="FF0000"/>
                </a:solidFill>
              </a:rPr>
              <a:t>Шумара</a:t>
            </a:r>
            <a:r>
              <a:rPr lang="ru-RU" sz="1300" b="1" i="1" dirty="0" smtClean="0">
                <a:solidFill>
                  <a:srgbClr val="FF0000"/>
                </a:solidFill>
              </a:rPr>
              <a:t>  Надежда  Ивановна </a:t>
            </a:r>
            <a:r>
              <a:rPr lang="ru-RU" sz="1300" b="1" i="1" dirty="0" err="1" smtClean="0">
                <a:solidFill>
                  <a:srgbClr val="FF0000"/>
                </a:solidFill>
              </a:rPr>
              <a:t>МдОу</a:t>
            </a:r>
            <a:r>
              <a:rPr lang="ru-RU" sz="1300" b="1" i="1" dirty="0" smtClean="0">
                <a:solidFill>
                  <a:srgbClr val="FF0000"/>
                </a:solidFill>
              </a:rPr>
              <a:t> №133  г. Комсомольск-на-Амуре </a:t>
            </a:r>
            <a:r>
              <a:rPr lang="ru-RU" sz="1300" b="1" dirty="0" smtClean="0">
                <a:solidFill>
                  <a:srgbClr val="C00000"/>
                </a:solidFill>
              </a:rPr>
              <a:t/>
            </a:r>
            <a:br>
              <a:rPr lang="ru-RU" sz="13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Презентация на тему: «Рябиновые бусы»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home\Desktop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785794"/>
            <a:ext cx="8643998" cy="57864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14678" y="3000372"/>
            <a:ext cx="2928958" cy="12858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Arial Black" pitchFamily="34" charset="0"/>
              </a:rPr>
              <a:t>Весною зеленела, 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latin typeface="Arial Black" pitchFamily="34" charset="0"/>
              </a:rPr>
              <a:t>Летом загорала, 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latin typeface="Arial Black" pitchFamily="34" charset="0"/>
              </a:rPr>
              <a:t>Осенью надела 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latin typeface="Arial Black" pitchFamily="34" charset="0"/>
              </a:rPr>
              <a:t>Красные кораллы.</a:t>
            </a:r>
            <a:endParaRPr lang="ru-RU" sz="2000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instrumentalnaya_muzyka_svetlaya_radostnaya_melodiya_(NaitiMP3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5715008" y="364331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wedge/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715436" cy="75722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00B050"/>
                </a:solidFill>
              </a:rPr>
              <a:t>Мои бусы – украшенье И для птичек угощенье.</a:t>
            </a:r>
            <a:br>
              <a:rPr lang="ru-RU" sz="2000" b="1" i="1" dirty="0" smtClean="0">
                <a:solidFill>
                  <a:srgbClr val="00B050"/>
                </a:solidFill>
              </a:rPr>
            </a:br>
            <a:r>
              <a:rPr lang="ru-RU" sz="2000" b="1" i="1" dirty="0" smtClean="0">
                <a:solidFill>
                  <a:srgbClr val="00B050"/>
                </a:solidFill>
              </a:rPr>
              <a:t>                                     Любят птички зимним днем Угощение мое.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home\Desktop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8715436" cy="5143537"/>
          </a:xfrm>
          <a:prstGeom prst="rect">
            <a:avLst/>
          </a:prstGeom>
          <a:noFill/>
        </p:spPr>
      </p:pic>
      <p:pic>
        <p:nvPicPr>
          <p:cNvPr id="8194" name="Picture 2" descr="C:\Users\home\Desktop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4105275"/>
            <a:ext cx="4000528" cy="203836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wedge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96356" cy="61434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1800" b="1" i="1" dirty="0" smtClean="0">
                <a:solidFill>
                  <a:srgbClr val="00B050"/>
                </a:solidFill>
              </a:rPr>
              <a:t>Наливная, спелая рябина, Не грусти, краснея под окном.</a:t>
            </a:r>
            <a:br>
              <a:rPr lang="ru-RU" sz="1800" b="1" i="1" dirty="0" smtClean="0">
                <a:solidFill>
                  <a:srgbClr val="00B050"/>
                </a:solidFill>
              </a:rPr>
            </a:br>
            <a:r>
              <a:rPr lang="ru-RU" sz="1800" b="1" i="1" dirty="0" smtClean="0">
                <a:solidFill>
                  <a:srgbClr val="00B050"/>
                </a:solidFill>
              </a:rPr>
              <a:t>Ты зимой холодною и длинной Станешь птицам праздничным столом.</a:t>
            </a:r>
            <a:endParaRPr lang="ru-RU" sz="1800" b="1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home\Desktop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46"/>
            <a:ext cx="8715436" cy="5357851"/>
          </a:xfrm>
          <a:prstGeom prst="rect">
            <a:avLst/>
          </a:prstGeom>
          <a:noFill/>
        </p:spPr>
      </p:pic>
      <p:pic>
        <p:nvPicPr>
          <p:cNvPr id="9218" name="Picture 2" descr="C:\Users\home\Desktop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786190"/>
            <a:ext cx="4643470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wedge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57150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Ягодку рябинку в бусы соберу, Маме и подружкам бусы подарю,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Ягодку вороне, крохе воробью, Всем кого я знаю, помню и люблю.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home\Desktop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14356"/>
            <a:ext cx="8715436" cy="5500726"/>
          </a:xfrm>
          <a:prstGeom prst="rect">
            <a:avLst/>
          </a:prstGeom>
          <a:noFill/>
        </p:spPr>
      </p:pic>
      <p:pic>
        <p:nvPicPr>
          <p:cNvPr id="10242" name="Picture 2" descr="C:\Users\home\Desktop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4143380"/>
            <a:ext cx="4214842" cy="1928826"/>
          </a:xfrm>
          <a:prstGeom prst="rect">
            <a:avLst/>
          </a:prstGeom>
          <a:noFill/>
        </p:spPr>
      </p:pic>
      <p:pic>
        <p:nvPicPr>
          <p:cNvPr id="10243" name="Picture 3" descr="C:\Users\home\Desktop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5429264"/>
            <a:ext cx="1643074" cy="78581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wedge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96356" cy="8382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rgbClr val="00B050"/>
                </a:solidFill>
              </a:rPr>
              <a:t>В нарядном красном  сарафане Под блеском солнечного дня,</a:t>
            </a:r>
            <a:br>
              <a:rPr lang="ru-RU" sz="1800" b="1" i="1" dirty="0" smtClean="0">
                <a:solidFill>
                  <a:srgbClr val="00B050"/>
                </a:solidFill>
              </a:rPr>
            </a:br>
            <a:r>
              <a:rPr lang="ru-RU" sz="1800" b="1" i="1" dirty="0" smtClean="0">
                <a:solidFill>
                  <a:srgbClr val="00B050"/>
                </a:solidFill>
              </a:rPr>
              <a:t>Ещё пышней, ещё румяней Глядит красавица моя.</a:t>
            </a:r>
            <a:endParaRPr lang="ru-RU" sz="1800" b="1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home\Desktop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8715436" cy="5357851"/>
          </a:xfrm>
          <a:prstGeom prst="rect">
            <a:avLst/>
          </a:prstGeom>
          <a:noFill/>
        </p:spPr>
      </p:pic>
      <p:pic>
        <p:nvPicPr>
          <p:cNvPr id="11266" name="Picture 2" descr="C:\Users\home\Desktop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286124"/>
            <a:ext cx="4357718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wedge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24918" cy="64294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rgbClr val="00B050"/>
                </a:solidFill>
              </a:rPr>
              <a:t>Она к осеннему балу Снова надела кораллы,</a:t>
            </a:r>
            <a:br>
              <a:rPr lang="ru-RU" sz="1800" b="1" i="1" dirty="0" smtClean="0">
                <a:solidFill>
                  <a:srgbClr val="00B050"/>
                </a:solidFill>
              </a:rPr>
            </a:br>
            <a:r>
              <a:rPr lang="ru-RU" sz="1800" b="1" i="1" dirty="0" smtClean="0">
                <a:solidFill>
                  <a:srgbClr val="00B050"/>
                </a:solidFill>
              </a:rPr>
              <a:t>                                                              Пылают они далеко, Всякий увидит легко.</a:t>
            </a:r>
            <a:endParaRPr lang="ru-RU" sz="1800" b="1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home\Desktop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857232"/>
            <a:ext cx="8643998" cy="5572165"/>
          </a:xfrm>
          <a:prstGeom prst="rect">
            <a:avLst/>
          </a:prstGeom>
          <a:noFill/>
        </p:spPr>
      </p:pic>
      <p:pic>
        <p:nvPicPr>
          <p:cNvPr id="12290" name="Picture 2" descr="C:\Users\home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3500437"/>
            <a:ext cx="4286280" cy="257176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wedge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57200"/>
            <a:ext cx="8705880" cy="75722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rgbClr val="00B050"/>
                </a:solidFill>
              </a:rPr>
              <a:t>Дрозд, снегирь, другая птица, Могут ею угоститься,</a:t>
            </a:r>
            <a:br>
              <a:rPr lang="ru-RU" sz="1800" b="1" i="1" dirty="0" smtClean="0">
                <a:solidFill>
                  <a:srgbClr val="00B050"/>
                </a:solidFill>
              </a:rPr>
            </a:br>
            <a:r>
              <a:rPr lang="ru-RU" sz="1800" b="1" i="1" dirty="0" smtClean="0">
                <a:solidFill>
                  <a:srgbClr val="00B050"/>
                </a:solidFill>
              </a:rPr>
              <a:t>                                                    Как усилится мороз, Возрастёт на пищу спрос.</a:t>
            </a:r>
            <a:endParaRPr lang="ru-RU" sz="1800" b="1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home\Desktop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46"/>
            <a:ext cx="8715436" cy="5357851"/>
          </a:xfrm>
          <a:prstGeom prst="rect">
            <a:avLst/>
          </a:prstGeom>
          <a:noFill/>
        </p:spPr>
      </p:pic>
      <p:pic>
        <p:nvPicPr>
          <p:cNvPr id="13314" name="Picture 2" descr="C:\Users\home\Desktop\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786190"/>
            <a:ext cx="4643471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wedge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28604"/>
            <a:ext cx="8696356" cy="64294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rgbClr val="00B050"/>
                </a:solidFill>
                <a:latin typeface="Arial Black" pitchFamily="34" charset="0"/>
              </a:rPr>
              <a:t>Гроздями висят, Их красив наряд. Собери на нитку Ягод - для души, Из рябины бусы Очень хороши!</a:t>
            </a:r>
            <a:endParaRPr lang="ru-RU" sz="1800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000240"/>
            <a:ext cx="8686800" cy="407988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home\Desktop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08"/>
            <a:ext cx="8715436" cy="5500726"/>
          </a:xfrm>
          <a:prstGeom prst="rect">
            <a:avLst/>
          </a:prstGeom>
          <a:noFill/>
        </p:spPr>
      </p:pic>
      <p:pic>
        <p:nvPicPr>
          <p:cNvPr id="1028" name="Picture 4" descr="C:\Users\home\Desktop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4429132"/>
            <a:ext cx="3714776" cy="185738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wedge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96356" cy="92869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00B050"/>
                </a:solidFill>
              </a:rPr>
              <a:t>Ягоды не сладость, Зато глазу радость </a:t>
            </a:r>
            <a:br>
              <a:rPr lang="ru-RU" sz="2000" b="1" i="1" dirty="0" smtClean="0">
                <a:solidFill>
                  <a:srgbClr val="00B050"/>
                </a:solidFill>
              </a:rPr>
            </a:br>
            <a:r>
              <a:rPr lang="ru-RU" sz="2000" b="1" i="1" dirty="0" smtClean="0">
                <a:solidFill>
                  <a:srgbClr val="00B050"/>
                </a:solidFill>
              </a:rPr>
              <a:t>                                                  и садам украшенье, а друзьям угощенье.</a:t>
            </a: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57364"/>
            <a:ext cx="8686800" cy="422276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home\Desktop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64" y="785794"/>
            <a:ext cx="8715436" cy="5572164"/>
          </a:xfrm>
          <a:prstGeom prst="rect">
            <a:avLst/>
          </a:prstGeom>
          <a:noFill/>
        </p:spPr>
      </p:pic>
      <p:pic>
        <p:nvPicPr>
          <p:cNvPr id="2050" name="Picture 2" descr="C:\Users\home\Desktop\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3857628"/>
            <a:ext cx="4786346" cy="2428892"/>
          </a:xfrm>
          <a:prstGeom prst="rect">
            <a:avLst/>
          </a:prstGeom>
          <a:noFill/>
        </p:spPr>
      </p:pic>
      <p:pic>
        <p:nvPicPr>
          <p:cNvPr id="1027" name="Picture 3" descr="C:\Users\home\Desktop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409524">
            <a:off x="5983285" y="5860590"/>
            <a:ext cx="802704" cy="28135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wedge/>
    <p:sndAc>
      <p:stSnd>
        <p:snd r:embed="rId2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rgbClr val="00B050"/>
                </a:solidFill>
              </a:rPr>
              <a:t>Осень в сад к нам пришла, Красный факел зажгла.</a:t>
            </a:r>
            <a:br>
              <a:rPr lang="ru-RU" sz="1800" b="1" i="1" dirty="0" smtClean="0">
                <a:solidFill>
                  <a:srgbClr val="00B050"/>
                </a:solidFill>
              </a:rPr>
            </a:br>
            <a:r>
              <a:rPr lang="ru-RU" sz="1800" b="1" i="1" dirty="0" smtClean="0">
                <a:solidFill>
                  <a:srgbClr val="00B050"/>
                </a:solidFill>
              </a:rPr>
              <a:t>                                            Здесь дрозды, скворцы снуют. И, галдя, его клюют.</a:t>
            </a:r>
            <a:endParaRPr lang="ru-RU" sz="1800" b="1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home\Desktop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8715436" cy="5429289"/>
          </a:xfrm>
          <a:prstGeom prst="rect">
            <a:avLst/>
          </a:prstGeom>
          <a:noFill/>
        </p:spPr>
      </p:pic>
      <p:pic>
        <p:nvPicPr>
          <p:cNvPr id="3074" name="Picture 2" descr="C:\Users\home\Desktop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4071942"/>
            <a:ext cx="4700604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wedge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>
              <a:lnSpc>
                <a:spcPts val="1920"/>
              </a:lnSpc>
            </a:pP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i="1" dirty="0" smtClean="0">
                <a:solidFill>
                  <a:srgbClr val="00B050"/>
                </a:solidFill>
              </a:rPr>
              <a:t>Красненькую ягоду Мне дала рябина. Думал я, что сладкую, А она - как хина.</a:t>
            </a:r>
            <a:r>
              <a:rPr lang="ru-RU" sz="1600" i="1" dirty="0" smtClean="0">
                <a:solidFill>
                  <a:srgbClr val="00B050"/>
                </a:solidFill>
              </a:rPr>
              <a:t> </a:t>
            </a:r>
            <a:br>
              <a:rPr lang="ru-RU" sz="1600" i="1" dirty="0" smtClean="0">
                <a:solidFill>
                  <a:srgbClr val="00B050"/>
                </a:solidFill>
              </a:rPr>
            </a:br>
            <a:r>
              <a:rPr lang="ru-RU" sz="1800" b="1" i="1" dirty="0" smtClean="0">
                <a:solidFill>
                  <a:srgbClr val="00B050"/>
                </a:solidFill>
              </a:rPr>
              <a:t>то ли эта ягодка Просто не дозрела, То ль рябина хитрая Подшутить хотела?</a:t>
            </a:r>
            <a:r>
              <a:rPr lang="ru-RU" sz="1200" i="1" dirty="0" smtClean="0">
                <a:solidFill>
                  <a:srgbClr val="00B050"/>
                </a:solidFill>
              </a:rPr>
              <a:t>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home\Desktop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08"/>
            <a:ext cx="8715436" cy="5357850"/>
          </a:xfrm>
          <a:prstGeom prst="rect">
            <a:avLst/>
          </a:prstGeom>
          <a:noFill/>
        </p:spPr>
      </p:pic>
      <p:pic>
        <p:nvPicPr>
          <p:cNvPr id="4098" name="Picture 2" descr="C:\Users\home\Desktop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59" y="3571876"/>
            <a:ext cx="4286281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wedge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57150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1800" b="1" i="1" dirty="0" smtClean="0">
                <a:solidFill>
                  <a:srgbClr val="00B050"/>
                </a:solidFill>
              </a:rPr>
              <a:t/>
            </a:r>
            <a:br>
              <a:rPr lang="ru-RU" sz="1800" b="1" i="1" dirty="0" smtClean="0">
                <a:solidFill>
                  <a:srgbClr val="00B050"/>
                </a:solidFill>
              </a:rPr>
            </a:br>
            <a:r>
              <a:rPr lang="ru-RU" sz="1700" b="1" i="1" dirty="0" smtClean="0">
                <a:solidFill>
                  <a:srgbClr val="00B050"/>
                </a:solidFill>
              </a:rPr>
              <a:t>Ходит осень В нашем парке, Дарит осень Всем подарки: Бусы красные –Рябине, </a:t>
            </a:r>
            <a:br>
              <a:rPr lang="ru-RU" sz="1700" b="1" i="1" dirty="0" smtClean="0">
                <a:solidFill>
                  <a:srgbClr val="00B050"/>
                </a:solidFill>
              </a:rPr>
            </a:br>
            <a:r>
              <a:rPr lang="ru-RU" sz="1700" b="1" i="1" dirty="0" smtClean="0">
                <a:solidFill>
                  <a:srgbClr val="00B050"/>
                </a:solidFill>
              </a:rPr>
              <a:t>Фартук </a:t>
            </a:r>
            <a:r>
              <a:rPr lang="ru-RU" sz="1700" b="1" i="1" u="sng" dirty="0" err="1" smtClean="0">
                <a:solidFill>
                  <a:srgbClr val="00B050"/>
                </a:solidFill>
              </a:rPr>
              <a:t>розовый</a:t>
            </a:r>
            <a:r>
              <a:rPr lang="ru-RU" sz="1700" b="1" i="1" u="sng" dirty="0" smtClean="0">
                <a:solidFill>
                  <a:srgbClr val="00B050"/>
                </a:solidFill>
              </a:rPr>
              <a:t> </a:t>
            </a:r>
            <a:r>
              <a:rPr lang="ru-RU" sz="1700" b="1" i="1" dirty="0" smtClean="0">
                <a:solidFill>
                  <a:srgbClr val="00B050"/>
                </a:solidFill>
              </a:rPr>
              <a:t>– Осине,  зонтик желтый –Тополям, Фрукты осень Дарит нам.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home\Desktop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14356"/>
            <a:ext cx="8715436" cy="5929355"/>
          </a:xfrm>
          <a:prstGeom prst="rect">
            <a:avLst/>
          </a:prstGeom>
          <a:noFill/>
        </p:spPr>
      </p:pic>
      <p:pic>
        <p:nvPicPr>
          <p:cNvPr id="5122" name="Picture 2" descr="C:\Users\home\Desktop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4071942"/>
            <a:ext cx="4714908" cy="2357454"/>
          </a:xfrm>
          <a:prstGeom prst="rect">
            <a:avLst/>
          </a:prstGeom>
          <a:noFill/>
        </p:spPr>
      </p:pic>
      <p:pic>
        <p:nvPicPr>
          <p:cNvPr id="2050" name="Picture 2" descr="C:\Users\home\Desktop\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6067807"/>
            <a:ext cx="571504" cy="36158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wedge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643998" cy="57150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B050"/>
                </a:solidFill>
              </a:rPr>
              <a:t>Красною кистью Рябина зажглась. Падали листья. Я родилась.</a:t>
            </a:r>
            <a:endParaRPr lang="ru-RU" sz="18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home\Desktop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46"/>
            <a:ext cx="8643998" cy="5357851"/>
          </a:xfrm>
          <a:prstGeom prst="rect">
            <a:avLst/>
          </a:prstGeom>
          <a:noFill/>
        </p:spPr>
      </p:pic>
      <p:pic>
        <p:nvPicPr>
          <p:cNvPr id="6146" name="Picture 2" descr="C:\Users\home\Desktop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4000504"/>
            <a:ext cx="4714908" cy="2214578"/>
          </a:xfrm>
          <a:prstGeom prst="rect">
            <a:avLst/>
          </a:prstGeom>
          <a:noFill/>
        </p:spPr>
      </p:pic>
      <p:pic>
        <p:nvPicPr>
          <p:cNvPr id="6147" name="Picture 3" descr="C:\Users\home\Desktop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4929198"/>
            <a:ext cx="1428760" cy="121444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wedge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82042" cy="8382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rgbClr val="00B050"/>
                </a:solidFill>
              </a:rPr>
              <a:t>Стройную рябину вижу во дворе, Изумруд на ветках утром на заре. </a:t>
            </a:r>
            <a:br>
              <a:rPr lang="ru-RU" sz="1800" b="1" i="1" dirty="0" smtClean="0">
                <a:solidFill>
                  <a:srgbClr val="00B050"/>
                </a:solidFill>
              </a:rPr>
            </a:br>
            <a:r>
              <a:rPr lang="ru-RU" sz="1800" b="1" i="1" dirty="0" smtClean="0">
                <a:solidFill>
                  <a:srgbClr val="00B050"/>
                </a:solidFill>
              </a:rPr>
              <a:t>Много ягод красных, Спелых и прекрасных.</a:t>
            </a:r>
            <a:endParaRPr lang="ru-RU" sz="1800" b="1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home\Desktop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8501122" cy="5286413"/>
          </a:xfrm>
          <a:prstGeom prst="rect">
            <a:avLst/>
          </a:prstGeom>
          <a:noFill/>
        </p:spPr>
      </p:pic>
      <p:pic>
        <p:nvPicPr>
          <p:cNvPr id="14338" name="Picture 2" descr="C:\Users\home\Desktop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5" y="3286124"/>
            <a:ext cx="4214841" cy="3000396"/>
          </a:xfrm>
          <a:prstGeom prst="rect">
            <a:avLst/>
          </a:prstGeom>
          <a:noFill/>
        </p:spPr>
      </p:pic>
      <p:pic>
        <p:nvPicPr>
          <p:cNvPr id="3074" name="Picture 2" descr="C:\Users\home\Desktop\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5988862"/>
            <a:ext cx="1285884" cy="29765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wedge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57200"/>
            <a:ext cx="8715436" cy="61434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rgbClr val="00B050"/>
                </a:solidFill>
              </a:rPr>
              <a:t>Рябина Я нарядная рябинка, На моих плечах – косынка.</a:t>
            </a:r>
            <a:br>
              <a:rPr lang="ru-RU" sz="1800" b="1" i="1" dirty="0" smtClean="0">
                <a:solidFill>
                  <a:srgbClr val="00B050"/>
                </a:solidFill>
              </a:rPr>
            </a:br>
            <a:r>
              <a:rPr lang="ru-RU" sz="1800" b="1" i="1" dirty="0" smtClean="0">
                <a:solidFill>
                  <a:srgbClr val="00B050"/>
                </a:solidFill>
              </a:rPr>
              <a:t>                                                       Бусы ярки, как огонь, Только их пока не тронь</a:t>
            </a:r>
            <a:endParaRPr lang="ru-RU" sz="1800" b="1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home\Desktop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08"/>
            <a:ext cx="8715436" cy="5429289"/>
          </a:xfrm>
          <a:prstGeom prst="rect">
            <a:avLst/>
          </a:prstGeom>
          <a:noFill/>
        </p:spPr>
      </p:pic>
      <p:pic>
        <p:nvPicPr>
          <p:cNvPr id="4" name="Picture 2" descr="C:\Users\home\Desktop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429000"/>
            <a:ext cx="4071966" cy="285751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wedge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323</TotalTime>
  <Words>157</Words>
  <PresentationFormat>Экран (4:3)</PresentationFormat>
  <Paragraphs>19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Воспитатель:  Шумара  Надежда  Ивановна МдОу №133  г. Комсомольск-на-Амуре  Презентация на тему: «Рябиновые бусы»</vt:lpstr>
      <vt:lpstr>Гроздями висят, Их красив наряд. Собери на нитку Ягод - для души, Из рябины бусы Очень хороши!</vt:lpstr>
      <vt:lpstr>Ягоды не сладость, Зато глазу радость                                                    и садам украшенье, а друзьям угощенье. </vt:lpstr>
      <vt:lpstr>Осень в сад к нам пришла, Красный факел зажгла.                                             Здесь дрозды, скворцы снуют. И, галдя, его клюют.</vt:lpstr>
      <vt:lpstr> Красненькую ягоду Мне дала рябина. Думал я, что сладкую, А она - как хина.  то ли эта ягодка Просто не дозрела, То ль рябина хитрая Подшутить хотела?   </vt:lpstr>
      <vt:lpstr> Ходит осень В нашем парке, Дарит осень Всем подарки: Бусы красные –Рябине,  Фартук розовый – Осине,  зонтик желтый –Тополям, Фрукты осень Дарит нам. </vt:lpstr>
      <vt:lpstr>Красною кистью Рябина зажглась. Падали листья. Я родилась.</vt:lpstr>
      <vt:lpstr>Стройную рябину вижу во дворе, Изумруд на ветках утром на заре.  Много ягод красных, Спелых и прекрасных.</vt:lpstr>
      <vt:lpstr>Рябина Я нарядная рябинка, На моих плечах – косынка.                                                        Бусы ярки, как огонь, Только их пока не тронь</vt:lpstr>
      <vt:lpstr>Мои бусы – украшенье И для птичек угощенье.                                      Любят птички зимним днем Угощение мое.</vt:lpstr>
      <vt:lpstr>Наливная, спелая рябина, Не грусти, краснея под окном. Ты зимой холодною и длинной Станешь птицам праздничным столом.</vt:lpstr>
      <vt:lpstr>Ягодку рябинку в бусы соберу, Маме и подружкам бусы подарю, Ягодку вороне, крохе воробью, Всем кого я знаю, помню и люблю. </vt:lpstr>
      <vt:lpstr>В нарядном красном  сарафане Под блеском солнечного дня, Ещё пышней, ещё румяней Глядит красавица моя.</vt:lpstr>
      <vt:lpstr>Она к осеннему балу Снова надела кораллы,                                                               Пылают они далеко, Всякий увидит легко.</vt:lpstr>
      <vt:lpstr>Дрозд, снегирь, другая птица, Могут ею угоститься,                                                     Как усилится мороз, Возрастёт на пищу спрос.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100</cp:revision>
  <dcterms:created xsi:type="dcterms:W3CDTF">2016-10-16T01:56:29Z</dcterms:created>
  <dcterms:modified xsi:type="dcterms:W3CDTF">2016-11-19T14:34:07Z</dcterms:modified>
</cp:coreProperties>
</file>