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Click="0" advTm="5000">
    <p:wedg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5000">
    <p:wedg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instrumentalnaya_muzyka_svetlaya_radostnaya_melodiya_(NaitiMP3.ru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instrumentalnaya_muzyka_svetlaya_radostnaya_melodiya_(NaitiMP3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instrumentalnaya_muzyka_svetlaya_radostnaya_melodiya_(NaitiMP3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7"/>
            <a:ext cx="6215106" cy="2071703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Методическая разработка по социально-коммуникативному развитию детей ФГОС ДО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5286388"/>
            <a:ext cx="2714644" cy="1428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FF00"/>
                </a:solidFill>
              </a:rPr>
              <a:t>Подготовила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FF00"/>
                </a:solidFill>
              </a:rPr>
              <a:t>воспитатель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FF00"/>
                </a:solidFill>
              </a:rPr>
              <a:t> МДОУ №</a:t>
            </a:r>
            <a:r>
              <a:rPr lang="ru-RU" sz="1600" b="1" dirty="0" smtClean="0">
                <a:solidFill>
                  <a:srgbClr val="FFFF00"/>
                </a:solidFill>
              </a:rPr>
              <a:t>133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FF00"/>
                </a:solidFill>
              </a:rPr>
              <a:t>г. Комсомольск-на-Амуре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FFFF00"/>
                </a:solidFill>
              </a:rPr>
              <a:t>Н.И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Шумара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home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286016" cy="2071702"/>
          </a:xfrm>
          <a:prstGeom prst="rect">
            <a:avLst/>
          </a:prstGeom>
          <a:noFill/>
        </p:spPr>
      </p:pic>
      <p:pic>
        <p:nvPicPr>
          <p:cNvPr id="2052" name="Picture 4" descr="C:\Users\home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5" y="2786058"/>
            <a:ext cx="4714908" cy="3857652"/>
          </a:xfrm>
          <a:prstGeom prst="rect">
            <a:avLst/>
          </a:prstGeom>
          <a:noFill/>
        </p:spPr>
      </p:pic>
      <p:pic>
        <p:nvPicPr>
          <p:cNvPr id="6" name="instrumentalnaya_muzyka_svetlaya_radostnaya_melodiy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старшей группе у детей от 5 до 6 лет: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/>
              <a:t>Воспитывать дружеские взаимоотношения между детьми.</a:t>
            </a:r>
            <a:endParaRPr lang="ru-RU" sz="1600" dirty="0" smtClean="0"/>
          </a:p>
          <a:p>
            <a:pPr lvl="0"/>
            <a:r>
              <a:rPr lang="ru-RU" sz="1600" b="1" dirty="0" smtClean="0"/>
              <a:t>Воспитывать уважительное отношение к окружающим.</a:t>
            </a:r>
            <a:endParaRPr lang="ru-RU" sz="1600" dirty="0" smtClean="0"/>
          </a:p>
          <a:p>
            <a:pPr lvl="0"/>
            <a:r>
              <a:rPr lang="ru-RU" sz="1600" b="1" dirty="0" smtClean="0"/>
              <a:t>Учить заботиться о младших, помогать им, защищать тех, кто слабее.</a:t>
            </a:r>
            <a:endParaRPr lang="ru-RU" sz="1600" dirty="0" smtClean="0"/>
          </a:p>
          <a:p>
            <a:pPr lvl="0"/>
            <a:r>
              <a:rPr lang="ru-RU" sz="1600" b="1" dirty="0" smtClean="0"/>
              <a:t>Воспитывать скромность, умение проявлять заботу об окружающих.</a:t>
            </a:r>
            <a:endParaRPr lang="ru-RU" sz="1600" dirty="0" smtClean="0"/>
          </a:p>
          <a:p>
            <a:pPr lvl="0"/>
            <a:r>
              <a:rPr lang="ru-RU" sz="1600" b="1" dirty="0" smtClean="0"/>
              <a:t>Формировать умение оценивать свои поступки и поступки сверстников.</a:t>
            </a:r>
            <a:endParaRPr lang="ru-RU" sz="1600" dirty="0" smtClean="0"/>
          </a:p>
          <a:p>
            <a:pPr lvl="0"/>
            <a:r>
              <a:rPr lang="ru-RU" sz="1600" b="1" dirty="0" smtClean="0"/>
              <a:t>Расширять представления о правилах поведения в общественных местах.</a:t>
            </a:r>
            <a:endParaRPr lang="ru-RU" sz="1600" dirty="0" smtClean="0"/>
          </a:p>
          <a:p>
            <a:r>
              <a:rPr lang="ru-RU" sz="1600" b="1" dirty="0" smtClean="0"/>
              <a:t>Обогащать словарь детей вежливыми словами.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0242" name="Picture 2" descr="C:\Users\home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6786610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643998" cy="3682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подготовительной группе у детей от 6 до 7 лет: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i="1" dirty="0" smtClean="0"/>
              <a:t>Воспитывать дружеские взаимоотношения между детьми.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ru-RU" sz="1600" b="1" i="1" dirty="0" smtClean="0"/>
              <a:t>Воспитывать  организованность, дисциплинированность, уважение к старшим, коллективизм.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ru-RU" sz="1600" b="1" i="1" dirty="0" smtClean="0"/>
              <a:t>Воспитывать заботливое отношение к малышам, пожилым людям; учить помогать им.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ru-RU" sz="1600" b="1" i="1" dirty="0" smtClean="0"/>
              <a:t>Формировать такие качества, как сочувствие, отзывчивость, справедливость, скромность.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ru-RU" sz="1600" b="1" i="1" dirty="0" smtClean="0"/>
              <a:t>•Развивать волевые качества.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ru-RU" sz="1600" b="1" i="1" dirty="0" smtClean="0"/>
              <a:t>. Формировать умение слушать собеседника, не перебивать без надобности. Формировать умение спокойно отстаивать своё мнение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ru-RU" sz="1600" b="1" i="1" dirty="0" smtClean="0"/>
              <a:t>Расширять представления детей об их обязанностях, прежде всего в связи с подготовкой к школе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1266" name="Picture 2" descr="C:\Users\home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6858047" cy="29686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  <p:pic>
        <p:nvPicPr>
          <p:cNvPr id="3" name="Рисунок 2" descr="C:\Users\home\AppData\Local\Microsoft\Windows\INetCache\Content.Word\п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7786741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Характеристика направлений «социально – коммуникативного развития»: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социализация, развитие общения, нравственное воспитание</a:t>
            </a:r>
            <a:r>
              <a:rPr lang="ru-RU" sz="2000" i="1" dirty="0" smtClean="0"/>
              <a:t>.</a:t>
            </a:r>
            <a:endParaRPr lang="ru-RU" sz="2000" dirty="0" smtClean="0"/>
          </a:p>
        </p:txBody>
      </p:sp>
      <p:pic>
        <p:nvPicPr>
          <p:cNvPr id="1027" name="Picture 3" descr="C:\Users\home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7000924" cy="4500594"/>
          </a:xfrm>
          <a:prstGeom prst="rect">
            <a:avLst/>
          </a:prstGeom>
          <a:noFill/>
        </p:spPr>
      </p:pic>
      <p:pic>
        <p:nvPicPr>
          <p:cNvPr id="5" name="instrumentalnaya_muzyka_svetlaya_radostnaya_melodiy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071934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Актуальность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/>
              <a:t>Проблема социально-коммуникативного развития ребёнка дошкольного возраста в процессе его взаимодействия с окружающим миром становится особенно актуальной на современном этапе, поскольку основные структуры личности закладываются в дошкольный период детства, что, в свою очередь, возлагает на семью и дошкольное учреждение особую ответственность за воспитание необходимых личностных качеств у детей.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3074" name="Picture 2" descr="C:\Users\home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00372"/>
            <a:ext cx="6643734" cy="3341691"/>
          </a:xfrm>
          <a:prstGeom prst="rect">
            <a:avLst/>
          </a:prstGeom>
          <a:noFill/>
        </p:spPr>
      </p:pic>
      <p:pic>
        <p:nvPicPr>
          <p:cNvPr id="5" name="instrumentalnaya_muzyka_svetlaya_radostnaya_melodiya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786578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Основная цель: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pPr lvl="0"/>
            <a:r>
              <a:rPr lang="ru-RU" sz="1800" b="1" i="1" dirty="0" smtClean="0"/>
              <a:t>Социализация детей дошкольного возраста, приобщение их к социокультурным нормам, традициям семьи, общества и государства.</a:t>
            </a:r>
            <a:endParaRPr lang="ru-RU" sz="1800" dirty="0"/>
          </a:p>
        </p:txBody>
      </p:sp>
      <p:pic>
        <p:nvPicPr>
          <p:cNvPr id="4098" name="Picture 2" descr="C:\Users\home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6715172" cy="42862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Направления социально-коммуникативного развития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/>
          <a:lstStyle/>
          <a:p>
            <a:pPr lvl="0"/>
            <a:r>
              <a:rPr lang="ru-RU" sz="1800" b="1" i="1" dirty="0" smtClean="0"/>
              <a:t>Социализация детей дошкольного возраста, приобщение их к социокультурным нормам, традициям семьи, общества и государства.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122" name="Picture 2" descr="C:\Users\home\Desktop\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678661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4286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Основные цели и задачи направления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572428" cy="5669942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«Социализация, развитие общения, нравственное воспитание»</a:t>
            </a:r>
            <a:endParaRPr lang="ru-RU" sz="1600" dirty="0" smtClean="0"/>
          </a:p>
          <a:p>
            <a:r>
              <a:rPr lang="ru-RU" sz="1600" b="1" i="1" dirty="0" smtClean="0"/>
              <a:t>. Усвоение детьми дошкольного возраста норм и ценностей, принятых в обществе, включая моральные и нравственные ценности.</a:t>
            </a:r>
            <a:endParaRPr lang="ru-RU" sz="1600" dirty="0" smtClean="0"/>
          </a:p>
          <a:p>
            <a:r>
              <a:rPr lang="ru-RU" sz="1600" b="1" i="1" dirty="0" smtClean="0"/>
              <a:t>2. Развитие социального и эмоционального интеллекта детей, их эмоциональную отзывчивость, сопереживание, навыки доброжелательного общения и взаимодействия с взрослыми и сверстниками.</a:t>
            </a:r>
            <a:endParaRPr lang="ru-RU" sz="1600" dirty="0" smtClean="0"/>
          </a:p>
          <a:p>
            <a:r>
              <a:rPr lang="ru-RU" sz="1600" b="1" i="1" dirty="0" smtClean="0"/>
              <a:t>3. Формирование готовности детей к совместной деятельности, развитие умения договариваться, самостоятельно решать конфликты со сверстниками.</a:t>
            </a:r>
            <a:endParaRPr lang="ru-RU" sz="1600" dirty="0"/>
          </a:p>
        </p:txBody>
      </p:sp>
      <p:pic>
        <p:nvPicPr>
          <p:cNvPr id="6146" name="Picture 2" descr="C:\Users\home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1"/>
            <a:ext cx="621510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.</a:t>
            </a:r>
            <a:r>
              <a:rPr lang="ru-RU" b="1" i="1" dirty="0" smtClean="0"/>
              <a:t> </a:t>
            </a:r>
            <a:r>
              <a:rPr lang="ru-RU" sz="2000" b="1" i="1" dirty="0" smtClean="0"/>
              <a:t>Содержание психолого-педагогической работы данного направления по возрастам: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Во второй  группе  раннего возраста детей от 2 до 3 лет: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25989"/>
          </a:xfrm>
        </p:spPr>
        <p:txBody>
          <a:bodyPr>
            <a:normAutofit/>
          </a:bodyPr>
          <a:lstStyle/>
          <a:p>
            <a:pPr lvl="0"/>
            <a:r>
              <a:rPr lang="ru-RU" sz="1600" b="1" i="1" dirty="0" smtClean="0"/>
              <a:t>Формирование у детей опыта поведения в среде сверстников, воспитывать чувство симпатии к ним. </a:t>
            </a:r>
            <a:endParaRPr lang="ru-RU" sz="1600" dirty="0" smtClean="0"/>
          </a:p>
          <a:p>
            <a:r>
              <a:rPr lang="ru-RU" sz="1600" b="1" i="1" dirty="0" smtClean="0"/>
              <a:t>•  Воспитание отрицательного отношения к грубости, жадности.</a:t>
            </a:r>
            <a:endParaRPr lang="ru-RU" sz="1600" dirty="0" smtClean="0"/>
          </a:p>
          <a:p>
            <a:r>
              <a:rPr lang="ru-RU" sz="1600" b="1" i="1" dirty="0" smtClean="0"/>
              <a:t>•  Воспитание элементарных навыков вежливого обращения, формирование правильных норм поведения в общественных местах.</a:t>
            </a:r>
            <a:endParaRPr lang="ru-RU" sz="1600" dirty="0" smtClean="0"/>
          </a:p>
          <a:p>
            <a:pPr lvl="0"/>
            <a:r>
              <a:rPr lang="ru-RU" sz="1600" b="1" i="1" dirty="0" smtClean="0"/>
              <a:t>Воспитание внимательного отношения и любви к родителям и близким людям.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7171" name="Picture 3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14752"/>
            <a:ext cx="614366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715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. </a:t>
            </a:r>
            <a:r>
              <a:rPr lang="ru-RU" sz="2000" b="1" i="1" dirty="0" smtClean="0"/>
              <a:t>В младшей группе у детей от 3 до 4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 </a:t>
            </a:r>
            <a:r>
              <a:rPr lang="ru-RU" sz="2000" i="1" dirty="0" smtClean="0"/>
              <a:t>В младшей группе у детей от 3 до 4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 lvl="2"/>
            <a:r>
              <a:rPr lang="ru-RU" sz="1600" b="1" i="1" dirty="0" smtClean="0"/>
              <a:t>Закрепление навыков организованного поведения в детском саду, дома, на улице</a:t>
            </a:r>
            <a:r>
              <a:rPr lang="ru-RU" sz="1600" dirty="0" smtClean="0"/>
              <a:t>.</a:t>
            </a:r>
          </a:p>
          <a:p>
            <a:pPr lvl="2"/>
            <a:r>
              <a:rPr lang="ru-RU" sz="1600" b="1" i="1" dirty="0" smtClean="0"/>
              <a:t>Обеспечение условий для нравственного воспитания детей. Поощрение попыток пожалеть сверстникам.</a:t>
            </a:r>
            <a:endParaRPr lang="ru-RU" sz="1600" dirty="0" smtClean="0"/>
          </a:p>
          <a:p>
            <a:pPr lvl="2"/>
            <a:r>
              <a:rPr lang="ru-RU" sz="1600" b="1" i="1" dirty="0" smtClean="0"/>
              <a:t> Формирование	доброжелательного отношения друг к другу, умения делиться с товарищем, опыта правильной оценки хороших и плохих поступков.</a:t>
            </a:r>
            <a:endParaRPr lang="ru-RU" sz="1600" dirty="0" smtClean="0"/>
          </a:p>
          <a:p>
            <a:pPr lvl="2"/>
            <a:r>
              <a:rPr lang="ru-RU" sz="1600" b="1" i="1" dirty="0" smtClean="0"/>
              <a:t>Учить детей жить дружно, вместе пользоваться игрушками, книгами, помогать друг другу.</a:t>
            </a:r>
            <a:endParaRPr lang="ru-RU" sz="1600" dirty="0" smtClean="0"/>
          </a:p>
          <a:p>
            <a:pPr lvl="2"/>
            <a:r>
              <a:rPr lang="ru-RU" sz="1600" b="1" i="1" dirty="0" smtClean="0"/>
              <a:t>Приучение детей к вежливости.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home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3786190"/>
            <a:ext cx="5000659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средней группе у детей от 4 до 5 лет: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Способствовать формированию личностного  отношения ребёнка к соблюдению моральных норм.</a:t>
            </a:r>
            <a:endParaRPr lang="ru-RU" sz="1600" dirty="0" smtClean="0"/>
          </a:p>
          <a:p>
            <a:r>
              <a:rPr lang="ru-RU" sz="1600" b="1" i="1" dirty="0" smtClean="0"/>
              <a:t>Продолжать работу по формированию доброжелательных взаимоотношений между детьми.</a:t>
            </a:r>
            <a:endParaRPr lang="ru-RU" sz="1600" dirty="0" smtClean="0"/>
          </a:p>
          <a:p>
            <a:r>
              <a:rPr lang="ru-RU" sz="1600" b="1" i="1" dirty="0" smtClean="0"/>
              <a:t>Учить коллективным играм, правилам добрых взаимоотношений.</a:t>
            </a:r>
            <a:endParaRPr lang="ru-RU" sz="1600" dirty="0" smtClean="0"/>
          </a:p>
          <a:p>
            <a:r>
              <a:rPr lang="ru-RU" sz="1600" b="1" i="1" dirty="0" smtClean="0"/>
              <a:t>Воспитывать скромность, отзывчивость, желание быть справедливым, сильным и смелым.</a:t>
            </a:r>
            <a:endParaRPr lang="ru-RU" sz="1600" dirty="0" smtClean="0"/>
          </a:p>
          <a:p>
            <a:r>
              <a:rPr lang="ru-RU" sz="1600" b="1" i="1" dirty="0" smtClean="0"/>
              <a:t>Напоминать детям  о необходимости здороваться, прощаться, называть по имени и отчеству работников дошкольного учреждения, не вмешиваться в разговор взрослых.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9218" name="Picture 2" descr="C:\Users\home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3786190"/>
            <a:ext cx="657703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</TotalTime>
  <Words>543</Words>
  <PresentationFormat>Экран (4:3)</PresentationFormat>
  <Paragraphs>53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Методическая разработка по социально-коммуникативному развитию детей ФГОС ДО</vt:lpstr>
      <vt:lpstr>Характеристика направлений «социально – коммуникативного развития»:</vt:lpstr>
      <vt:lpstr>Актуальность</vt:lpstr>
      <vt:lpstr>Основная цель:</vt:lpstr>
      <vt:lpstr>Направления социально-коммуникативного развития</vt:lpstr>
      <vt:lpstr>Основные цели и задачи направления</vt:lpstr>
      <vt:lpstr>. Содержание психолого-педагогической работы данного направления по возрастам: Во второй  группе  раннего возраста детей от 2 до 3 лет:</vt:lpstr>
      <vt:lpstr>. В младшей группе у детей от 3 до 4 лет . В младшей группе у детей от 3 до 4 лет </vt:lpstr>
      <vt:lpstr>В средней группе у детей от 4 до 5 лет:</vt:lpstr>
      <vt:lpstr>В старшей группе у детей от 5 до 6 лет:</vt:lpstr>
      <vt:lpstr>В подготовительной группе у детей от 6 до 7 лет: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по социально-коммуникативному развитию детей ФГОС ДО</dc:title>
  <dc:creator>home</dc:creator>
  <cp:lastModifiedBy>home</cp:lastModifiedBy>
  <cp:revision>51</cp:revision>
  <dcterms:created xsi:type="dcterms:W3CDTF">2016-10-15T12:45:47Z</dcterms:created>
  <dcterms:modified xsi:type="dcterms:W3CDTF">2016-11-19T12:14:11Z</dcterms:modified>
</cp:coreProperties>
</file>