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2" r:id="rId19"/>
    <p:sldId id="271" r:id="rId20"/>
    <p:sldId id="270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 advClick="0" advTm="4000"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B040FA-59E1-4EBE-9746-7EE5E709A9EF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66803D-0A3E-45AD-BBA5-DE0D0C38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wedg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instrumentalnaya_muzyka_svetlaya_radostnaya_melodiya_(NaitiMP3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instrumentalnaya_muzyka_svetlaya_radostnaya_melodiya_(NaitiMP3.ru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prosto_vesyolaya_muzyka_prosto_vesyolaya_muzyka_(NaitiMP3.ru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86874" cy="642942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 rot="235708">
            <a:off x="2922403" y="4853458"/>
            <a:ext cx="4723406" cy="6463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Подготовила: </a:t>
            </a:r>
            <a:r>
              <a:rPr lang="ru-RU" sz="1500" b="1" dirty="0" smtClean="0">
                <a:solidFill>
                  <a:srgbClr val="C00000"/>
                </a:solidFill>
              </a:rPr>
              <a:t>Шумара Надежда </a:t>
            </a:r>
            <a:r>
              <a:rPr lang="ru-RU" sz="1500" b="1" dirty="0" smtClean="0">
                <a:solidFill>
                  <a:srgbClr val="C00000"/>
                </a:solidFill>
              </a:rPr>
              <a:t>Ивановна</a:t>
            </a:r>
          </a:p>
          <a:p>
            <a:r>
              <a:rPr lang="ru-RU" sz="1500" b="1" dirty="0" smtClean="0">
                <a:solidFill>
                  <a:srgbClr val="C00000"/>
                </a:solidFill>
              </a:rPr>
              <a:t>г. Комсомольск-на-Амуре</a:t>
            </a:r>
            <a:endParaRPr lang="ru-RU" sz="15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50017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Презентация: </a:t>
            </a:r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>«Рекомендации для родителей по подготовке детей к школьному обучению»</a:t>
            </a:r>
            <a:endParaRPr lang="ru-RU" sz="2400" i="1" dirty="0">
              <a:latin typeface="Arial Black" pitchFamily="34" charset="0"/>
            </a:endParaRPr>
          </a:p>
        </p:txBody>
      </p:sp>
      <p:pic>
        <p:nvPicPr>
          <p:cNvPr id="10" name="instrumentalnaya_muzyka_svetlaya_radostnaya_melodiy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35729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8572560" cy="6429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84788">
            <a:off x="3286939" y="4744499"/>
            <a:ext cx="37850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FF0000"/>
                </a:solidFill>
                <a:latin typeface="Arial Black" pitchFamily="34" charset="0"/>
              </a:rPr>
              <a:t>Питание </a:t>
            </a:r>
            <a:r>
              <a:rPr lang="ru-RU" sz="1500" dirty="0">
                <a:solidFill>
                  <a:srgbClr val="FF0000"/>
                </a:solidFill>
                <a:latin typeface="Arial Black" pitchFamily="34" charset="0"/>
              </a:rPr>
              <a:t>должно быть сбалансированным, не рекомендуются перекусы.</a:t>
            </a:r>
          </a:p>
        </p:txBody>
      </p:sp>
      <p:pic>
        <p:nvPicPr>
          <p:cNvPr id="8194" name="Picture 2" descr="C:\Users\home\Desktop\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1687">
            <a:off x="3424850" y="1134333"/>
            <a:ext cx="4524603" cy="2722992"/>
          </a:xfrm>
          <a:prstGeom prst="rect">
            <a:avLst/>
          </a:prstGeom>
          <a:noFill/>
        </p:spPr>
      </p:pic>
      <p:pic>
        <p:nvPicPr>
          <p:cNvPr id="9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28728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8572560" cy="6429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308861">
            <a:off x="3063682" y="4490511"/>
            <a:ext cx="4016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Наблюдайте, </a:t>
            </a:r>
            <a:r>
              <a:rPr lang="ru-RU" sz="1400" dirty="0">
                <a:solidFill>
                  <a:srgbClr val="FF0000"/>
                </a:solidFill>
                <a:latin typeface="Arial Black" pitchFamily="34" charset="0"/>
              </a:rPr>
              <a:t>как ребенок реагирует на различные ситуации, как выражает свои эмоции, 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как ведет себя в общественных местах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88768">
            <a:off x="3350856" y="1142519"/>
            <a:ext cx="4449502" cy="2775913"/>
          </a:xfrm>
          <a:prstGeom prst="rect">
            <a:avLst/>
          </a:prstGeom>
          <a:noFill/>
        </p:spPr>
      </p:pic>
      <p:pic>
        <p:nvPicPr>
          <p:cNvPr id="9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28728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86874" cy="6286544"/>
          </a:xfrm>
          <a:prstGeom prst="rect">
            <a:avLst/>
          </a:prstGeom>
          <a:noFill/>
        </p:spPr>
      </p:pic>
      <p:pic>
        <p:nvPicPr>
          <p:cNvPr id="7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96651">
            <a:off x="2783195" y="4430175"/>
            <a:ext cx="450957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300" dirty="0" smtClean="0">
                <a:solidFill>
                  <a:srgbClr val="FF0000"/>
                </a:solidFill>
                <a:latin typeface="Arial Black" pitchFamily="34" charset="0"/>
              </a:rPr>
              <a:t>Обеспечьте </a:t>
            </a:r>
            <a:r>
              <a:rPr lang="ru-RU" sz="1300" dirty="0">
                <a:solidFill>
                  <a:srgbClr val="FF0000"/>
                </a:solidFill>
                <a:latin typeface="Arial Black" pitchFamily="34" charset="0"/>
              </a:rPr>
              <a:t>для домашних занятий ребенку все необходимые материалы, чтобы в любое время он мог взять пластилин и начать лепить, взять альбом и краски и </a:t>
            </a:r>
            <a:r>
              <a:rPr lang="ru-RU" sz="1300" dirty="0" smtClean="0">
                <a:solidFill>
                  <a:srgbClr val="FF0000"/>
                </a:solidFill>
                <a:latin typeface="Arial Black" pitchFamily="34" charset="0"/>
              </a:rPr>
              <a:t>рисовать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812">
            <a:off x="3217697" y="1387169"/>
            <a:ext cx="4496806" cy="2688849"/>
          </a:xfrm>
          <a:prstGeom prst="rect">
            <a:avLst/>
          </a:prstGeom>
          <a:noFill/>
        </p:spPr>
      </p:pic>
      <p:pic>
        <p:nvPicPr>
          <p:cNvPr id="10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28728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86874" cy="6429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350817">
            <a:off x="3284189" y="4579118"/>
            <a:ext cx="40645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Постепенно </a:t>
            </a:r>
            <a:r>
              <a:rPr lang="ru-RU" sz="1400" dirty="0">
                <a:solidFill>
                  <a:srgbClr val="FF0000"/>
                </a:solidFill>
                <a:latin typeface="Arial Black" pitchFamily="34" charset="0"/>
              </a:rPr>
              <a:t>приучайте ребенка, чтобы он в течение пятнадцати-двадцати минут мог заниматься одним делом, не отвлекаясь.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0609">
            <a:off x="3426700" y="1207455"/>
            <a:ext cx="4555586" cy="2803253"/>
          </a:xfrm>
          <a:prstGeom prst="rect">
            <a:avLst/>
          </a:prstGeom>
          <a:noFill/>
        </p:spPr>
      </p:pic>
      <p:pic>
        <p:nvPicPr>
          <p:cNvPr id="9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28728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8643998" cy="62865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0430" y="1500174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33651">
            <a:off x="3648288" y="4474169"/>
            <a:ext cx="3209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Будьте </a:t>
            </a:r>
            <a:r>
              <a:rPr lang="ru-RU" sz="1400" dirty="0">
                <a:solidFill>
                  <a:srgbClr val="FF0000"/>
                </a:solidFill>
                <a:latin typeface="Arial Black" pitchFamily="34" charset="0"/>
              </a:rPr>
              <a:t>терпеливы к капризам вашего 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ребенка.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8635">
            <a:off x="3418515" y="1281190"/>
            <a:ext cx="4507901" cy="2729524"/>
          </a:xfrm>
          <a:prstGeom prst="rect">
            <a:avLst/>
          </a:prstGeom>
          <a:noFill/>
        </p:spPr>
      </p:pic>
      <p:pic>
        <p:nvPicPr>
          <p:cNvPr id="9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2571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86874" cy="628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66662">
            <a:off x="2998972" y="4719193"/>
            <a:ext cx="4430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Обеспечьте ребенку развивающее пространство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2133">
            <a:off x="3361121" y="1362767"/>
            <a:ext cx="4644001" cy="2566671"/>
          </a:xfrm>
          <a:prstGeom prst="rect">
            <a:avLst/>
          </a:prstGeom>
          <a:noFill/>
        </p:spPr>
      </p:pic>
      <p:pic>
        <p:nvPicPr>
          <p:cNvPr id="9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2571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26" y="142852"/>
            <a:ext cx="8572592" cy="61436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0430" y="150017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Презентация: </a:t>
            </a:r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>«Рекомендации для родителей по подготовке детей к школьному обучению»</a:t>
            </a:r>
            <a:endParaRPr lang="ru-RU" sz="2400" i="1" dirty="0">
              <a:latin typeface="Arial Black" pitchFamily="34" charset="0"/>
            </a:endParaRPr>
          </a:p>
        </p:txBody>
      </p:sp>
      <p:pic>
        <p:nvPicPr>
          <p:cNvPr id="7" name="Picture 3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1008">
            <a:off x="3429027" y="1284296"/>
            <a:ext cx="4357219" cy="26431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7805">
            <a:off x="3088859" y="4529705"/>
            <a:ext cx="41419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Просматривайте вместе с ребенком свои школьные фотографии.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500166" y="2571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86874" cy="628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84830">
            <a:off x="2851478" y="4706893"/>
            <a:ext cx="4509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34067">
            <a:off x="2999392" y="4755881"/>
            <a:ext cx="4347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Формируйте у ребенка положительное отношение к школе. 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9948">
            <a:off x="3363334" y="1205208"/>
            <a:ext cx="4357718" cy="2724078"/>
          </a:xfrm>
          <a:prstGeom prst="rect">
            <a:avLst/>
          </a:prstGeom>
          <a:noFill/>
        </p:spPr>
      </p:pic>
      <p:pic>
        <p:nvPicPr>
          <p:cNvPr id="10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86874" cy="6429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84830">
            <a:off x="2851478" y="4706893"/>
            <a:ext cx="4509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1753">
            <a:off x="2926104" y="4602187"/>
            <a:ext cx="45736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Ваш ребенок говорит «волшебные» слова: здравствуйте, до свидания, извините, спасибо.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home\Desktop\1.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9124">
            <a:off x="3423324" y="1300312"/>
            <a:ext cx="4367040" cy="2571768"/>
          </a:xfrm>
          <a:prstGeom prst="rect">
            <a:avLst/>
          </a:prstGeom>
          <a:noFill/>
        </p:spPr>
      </p:pic>
      <p:pic>
        <p:nvPicPr>
          <p:cNvPr id="10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86874" cy="628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56169">
            <a:off x="3071987" y="4785708"/>
            <a:ext cx="4290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Приучайте ребенка рассказывать о своих впечатлениях.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5580">
            <a:off x="3500429" y="1285860"/>
            <a:ext cx="4429157" cy="2643206"/>
          </a:xfrm>
          <a:prstGeom prst="rect">
            <a:avLst/>
          </a:prstGeom>
          <a:noFill/>
        </p:spPr>
      </p:pic>
      <p:pic>
        <p:nvPicPr>
          <p:cNvPr id="10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2571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15436" cy="6429420"/>
          </a:xfrm>
          <a:prstGeom prst="rect">
            <a:avLst/>
          </a:prstGeom>
          <a:noFill/>
        </p:spPr>
      </p:pic>
      <p:pic>
        <p:nvPicPr>
          <p:cNvPr id="2050" name="Picture 2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0960">
            <a:off x="3286116" y="1071546"/>
            <a:ext cx="4429156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6" y="928671"/>
            <a:ext cx="55007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15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5210">
            <a:off x="2493212" y="4588586"/>
            <a:ext cx="485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Не будьте слишком требовательны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к ребенку. 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instrumentalnaya_muzyka_svetlaya_radostnaya_melodiy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27146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8715468" cy="63579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84830">
            <a:off x="2851478" y="4706893"/>
            <a:ext cx="4509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C:\Users\home\Desktop\1.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7376">
            <a:off x="3495172" y="1213673"/>
            <a:ext cx="4348883" cy="24663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72108">
            <a:off x="3054375" y="4648847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Здравствуй, школа!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28728" y="25003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8715468" cy="6429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84830">
            <a:off x="2851478" y="4706893"/>
            <a:ext cx="4509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72108">
            <a:off x="3081421" y="4656947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Хочу все знать!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home\Desktop\1.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81889">
            <a:off x="3497909" y="1204431"/>
            <a:ext cx="4362340" cy="2790298"/>
          </a:xfrm>
          <a:prstGeom prst="rect">
            <a:avLst/>
          </a:prstGeom>
          <a:noFill/>
        </p:spPr>
      </p:pic>
      <p:pic>
        <p:nvPicPr>
          <p:cNvPr id="9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28728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928671"/>
            <a:ext cx="55007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FF0000"/>
                </a:solidFill>
                <a:latin typeface="Arial Black" pitchFamily="34" charset="0"/>
              </a:rPr>
              <a:t>. Не будьте слишком требовательны к ребенку. </a:t>
            </a:r>
            <a:endParaRPr lang="ru-RU" sz="15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86874" cy="63579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65441">
            <a:off x="2848598" y="4952135"/>
            <a:ext cx="479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Организуйте ребенку распорядок дня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1" name="Picture 3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7463">
            <a:off x="3364337" y="1353362"/>
            <a:ext cx="4643470" cy="2504580"/>
          </a:xfrm>
          <a:prstGeom prst="rect">
            <a:avLst/>
          </a:prstGeom>
          <a:noFill/>
        </p:spPr>
      </p:pic>
      <p:pic>
        <p:nvPicPr>
          <p:cNvPr id="13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-285776"/>
            <a:ext cx="8643998" cy="7143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39360">
            <a:off x="3053787" y="4811914"/>
            <a:ext cx="44843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Arial Black" pitchFamily="34" charset="0"/>
              </a:rPr>
              <a:t>Ребенок имеет право на ошибку, ведь ошибаться свойственно всем людям, в том числе и взрослым.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home\Desktop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8788">
            <a:off x="3490579" y="844397"/>
            <a:ext cx="4450695" cy="2734657"/>
          </a:xfrm>
          <a:prstGeom prst="rect">
            <a:avLst/>
          </a:prstGeom>
          <a:noFill/>
        </p:spPr>
      </p:pic>
      <p:pic>
        <p:nvPicPr>
          <p:cNvPr id="10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28728" y="2571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8715468" cy="628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23631">
            <a:off x="2715460" y="4617391"/>
            <a:ext cx="4627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59924">
            <a:off x="3636838" y="4655068"/>
            <a:ext cx="4005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Формируйте у ребенка умение общаться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home\Desktop\1.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8114">
            <a:off x="3396813" y="1365591"/>
            <a:ext cx="4534962" cy="2573370"/>
          </a:xfrm>
          <a:prstGeom prst="rect">
            <a:avLst/>
          </a:prstGeom>
          <a:noFill/>
        </p:spPr>
      </p:pic>
      <p:pic>
        <p:nvPicPr>
          <p:cNvPr id="12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28728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86874" cy="64294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11220852" flipV="1">
            <a:off x="2999811" y="4722216"/>
            <a:ext cx="4362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Следите, чтобы нагрузка не была для ребенка чрезмерной.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399803"/>
            <a:ext cx="4497695" cy="2428892"/>
          </a:xfrm>
          <a:prstGeom prst="rect">
            <a:avLst/>
          </a:prstGeom>
          <a:noFill/>
        </p:spPr>
      </p:pic>
      <p:pic>
        <p:nvPicPr>
          <p:cNvPr id="9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28728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26" y="142852"/>
            <a:ext cx="8572592" cy="6357982"/>
          </a:xfrm>
          <a:prstGeom prst="rect">
            <a:avLst/>
          </a:prstGeom>
          <a:noFill/>
        </p:spPr>
      </p:pic>
      <p:pic>
        <p:nvPicPr>
          <p:cNvPr id="5122" name="Picture 2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8159">
            <a:off x="3593958" y="1288596"/>
            <a:ext cx="4500594" cy="26623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32250">
            <a:off x="3394301" y="4140226"/>
            <a:ext cx="42145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Если </a:t>
            </a:r>
            <a:r>
              <a:rPr lang="ru-RU" sz="1400" dirty="0">
                <a:solidFill>
                  <a:srgbClr val="FF0000"/>
                </a:solidFill>
                <a:latin typeface="Arial Black" pitchFamily="34" charset="0"/>
              </a:rPr>
              <a:t>вы видите, что у ребенка есть проблемы, то не бойтесь обращаться за помощью к специалистам: логопеду, психологу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500166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8572592" cy="6286544"/>
          </a:xfrm>
          <a:prstGeom prst="rect">
            <a:avLst/>
          </a:prstGeom>
          <a:noFill/>
        </p:spPr>
      </p:pic>
      <p:pic>
        <p:nvPicPr>
          <p:cNvPr id="7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643998" cy="64294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97237">
            <a:off x="2914326" y="4837083"/>
            <a:ext cx="45177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Arial Black" pitchFamily="34" charset="0"/>
              </a:rPr>
              <a:t>Учеба должна гармонично совмещаться с отдыхом, поэтому устраивайте ребенку небольшие праздники и сюрпризы, например, отправьтесь в выходные дни в цирк, музей, парк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home\Desktop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8598">
            <a:off x="3286116" y="1357298"/>
            <a:ext cx="4500594" cy="2857520"/>
          </a:xfrm>
          <a:prstGeom prst="rect">
            <a:avLst/>
          </a:prstGeom>
          <a:noFill/>
        </p:spPr>
      </p:pic>
      <p:pic>
        <p:nvPicPr>
          <p:cNvPr id="11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85720" y="142852"/>
            <a:ext cx="8643998" cy="71438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248602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Выполнила: Шумара Надежда Ивановна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home\Desktop\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786874" cy="6429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315018">
            <a:off x="2677771" y="4766754"/>
            <a:ext cx="50843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Arial Black" pitchFamily="34" charset="0"/>
              </a:rPr>
              <a:t>Следите </a:t>
            </a:r>
            <a:r>
              <a:rPr lang="ru-RU" sz="1100" dirty="0">
                <a:solidFill>
                  <a:srgbClr val="FF0000"/>
                </a:solidFill>
                <a:latin typeface="Arial Black" pitchFamily="34" charset="0"/>
              </a:rPr>
              <a:t>за распорядком </a:t>
            </a:r>
            <a:r>
              <a:rPr lang="ru-RU" sz="1100" dirty="0" smtClean="0">
                <a:solidFill>
                  <a:srgbClr val="FF0000"/>
                </a:solidFill>
                <a:latin typeface="Arial Black" pitchFamily="34" charset="0"/>
              </a:rPr>
              <a:t>дня, </a:t>
            </a:r>
            <a:r>
              <a:rPr lang="ru-RU" sz="1100" dirty="0">
                <a:solidFill>
                  <a:srgbClr val="FF0000"/>
                </a:solidFill>
                <a:latin typeface="Arial Black" pitchFamily="34" charset="0"/>
              </a:rPr>
              <a:t>чтобы он достаточно времени проводил на свежем воздухе, чтобы его сон был спокойным и полноценным. </a:t>
            </a:r>
            <a:r>
              <a:rPr lang="ru-RU" sz="1100" dirty="0" smtClean="0">
                <a:solidFill>
                  <a:srgbClr val="FF0000"/>
                </a:solidFill>
                <a:latin typeface="Arial Black" pitchFamily="34" charset="0"/>
              </a:rPr>
              <a:t>Хорошей </a:t>
            </a:r>
            <a:r>
              <a:rPr lang="ru-RU" sz="1100" dirty="0">
                <a:solidFill>
                  <a:srgbClr val="FF0000"/>
                </a:solidFill>
                <a:latin typeface="Arial Black" pitchFamily="34" charset="0"/>
              </a:rPr>
              <a:t>и полезной семейной традицией может стать чтение книги всей семьей перед сном.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home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12">
            <a:off x="3418923" y="1281472"/>
            <a:ext cx="4650014" cy="2802876"/>
          </a:xfrm>
          <a:prstGeom prst="rect">
            <a:avLst/>
          </a:prstGeom>
          <a:noFill/>
        </p:spPr>
      </p:pic>
      <p:pic>
        <p:nvPicPr>
          <p:cNvPr id="9" name="prosto_vesyolaya_muzyka_prosto_vesyolaya_muzyk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28728" y="27146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299</TotalTime>
  <Words>412</Words>
  <Application>Microsoft Office PowerPoint</Application>
  <PresentationFormat>Экран (4:3)</PresentationFormat>
  <Paragraphs>57</Paragraphs>
  <Slides>21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«Рекомендации для родителей по подготовке детей к школьному обучению»</dc:title>
  <dc:creator>home</dc:creator>
  <cp:lastModifiedBy>home</cp:lastModifiedBy>
  <cp:revision>32</cp:revision>
  <dcterms:created xsi:type="dcterms:W3CDTF">2016-10-22T21:02:15Z</dcterms:created>
  <dcterms:modified xsi:type="dcterms:W3CDTF">2016-11-19T12:16:42Z</dcterms:modified>
</cp:coreProperties>
</file>