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0" d="100"/>
          <a:sy n="90" d="100"/>
        </p:scale>
        <p:origin x="-2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3D9B04-185C-4EF9-97F2-ECBA022D9FD1}" type="datetimeFigureOut">
              <a:rPr lang="ru-RU" smtClean="0"/>
              <a:t>14.11.2016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C0EAB4-5ED3-41AE-8F90-4023A7F4AC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8800" y="544522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lvl="0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Танделова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Эльвира Константиновна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химии   МОУ СОШ с. 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Куртат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МО-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Пригородный р-он РСО- Алания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4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5608" y="274638"/>
                <a:ext cx="7498080" cy="3082354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ЗАКРЕПЛЕНИЕ</a:t>
                </a:r>
                <a:b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𝑆+𝑆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e>
                      <m:sub>
                        <m: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3S + 2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Является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ли реакция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ОВР?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Определить степень окисления элементов</a:t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Найти окислитель, восстановитель</a:t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Определить тип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ОВР</a:t>
                </a:r>
                <a:b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1800" dirty="0">
                    <a:latin typeface="Times New Roman" pitchFamily="18" charset="0"/>
                    <a:cs typeface="Times New Roman" pitchFamily="18" charset="0"/>
                  </a:rPr>
                </a:b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608" y="274638"/>
                <a:ext cx="7498080" cy="3082354"/>
              </a:xfrm>
              <a:blipFill rotWithShape="1">
                <a:blip r:embed="rId2"/>
                <a:stretch>
                  <a:fillRect t="-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645024"/>
            <a:ext cx="7498080" cy="26033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ДОМАШНЕЕ  ЗАДАНИЕ</a:t>
            </a:r>
          </a:p>
          <a:p>
            <a:pPr algn="ctr"/>
            <a:r>
              <a:rPr lang="ru-RU" sz="1600" b="1" dirty="0" smtClean="0"/>
              <a:t>1. п.11, учить</a:t>
            </a:r>
          </a:p>
          <a:p>
            <a:pPr algn="ctr"/>
            <a:r>
              <a:rPr lang="ru-RU" sz="1600" b="1" dirty="0" smtClean="0"/>
              <a:t>                                          2. из текста выписать ОВР всех типов ( по два примера)</a:t>
            </a:r>
          </a:p>
          <a:p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70" y="404664"/>
            <a:ext cx="1440160" cy="161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104092"/>
            <a:ext cx="223224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77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1435608" y="274638"/>
                <a:ext cx="7498080" cy="4180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cs typeface="Times New Roman" pitchFamily="18" charset="0"/>
                      </a:rPr>
                      <m:t>Окислительно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-восстановительные реакции. Классификация ОВР.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608" y="274638"/>
                <a:ext cx="7498080" cy="418058"/>
              </a:xfrm>
              <a:blipFill rotWithShape="1">
                <a:blip r:embed="rId2"/>
                <a:stretch>
                  <a:fillRect l="-244" t="-5797" b="-31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10000"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Цели урока: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1. обучающие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- систематизировать знания учащихся о классификации химических реакций в свете электронной  теории;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научить объяснять основные понятия ОВР;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дать классификацию ОВР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развивающие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развивать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умение наблюдать, делать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выводы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;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      -  продолжить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развитие логического мышления, умений анализировать 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сравнивать;</a:t>
            </a:r>
          </a:p>
          <a:p>
            <a:r>
              <a:rPr lang="ru-RU" sz="1800" b="1" i="1" dirty="0" smtClean="0">
                <a:solidFill>
                  <a:srgbClr val="000000"/>
                </a:solidFill>
                <a:latin typeface="Times New Roman"/>
              </a:rPr>
              <a:t>3. воспитательные</a:t>
            </a:r>
            <a:r>
              <a:rPr lang="ru-RU" sz="1800" b="1" i="1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800" b="1" i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1800" i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      -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формировать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научное мировоззрение учащихся, совершенствовать трудовые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навыки;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      -воспитать умение слушать друг друга, анализировать ситуацию, совершенствовать культуру межличностного общения</a:t>
            </a:r>
          </a:p>
          <a:p>
            <a:endParaRPr lang="ru-RU" sz="1400" dirty="0" smtClean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1200" dirty="0" smtClean="0">
              <a:solidFill>
                <a:prstClr val="black"/>
              </a:solidFill>
              <a:latin typeface="Candara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2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2314"/>
          </a:xfrm>
        </p:spPr>
        <p:txBody>
          <a:bodyPr>
            <a:normAutofit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Основные понятия: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окислительно-восстановительные реакции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окислитель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восстановитель,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процессы окисления восстановления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реакции межмолекулярные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внутримолекулярные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диспропорционирования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780928"/>
            <a:ext cx="7498080" cy="3467472"/>
          </a:xfrm>
        </p:spPr>
        <p:txBody>
          <a:bodyPr>
            <a:normAutofit/>
          </a:bodyPr>
          <a:lstStyle/>
          <a:p>
            <a:r>
              <a:rPr lang="ru-RU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ПСХЭ Д. И. Менделеева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120174" cy="31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59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образовании определенных видов химической связи происходит процесс </a:t>
            </a:r>
            <a:r>
              <a:rPr lang="ru-RU" sz="16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присоединения</a:t>
            </a: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электронов</a:t>
            </a: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атомом или их </a:t>
            </a:r>
            <a:r>
              <a:rPr lang="ru-RU" sz="16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отдача</a:t>
            </a: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поэтому возможно образование </a:t>
            </a:r>
            <a:r>
              <a:rPr lang="ru-RU" sz="16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общих электронных пар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заряженных частиц-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катионов и анионов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35608" y="1524000"/>
                <a:ext cx="3657600" cy="5073352"/>
              </a:xfrm>
            </p:spPr>
            <p:txBody>
              <a:bodyPr>
                <a:normAutofit/>
              </a:bodyPr>
              <a:lstStyle/>
              <a:p>
                <a:r>
                  <a:rPr lang="ru-RU" sz="2000" u="sng" dirty="0" smtClean="0">
                    <a:latin typeface="Times New Roman" pitchFamily="18" charset="0"/>
                    <a:cs typeface="Times New Roman" pitchFamily="18" charset="0"/>
                  </a:rPr>
                  <a:t>Процесс восстановления-</a:t>
                </a:r>
              </a:p>
              <a:p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процесс принятия электронов атомом (частицей)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solidFill>
                              <a:schemeClr val="accent3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+n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800" i="1" smtClean="0">
                            <a:solidFill>
                              <a:schemeClr val="accent3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</m:bar>
                  </m:oMath>
                </a14:m>
                <a:r>
                  <a:rPr lang="en-US" sz="1800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800" b="0" i="1" dirty="0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 результате наблюдается понижение степени окисления</a:t>
                </a:r>
              </a:p>
              <a:p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Т.о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при восстановлении- </a:t>
                </a:r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с.о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понижается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ru-RU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Например</a:t>
                </a:r>
                <a:endParaRPr lang="en-US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bar>
                      <m:barPr>
                        <m:pos m:val="top"/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</m:ba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6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buClr>
                    <a:srgbClr val="3891A7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+2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</m:ba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Задание. Напишите процесс восстановления</a:t>
                </a:r>
              </a:p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меди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400" dirty="0">
                            <a:latin typeface="Times New Roman" pitchFamily="18" charset="0"/>
                            <a:cs typeface="Times New Roman" pitchFamily="18" charset="0"/>
                          </a:rPr>
                          <m:t>Cu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35608" y="1524000"/>
                <a:ext cx="3657600" cy="5073352"/>
              </a:xfrm>
              <a:blipFill rotWithShape="1">
                <a:blip r:embed="rId2"/>
                <a:stretch>
                  <a:fillRect t="-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76088" y="1524000"/>
                <a:ext cx="3657600" cy="5001344"/>
              </a:xfrm>
            </p:spPr>
            <p:txBody>
              <a:bodyPr>
                <a:normAutofit/>
              </a:bodyPr>
              <a:lstStyle/>
              <a:p>
                <a:r>
                  <a:rPr lang="ru-RU" sz="2000" u="sng" dirty="0" smtClean="0">
                    <a:latin typeface="Times New Roman" pitchFamily="18" charset="0"/>
                    <a:cs typeface="Times New Roman" pitchFamily="18" charset="0"/>
                  </a:rPr>
                  <a:t>Процесс окисления</a:t>
                </a:r>
                <a:r>
                  <a:rPr lang="en-US" sz="2000" u="sng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ru-RU" sz="2000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роцесс отдачи электронов атомом (частицей)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rgbClr val="C32D2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32D2E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i="1">
                            <a:solidFill>
                              <a:srgbClr val="C32D2E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solidFill>
                          <a:srgbClr val="C32D2E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1800" dirty="0">
                    <a:solidFill>
                      <a:srgbClr val="C32D2E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800" i="1">
                            <a:solidFill>
                              <a:srgbClr val="C32D2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1800" i="1">
                            <a:solidFill>
                              <a:srgbClr val="C32D2E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</m:bar>
                  </m:oMath>
                </a14:m>
                <a:r>
                  <a:rPr lang="en-US" sz="1800" dirty="0">
                    <a:solidFill>
                      <a:srgbClr val="C32D2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32D2E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 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rgbClr val="C32D2E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C32D2E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C32D2E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800" i="1" dirty="0">
                            <a:solidFill>
                              <a:srgbClr val="C32D2E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 результате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наблюдается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повышение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степени окисления</a:t>
                </a:r>
              </a:p>
              <a:p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Т.о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при окислении - </a:t>
                </a:r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с.о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повышается</a:t>
                </a:r>
              </a:p>
              <a:p>
                <a:r>
                  <a:rPr lang="ru-RU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Например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−3</m:t>
                    </m:r>
                    <m:bar>
                      <m:barPr>
                        <m:pos m:val="top"/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</m:bar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𝐹𝑒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−1</m:t>
                    </m:r>
                    <m:bar>
                      <m:barPr>
                        <m:pos m:val="top"/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6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𝐹𝑒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+3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82296" lvl="0" indent="0">
                  <a:buClr>
                    <a:srgbClr val="3891A7"/>
                  </a:buClr>
                  <a:buNone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Задание. Напишите процесс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окисления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алюминия 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400" b="0" i="0" dirty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Al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endParaRPr lang="ru-RU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76088" y="1524000"/>
                <a:ext cx="3657600" cy="5001344"/>
              </a:xfrm>
              <a:blipFill rotWithShape="1">
                <a:blip r:embed="rId3"/>
                <a:stretch>
                  <a:fillRect t="-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Erik\AppData\Local\Temp\Rar$DIa0.330\Question_Callout_clip_art_h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372105"/>
            <a:ext cx="1131831" cy="11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11334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Окислитель и восстановитель.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определять функции вещества/частицы (окислительные или восстановительные)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элемента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</p:spPr>
            <p:txBody>
              <a:bodyPr>
                <a:normAutofit/>
              </a:bodyPr>
              <a:lstStyle/>
              <a:p>
                <a:r>
                  <a:rPr lang="ru-RU" sz="1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Восстановитель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- частица, атом, молекула, отдающие электроны (донор электронов). Восстановитель всегда повышает </a:t>
                </a:r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с.о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sz="1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Окислитель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- частица, атом, молекула, принимающие электроны (получатель электронов). Окислитель всегда понижает </a:t>
                </a:r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с.о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1.  Так если в соединении элемент находится в </a:t>
                </a:r>
                <a:r>
                  <a:rPr lang="ru-RU" sz="1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минимальной </a:t>
                </a:r>
                <a:r>
                  <a:rPr lang="ru-RU" sz="16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с.о</a:t>
                </a:r>
                <a:r>
                  <a:rPr lang="ru-RU" sz="1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.,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как сера в 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-2 это минимальная </a:t>
                </a:r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с.о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серы / №группы -8 /), то соединение </a:t>
                </a:r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высупает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в роли </a:t>
                </a:r>
                <a:r>
                  <a:rPr lang="ru-RU" sz="1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восстановителя</a:t>
                </a:r>
              </a:p>
              <a:p>
                <a:pPr lvl="0">
                  <a:buClr>
                    <a:srgbClr val="3891A7"/>
                  </a:buClr>
                </a:pPr>
                <a:r>
                  <a:rPr lang="ru-RU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Например: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sup>
                    </m:sSup>
                    <m:r>
                      <a:rPr lang="ru-RU" sz="16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,</m:t>
                    </m:r>
                    <m:sSup>
                      <m:sSupPr>
                        <m:ctrlPr>
                          <a:rPr lang="ru-RU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𝐹𝑒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sup>
                    </m:sSup>
                    <m:r>
                      <a:rPr lang="ru-RU" sz="16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, </m:t>
                    </m:r>
                    <m:sSup>
                      <m:sSupPr>
                        <m:ctrlPr>
                          <a:rPr lang="ru-RU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𝐴𝑙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0 </m:t>
                        </m:r>
                      </m:sup>
                    </m:sSup>
                  </m:oMath>
                </a14:m>
                <a:r>
                  <a:rPr lang="ru-RU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  <a:p>
                <a:pPr lvl="0">
                  <a:buClr>
                    <a:srgbClr val="3891A7"/>
                  </a:buClr>
                </a:pPr>
                <a:endParaRPr lang="en-US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2.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Если в соединении элемент находится в </a:t>
                </a:r>
                <a:r>
                  <a:rPr lang="ru-RU" sz="1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максимальной с. о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., как сера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+6</m:t>
                        </m:r>
                      </m:sup>
                    </m:sSup>
                    <m:sSub>
                      <m:sSubPr>
                        <m:ctrlP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– соединение выступает в роли </a:t>
                </a:r>
                <a:r>
                  <a:rPr lang="ru-RU" sz="1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окислителя</a:t>
                </a:r>
                <a:endParaRPr lang="en-US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Например</a:t>
                </a:r>
                <a:r>
                  <a:rPr lang="ru-RU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</m:sup>
                    </m:sSup>
                    <m:sSub>
                      <m:sSub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, 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𝐾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𝑀𝑛</m:t>
                        </m:r>
                      </m:e>
                      <m:sub/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+7</m:t>
                        </m:r>
                      </m:sup>
                    </m:sSubSup>
                    <m:sSub>
                      <m:sSub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, </m:t>
                    </m:r>
                    <m:r>
                      <a:rPr lang="en-US" sz="1600" b="0" i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+7 </m:t>
                        </m:r>
                      </m:sup>
                    </m:sSup>
                    <m:sSub>
                      <m:sSubPr>
                        <m:ctrlPr>
                          <a:rPr lang="ru-RU" sz="16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  <a:p>
                <a:endParaRPr lang="ru-RU" sz="16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293568"/>
              </a:xfrm>
              <a:blipFill rotWithShape="1">
                <a:blip r:embed="rId2"/>
                <a:stretch>
                  <a:fillRect t="-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652713"/>
            <a:ext cx="3333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50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Важнейшие </a:t>
            </a:r>
            <a:r>
              <a:rPr lang="en-US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Окислители</a:t>
            </a:r>
            <a:r>
              <a:rPr lang="en-US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Восстановители</a:t>
            </a:r>
            <a:endParaRPr lang="ru-RU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35608" y="1524000"/>
                <a:ext cx="3856472" cy="46634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000" dirty="0" smtClean="0">
                    <a:solidFill>
                      <a:srgbClr val="FF0000"/>
                    </a:solidFill>
                  </a:rPr>
                  <a:t>Окислители: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  </m:t>
                        </m:r>
                      </m:sub>
                    </m:sSub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р</m:t>
                            </m:r>
                          </m:e>
                        </m:d>
                        <m:r>
                          <a:rPr lang="ru-RU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ru-RU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к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</m:sub>
                    </m:sSub>
                  </m:oMath>
                </a14:m>
                <a:endParaRPr lang="en-US" sz="2000" b="1" i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b="1" i="1" dirty="0" smtClean="0">
                    <a:solidFill>
                      <a:srgbClr val="FF0000"/>
                    </a:solidFill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FF0000"/>
                            </a:solidFill>
                          </a:rPr>
                          <m:t>Mn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en-US" sz="2000" b="1" i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b="1" i="1" dirty="0" smtClean="0">
                    <a:solidFill>
                      <a:srgbClr val="FF0000"/>
                    </a:solidFill>
                  </a:rPr>
                  <a:t>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𝑪𝒍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en-US" sz="2000" b="1" i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и др.</m:t>
                        </m:r>
                      </m:sub>
                    </m:sSub>
                  </m:oMath>
                </a14:m>
                <a:endParaRPr lang="ru-RU" sz="2000" b="1" i="1" dirty="0" smtClean="0">
                  <a:solidFill>
                    <a:srgbClr val="FF0000"/>
                  </a:solidFill>
                </a:endParaRPr>
              </a:p>
              <a:p>
                <a:r>
                  <a:rPr lang="ru-RU" sz="1600" dirty="0" smtClean="0"/>
                  <a:t>А так же некоторые простые вещества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  </m:t>
                        </m:r>
                      </m:sub>
                    </m:sSub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  </m:t>
                        </m:r>
                      </m:sub>
                    </m:sSub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𝑪𝒍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r>
                  <a:rPr lang="ru-RU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4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35608" y="1524000"/>
                <a:ext cx="3856472" cy="4663440"/>
              </a:xfrm>
              <a:blipFill rotWithShape="1">
                <a:blip r:embed="rId2"/>
                <a:stretch>
                  <a:fillRect t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sz="2000" dirty="0" smtClean="0">
                    <a:solidFill>
                      <a:srgbClr val="00B050"/>
                    </a:solidFill>
                  </a:rPr>
                  <a:t>Восстановители</a:t>
                </a:r>
                <a:endParaRPr lang="en-US" sz="2000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0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𝐵𝑟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ru-RU" sz="1600" dirty="0">
                    <a:solidFill>
                      <a:prstClr val="black"/>
                    </a:solidFill>
                  </a:rPr>
                  <a:t>А так же некоторые простые </a:t>
                </a:r>
                <a:r>
                  <a:rPr lang="ru-RU" sz="1600" dirty="0" smtClean="0">
                    <a:solidFill>
                      <a:prstClr val="black"/>
                    </a:solidFill>
                  </a:rPr>
                  <a:t>вещества</a:t>
                </a:r>
                <a:endParaRPr lang="en-US" sz="20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ru-RU" sz="20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Металлы,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2, </m:t>
                        </m:r>
                      </m:sub>
                    </m:sSub>
                  </m:oMath>
                </a14:m>
                <a:r>
                  <a:rPr lang="en-US" sz="20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CO, C</a:t>
                </a:r>
                <a:endParaRPr lang="ru-RU" sz="20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ru-RU" sz="1700" i="1" u="sng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Задание: </a:t>
                </a:r>
              </a:p>
              <a:p>
                <a:pPr lvl="0">
                  <a:buClr>
                    <a:srgbClr val="3891A7"/>
                  </a:buClr>
                </a:pPr>
                <a:r>
                  <a:rPr lang="ru-RU" sz="17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Найдите среди предложенных соединений окислители и восстановители</a:t>
                </a:r>
                <a:endParaRPr lang="ru-RU" sz="17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r>
                  <a:rPr lang="en-US" sz="17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2, </m:t>
                        </m:r>
                      </m:sub>
                    </m:sSub>
                    <m:sSub>
                      <m:sSubPr>
                        <m:ctrlPr>
                          <a:rPr lang="ru-RU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3, </m:t>
                        </m:r>
                      </m:sub>
                    </m:sSub>
                    <m:sSub>
                      <m:sSubPr>
                        <m:ctrlP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2, </m:t>
                        </m:r>
                      </m:sub>
                    </m:sSub>
                  </m:oMath>
                </a14:m>
                <a:r>
                  <a:rPr lang="en-US" sz="17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CuO</a:t>
                </a:r>
                <a:endParaRPr lang="ru-RU" sz="17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endParaRPr lang="ru-RU" sz="20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3891A7"/>
                  </a:buClr>
                </a:pPr>
                <a:endParaRPr lang="en-US" sz="14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t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1944216" cy="140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50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 химические реакции, которые протекают с изменением </a:t>
            </a:r>
            <a:r>
              <a:rPr lang="ru-RU" sz="1800" dirty="0" err="1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с.о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. элементов называются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-восстановительными.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sz="1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44008" y="21328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71015" y="19168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21328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810039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5608" y="274638"/>
                <a:ext cx="7498080" cy="6106690"/>
              </a:xfrm>
            </p:spPr>
            <p:txBody>
              <a:bodyPr>
                <a:noAutofit/>
              </a:bodyPr>
              <a:lstStyle/>
              <a:p>
                <a:pPr marL="82296" lvl="0">
                  <a:spcBef>
                    <a:spcPts val="600"/>
                  </a:spcBef>
                </a:pPr>
                <a:r>
                  <a:rPr lang="ru-RU" sz="1800" dirty="0" smtClean="0">
                    <a:solidFill>
                      <a:srgbClr val="0070C0"/>
                    </a:solidFill>
                    <a:effectLst/>
                    <a:ea typeface="+mn-ea"/>
                    <a:cs typeface="+mn-cs"/>
                  </a:rPr>
                  <a:t>Межмолекулярные  </a:t>
                </a:r>
                <a:r>
                  <a:rPr lang="ru-RU" sz="1800" dirty="0">
                    <a:solidFill>
                      <a:srgbClr val="0070C0"/>
                    </a:solidFill>
                    <a:effectLst/>
                    <a:ea typeface="+mn-ea"/>
                    <a:cs typeface="+mn-cs"/>
                  </a:rPr>
                  <a:t>ОВР- </a:t>
                </a:r>
                <a: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обмен электронами происходит между различными атомами (молекулами, ионами)-</a:t>
                </a:r>
                <a:r>
                  <a:rPr lang="ru-RU" sz="1800" dirty="0" smtClean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окислитель и  </a:t>
                </a:r>
                <a: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восстановитель находятся в разных молекулах:  </a:t>
                </a:r>
                <a:r>
                  <a:rPr lang="en-US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effectLst/>
                    <a:ea typeface="+mn-ea"/>
                    <a:cs typeface="+mn-cs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effectLst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+4</m:t>
                        </m:r>
                      </m:sup>
                    </m:sSup>
                    <m:sSubSup>
                      <m:sSubSup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</a:br>
                <a:r>
                  <a:rPr lang="ru-RU" sz="1800" dirty="0">
                    <a:solidFill>
                      <a:srgbClr val="7030A0"/>
                    </a:solidFill>
                    <a:effectLst/>
                    <a:ea typeface="+mn-ea"/>
                    <a:cs typeface="+mn-cs"/>
                  </a:rPr>
                  <a:t>Реакции внутримолекулярного окисления и восстановления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ea typeface="+mn-ea"/>
                    <a:cs typeface="+mn-cs"/>
                  </a:rPr>
                  <a:t> –</a:t>
                </a:r>
                <a: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</a:br>
                <a:r>
                  <a:rPr lang="ru-RU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окислитель  и  восстановитель находятся в одном и том же веществе (молекуле, частице)</a:t>
                </a:r>
                <a:r>
                  <a:rPr lang="en-US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+5</m:t>
                        </m:r>
                      </m:sup>
                    </m:sSup>
                    <m:sSubSup>
                      <m:sSubSupPr>
                        <m:ctrlPr>
                          <a:rPr lang="ru-RU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sz="1800" i="1" dirty="0">
                    <a:solidFill>
                      <a:srgbClr val="7030A0"/>
                    </a:solidFill>
                    <a:effectLst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sz="1800" i="1" dirty="0">
                    <a:solidFill>
                      <a:srgbClr val="7030A0"/>
                    </a:solidFill>
                    <a:effectLst/>
                    <a:latin typeface="Cambria Math"/>
                    <a:ea typeface="Cambria Math"/>
                    <a:cs typeface="+mn-cs"/>
                  </a:rPr>
                  <a:t>↑</a:t>
                </a:r>
                <a:r>
                  <a:rPr lang="en-US" sz="1800" i="1" dirty="0">
                    <a:solidFill>
                      <a:srgbClr val="7030A0"/>
                    </a:solidFill>
                    <a:effectLst/>
                    <a:latin typeface="Cambria Math"/>
                    <a:ea typeface="Cambria Math"/>
                    <a:cs typeface="+mn-cs"/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  <a:effectLst/>
                    <a:latin typeface="Cambria Math"/>
                    <a:ea typeface="Cambria Math"/>
                    <a:cs typeface="+mn-cs"/>
                  </a:rPr>
                  <a:t>+ </a:t>
                </a:r>
                <a:r>
                  <a:rPr lang="en-US" sz="1800" i="1" dirty="0">
                    <a:solidFill>
                      <a:srgbClr val="7030A0"/>
                    </a:solidFill>
                    <a:effectLst/>
                    <a:latin typeface="Cambria Math"/>
                    <a:ea typeface="Cambria Math"/>
                    <a:cs typeface="+mn-cs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+3</m:t>
                        </m:r>
                      </m:sup>
                    </m:sSup>
                    <m:sSubSup>
                      <m:sSubSupPr>
                        <m:ctrlP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i="1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</a:br>
                <a:r>
                  <a:rPr lang="ru-RU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Реакции  </a:t>
                </a:r>
                <a:r>
                  <a:rPr lang="ru-RU" sz="1800" dirty="0" err="1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диспропорционирования</a:t>
                </a:r>
                <a:r>
                  <a:rPr lang="en-US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 </a:t>
                </a:r>
                <a: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 </a:t>
                </a:r>
                <a:r>
                  <a:rPr lang="ru-RU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(</a:t>
                </a:r>
                <a:r>
                  <a:rPr lang="ru-RU" sz="1800" dirty="0" err="1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дисмутации</a:t>
                </a:r>
                <a:r>
                  <a:rPr lang="ru-RU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)</a:t>
                </a:r>
                <a:r>
                  <a:rPr lang="en-US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 </a:t>
                </a:r>
                <a: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– реакции в которых один и тот же элемент выступает и в качестве окислителя  и в качестве восстановителя, причем в результате реакции образуются соединения, которые содержат один и тот же химический элемент в разных </a:t>
                </a:r>
                <a:r>
                  <a:rPr lang="ru-RU" sz="1800" dirty="0" err="1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с.о</a:t>
                </a:r>
                <a: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  <a:t>.</a:t>
                </a:r>
                <a:br>
                  <a:rPr lang="ru-RU" sz="1800" dirty="0">
                    <a:solidFill>
                      <a:prstClr val="black"/>
                    </a:solidFill>
                    <a:effectLst/>
                    <a:ea typeface="+mn-ea"/>
                    <a:cs typeface="+mn-cs"/>
                  </a:rPr>
                </a:br>
                <a:r>
                  <a:rPr lang="en-US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𝐶𝑙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+5</m:t>
                        </m:r>
                      </m:sup>
                    </m:sSup>
                    <m:sSub>
                      <m:sSubPr>
                        <m:ctrlPr>
                          <a:rPr lang="ru-RU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lang="ru-RU" sz="1800" i="1" dirty="0">
                        <a:solidFill>
                          <a:srgbClr val="00B050"/>
                        </a:solidFill>
                        <a:effectLst/>
                        <a:latin typeface="Cambria Math"/>
                        <a:ea typeface="Cambria Math"/>
                        <a:cs typeface="+mn-cs"/>
                      </a:rPr>
                      <m:t>→</m:t>
                    </m:r>
                    <m:r>
                      <a:rPr lang="en-US" sz="1800" i="1" dirty="0">
                        <a:solidFill>
                          <a:srgbClr val="00B050"/>
                        </a:solidFill>
                        <a:effectLst/>
                        <a:latin typeface="Cambria Math"/>
                        <a:ea typeface="Cambria Math"/>
                        <a:cs typeface="+mn-cs"/>
                      </a:rPr>
                      <m:t>  </m:t>
                    </m:r>
                    <m:r>
                      <a:rPr lang="en-US" sz="1800" i="1" dirty="0">
                        <a:solidFill>
                          <a:srgbClr val="00B050"/>
                        </a:solidFill>
                        <a:effectLst/>
                        <a:latin typeface="Cambria Math"/>
                        <a:ea typeface="Cambria Math"/>
                        <a:cs typeface="+mn-cs"/>
                      </a:rPr>
                      <m:t>𝐾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𝐶𝑙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rgbClr val="00B050"/>
                        </a:solidFill>
                        <a:effectLst/>
                        <a:latin typeface="Cambria Math"/>
                        <a:ea typeface="Cambria Math"/>
                        <a:cs typeface="+mn-cs"/>
                      </a:rPr>
                      <m:t>+</m:t>
                    </m:r>
                    <m:r>
                      <a:rPr lang="en-US" sz="1800" i="1" dirty="0">
                        <a:solidFill>
                          <a:srgbClr val="00B050"/>
                        </a:solidFill>
                        <a:effectLst/>
                        <a:latin typeface="Cambria Math"/>
                        <a:ea typeface="Cambria Math"/>
                        <a:cs typeface="+mn-cs"/>
                      </a:rPr>
                      <m:t>𝐾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𝐶𝑙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mbria Math"/>
                            <a:cs typeface="+mn-cs"/>
                          </a:rPr>
                          <m:t>+7</m:t>
                        </m:r>
                      </m:sup>
                    </m:sSup>
                    <m:sSub>
                      <m:sSubPr>
                        <m:ctrlPr>
                          <a:rPr lang="ru-RU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ru-RU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</a:br>
                <a:r>
                  <a:rPr lang="ru-RU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>_________________________________________________________________</a:t>
                </a:r>
                <a:r>
                  <a:rPr lang="en-US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Задание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     </a:t>
                </a:r>
                <a:r>
                  <a:rPr lang="ru-RU" sz="1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К какому типу ОВР относится реакция:</a:t>
                </a:r>
                <a:br>
                  <a:rPr lang="ru-RU" sz="1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</a:b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ru-RU" sz="1800" i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           </a:t>
                </a:r>
                <a:r>
                  <a:rPr lang="en-US" sz="1800" i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Times New Roman" pitchFamily="18" charset="0"/>
                      </a:rPr>
                      <m:t>𝑂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↔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Times New Roman" pitchFamily="18" charset="0"/>
                      </a:rPr>
                      <m:t>𝐻𝑁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i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 + HN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i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rPr>
                  <a:t>  </a:t>
                </a:r>
                <a:r>
                  <a:rPr lang="en-US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dirty="0" smtClean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</a:br>
                <a:r>
                  <a:rPr lang="en-US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</a:br>
                <a:r>
                  <a:rPr lang="ru-RU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ru-RU" sz="1800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</a:br>
                <a:r>
                  <a:rPr lang="en-US" sz="1800" i="1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  <a:t/>
                </a:r>
                <a:br>
                  <a:rPr lang="en-US" sz="1800" i="1" dirty="0">
                    <a:solidFill>
                      <a:srgbClr val="00B050"/>
                    </a:solidFill>
                    <a:effectLst/>
                    <a:ea typeface="+mn-ea"/>
                    <a:cs typeface="+mn-cs"/>
                  </a:rPr>
                </a:b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608" y="274638"/>
                <a:ext cx="7498080" cy="6106690"/>
              </a:xfrm>
              <a:blipFill rotWithShape="1">
                <a:blip r:embed="rId2"/>
                <a:stretch>
                  <a:fillRect r="-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13176"/>
            <a:ext cx="1512168" cy="12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9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86" y="19479"/>
            <a:ext cx="7953923" cy="683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2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501</TotalTime>
  <Words>700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Окислительно-восстановительные реакции. Классификация ОВР.</vt:lpstr>
      <vt:lpstr>Основные понятия:   окислительно-восстановительные реакции      окислитель         восстановитель,          процессы окисления восстановления             реакции межмолекулярные               внутримолекулярные                  диспропорционирования</vt:lpstr>
      <vt:lpstr>При образовании определенных видов химической связи происходит процесс присоединения электронов атомом или их отдача, поэтому возможно образование общих электронных пар или заряженных частиц- катионов и анионов </vt:lpstr>
      <vt:lpstr>Окислитель и восстановитель. Умение определять функции вещества/частицы (окислительные или восстановительные) по с.о. элемента </vt:lpstr>
      <vt:lpstr>Важнейшие  Окислители                     и                Восстановители</vt:lpstr>
      <vt:lpstr>Все химические реакции, которые протекают с изменением с.о. элементов называются окислительно-восстановительными.</vt:lpstr>
      <vt:lpstr>Межмолекулярные  ОВР- обмен электронами происходит между различными атомами (молекулами, ионами)-окислитель и  восстановитель находятся в разных молекулах:   C^0+O_2^0= C^(+4) O_2^(-2) Реакции внутримолекулярного окисления и восстановления – окислитель  и  восстановитель находятся в одном и том же веществе (молекуле, частице) K^+ N^(+5) O_3^(-2) = O_2^0↑ + 2 K^+ N^(+3) O_2^(-2) Реакции  диспропорционирования  (дисмутации) – реакции в которых один и тот же элемент выступает и в качестве окислителя  и в качестве восстановителя, причем в результате реакции образуются соединения, которые содержат один и тот же химический элемент в разных с.о. K〖Cl〗^(+5) O_3→  K〖Cl〗^(-1)+K〖Cl〗^(+7) O_4 _________________________________________________________________ Задание       К какому типу ОВР относится реакция:                            NO_2+H_2 O↔HNO_3 + HNO_2      </vt:lpstr>
      <vt:lpstr>Презентация PowerPoint</vt:lpstr>
      <vt:lpstr> ЗАКРЕПЛЕНИЕ  2H_2𝑆+𝑆O_2 = 3S + 2H_2O  Является ли реакция ОВР? Определить степень окисления элементов Найти окислитель, восстановитель Определить тип ОВР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Окислительно-восстановтельные реакции. Классификация ОВР.</dc:title>
  <dc:creator>Erik</dc:creator>
  <cp:lastModifiedBy>Erik</cp:lastModifiedBy>
  <cp:revision>50</cp:revision>
  <dcterms:created xsi:type="dcterms:W3CDTF">2016-11-07T16:49:25Z</dcterms:created>
  <dcterms:modified xsi:type="dcterms:W3CDTF">2016-11-14T18:20:55Z</dcterms:modified>
</cp:coreProperties>
</file>