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7" r:id="rId5"/>
    <p:sldId id="265" r:id="rId6"/>
    <p:sldId id="261" r:id="rId7"/>
    <p:sldId id="259" r:id="rId8"/>
    <p:sldId id="268" r:id="rId9"/>
    <p:sldId id="269" r:id="rId10"/>
    <p:sldId id="263" r:id="rId11"/>
    <p:sldId id="260" r:id="rId12"/>
    <p:sldId id="270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914650"/>
            <a:ext cx="33147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844675"/>
            <a:ext cx="1300162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40CDD-7D35-46C4-A3B4-C7F95ECD97C7}" type="datetimeFigureOut">
              <a:rPr lang="ru-RU"/>
              <a:pPr>
                <a:defRPr/>
              </a:pPr>
              <a:t>31.05.2016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8060C-4ED2-44CD-8374-95597CAC1D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97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0_a1a93_57fe433b_or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636838"/>
            <a:ext cx="2309812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4db66d823c0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4219575"/>
            <a:ext cx="3151187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1835150" y="5661025"/>
            <a:ext cx="7308850" cy="1196975"/>
            <a:chOff x="0" y="4793739"/>
            <a:chExt cx="9144000" cy="2064261"/>
          </a:xfrm>
        </p:grpSpPr>
        <p:pic>
          <p:nvPicPr>
            <p:cNvPr id="7" name="Рисунок 9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0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4"/>
          <p:cNvGrpSpPr>
            <a:grpSpLocks/>
          </p:cNvGrpSpPr>
          <p:nvPr/>
        </p:nvGrpSpPr>
        <p:grpSpPr bwMode="auto">
          <a:xfrm>
            <a:off x="0" y="5661025"/>
            <a:ext cx="7308850" cy="1196975"/>
            <a:chOff x="0" y="4793739"/>
            <a:chExt cx="9144000" cy="2064261"/>
          </a:xfrm>
        </p:grpSpPr>
        <p:pic>
          <p:nvPicPr>
            <p:cNvPr id="10" name="Рисунок 12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3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Рисунок 14" descr="Рисунок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1476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61ECF-BB7B-4DE3-868E-9DD122572C74}" type="datetimeFigureOut">
              <a:rPr lang="ru-RU"/>
              <a:pPr>
                <a:defRPr/>
              </a:pPr>
              <a:t>31.05.2016</a:t>
            </a:fld>
            <a:endParaRPr lang="ru-RU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25F50-4292-4A35-8BF7-D8741BD145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66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baby3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163"/>
            <a:ext cx="2646363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551f743ee18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221163"/>
            <a:ext cx="296545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9"/>
          <p:cNvGrpSpPr>
            <a:grpSpLocks/>
          </p:cNvGrpSpPr>
          <p:nvPr/>
        </p:nvGrpSpPr>
        <p:grpSpPr bwMode="auto">
          <a:xfrm>
            <a:off x="1258888" y="6092825"/>
            <a:ext cx="7885112" cy="765175"/>
            <a:chOff x="1" y="5770398"/>
            <a:chExt cx="9143999" cy="1087602"/>
          </a:xfrm>
        </p:grpSpPr>
        <p:pic>
          <p:nvPicPr>
            <p:cNvPr id="6" name="Рисунок 9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1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2"/>
          <p:cNvGrpSpPr>
            <a:grpSpLocks/>
          </p:cNvGrpSpPr>
          <p:nvPr/>
        </p:nvGrpSpPr>
        <p:grpSpPr bwMode="auto">
          <a:xfrm>
            <a:off x="0" y="6092825"/>
            <a:ext cx="7885113" cy="765175"/>
            <a:chOff x="1" y="5770398"/>
            <a:chExt cx="9143999" cy="1087602"/>
          </a:xfrm>
        </p:grpSpPr>
        <p:pic>
          <p:nvPicPr>
            <p:cNvPr id="10" name="Рисунок 13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4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15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E104B-E9CA-4BCA-ACA0-D5B42BFBD341}" type="datetimeFigureOut">
              <a:rPr lang="ru-RU"/>
              <a:pPr>
                <a:defRPr/>
              </a:pPr>
              <a:t>31.05.2016</a:t>
            </a:fld>
            <a:endParaRPr lang="ru-RU"/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56C16-A609-4C5C-AD48-807F8F20D8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258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b9c0b6dd666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005263"/>
            <a:ext cx="212566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9"/>
          <p:cNvGrpSpPr>
            <a:grpSpLocks/>
          </p:cNvGrpSpPr>
          <p:nvPr/>
        </p:nvGrpSpPr>
        <p:grpSpPr bwMode="auto">
          <a:xfrm>
            <a:off x="0" y="5778500"/>
            <a:ext cx="9144000" cy="1079500"/>
            <a:chOff x="0" y="5777880"/>
            <a:chExt cx="9144000" cy="1080120"/>
          </a:xfrm>
        </p:grpSpPr>
        <p:pic>
          <p:nvPicPr>
            <p:cNvPr id="4" name="Рисунок 8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511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9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0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Рисунок 11" descr="386da46faae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3619500"/>
            <a:ext cx="25558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48680-87F0-47EF-8BD5-60F584D218B3}" type="datetimeFigureOut">
              <a:rPr lang="ru-RU"/>
              <a:pPr>
                <a:defRPr/>
              </a:pPr>
              <a:t>31.05.2016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B532C-85F8-4CED-8304-7BBC0800CC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17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42373f9d298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860800"/>
            <a:ext cx="298767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ec75d3390f5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3088"/>
            <a:ext cx="21669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1835150" y="5876925"/>
            <a:ext cx="7308850" cy="981075"/>
            <a:chOff x="0" y="4793739"/>
            <a:chExt cx="9144000" cy="2064261"/>
          </a:xfrm>
        </p:grpSpPr>
        <p:pic>
          <p:nvPicPr>
            <p:cNvPr id="6" name="Рисунок 9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Группа 11"/>
          <p:cNvGrpSpPr>
            <a:grpSpLocks/>
          </p:cNvGrpSpPr>
          <p:nvPr/>
        </p:nvGrpSpPr>
        <p:grpSpPr bwMode="auto">
          <a:xfrm>
            <a:off x="0" y="5876925"/>
            <a:ext cx="7308850" cy="981075"/>
            <a:chOff x="0" y="4793739"/>
            <a:chExt cx="9144000" cy="2064261"/>
          </a:xfrm>
        </p:grpSpPr>
        <p:pic>
          <p:nvPicPr>
            <p:cNvPr id="9" name="Рисунок 12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13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EF818-09F1-437E-A223-89E26B825DE1}" type="datetimeFigureOut">
              <a:rPr lang="ru-RU"/>
              <a:pPr>
                <a:defRPr/>
              </a:pPr>
              <a:t>31.05.2016</a:t>
            </a:fld>
            <a:endParaRPr lang="ru-RU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D0EAA-1CB5-4910-9D05-BDB19AA553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128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CCFFFF"/>
            </a:gs>
            <a:gs pos="100000">
              <a:schemeClr val="accent3">
                <a:lumMod val="20000"/>
                <a:lumOff val="8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673DCA-24F9-4D27-A195-9DDB71AAE6A0}" type="datetimeFigureOut">
              <a:rPr lang="ru-RU"/>
              <a:pPr>
                <a:defRPr/>
              </a:pPr>
              <a:t>31.05.2016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0841BB-4FC2-49DE-85A2-17263AAB91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908720"/>
            <a:ext cx="532859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МБДОУ «Детский сад №69»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 г. Сыктывкара</a:t>
            </a:r>
            <a:endParaRPr lang="ru-RU" sz="2400" b="1" dirty="0">
              <a:ln w="10541" cmpd="sng">
                <a:solidFill>
                  <a:schemeClr val="accent5"/>
                </a:solidFill>
                <a:prstDash val="solid"/>
              </a:ln>
              <a:solidFill>
                <a:schemeClr val="accent5"/>
              </a:solidFill>
              <a:latin typeface="+mn-lt"/>
              <a:cs typeface="+mn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835472" y="2132856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algn="ct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Итоги работы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 II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группы раннего возраста</a:t>
            </a:r>
          </a:p>
          <a:p>
            <a:pPr marL="342900" algn="ct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з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а 2015-2016 учебный год 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50612" y="4149080"/>
            <a:ext cx="532859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Воспитатели: </a:t>
            </a:r>
            <a:r>
              <a:rPr lang="ru-RU" b="1" dirty="0" err="1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Вокуева</a:t>
            </a:r>
            <a:r>
              <a:rPr lang="ru-RU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 Н.П., Макарова А.И.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102594"/>
            <a:ext cx="8229600" cy="576064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dirty="0" smtClean="0"/>
              <a:t>Работа с родителями:</a:t>
            </a:r>
            <a:endParaRPr lang="ru-RU" sz="2000" dirty="0"/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567819" y="548680"/>
            <a:ext cx="8229600" cy="236576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400" dirty="0" smtClean="0"/>
              <a:t>Благоустройство прогулочных площадок</a:t>
            </a:r>
          </a:p>
          <a:p>
            <a:pPr marL="0" indent="0" algn="ctr">
              <a:buFont typeface="Arial" charset="0"/>
              <a:buNone/>
            </a:pPr>
            <a:r>
              <a:rPr lang="ru-RU" sz="2400" dirty="0" smtClean="0"/>
              <a:t>Общегородской субботник</a:t>
            </a:r>
          </a:p>
          <a:p>
            <a:pPr marL="0" indent="0" algn="ctr">
              <a:buFont typeface="Arial" charset="0"/>
              <a:buNone/>
            </a:pPr>
            <a:r>
              <a:rPr lang="ru-RU" sz="2400" dirty="0" smtClean="0"/>
              <a:t>Смотр-конкурс «Новогодние постройки»</a:t>
            </a:r>
          </a:p>
          <a:p>
            <a:pPr marL="0" indent="0" algn="ctr">
              <a:buFont typeface="Arial" charset="0"/>
              <a:buNone/>
            </a:pPr>
            <a:r>
              <a:rPr lang="ru-RU" sz="2400" dirty="0" smtClean="0"/>
              <a:t>Оформление поздравительной открытки к юбилею детского </a:t>
            </a:r>
            <a:r>
              <a:rPr lang="ru-RU" sz="2400" dirty="0" smtClean="0"/>
              <a:t>сада.</a:t>
            </a:r>
            <a:endParaRPr lang="ru-RU" sz="24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79" y="2703668"/>
            <a:ext cx="1920214" cy="1440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842" y="2631957"/>
            <a:ext cx="2136165" cy="15212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833" y="2525845"/>
            <a:ext cx="1584176" cy="15841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2634563"/>
            <a:ext cx="2182101" cy="1518607"/>
          </a:xfrm>
          <a:prstGeom prst="rect">
            <a:avLst/>
          </a:prstGeom>
        </p:spPr>
      </p:pic>
      <p:pic>
        <p:nvPicPr>
          <p:cNvPr id="20482" name="Picture 2" descr="C:\Users\User\Desktop\IMG__31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24" y="4365104"/>
            <a:ext cx="3024336" cy="201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95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848872" cy="477165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Направления </a:t>
            </a:r>
            <a:r>
              <a:rPr lang="ru-RU" sz="2400" b="1" dirty="0">
                <a:solidFill>
                  <a:srgbClr val="FF0000"/>
                </a:solidFill>
              </a:rPr>
              <a:t>работы на следующий </a:t>
            </a:r>
            <a:r>
              <a:rPr lang="ru-RU" sz="2400" b="1" dirty="0" smtClean="0">
                <a:solidFill>
                  <a:srgbClr val="FF0000"/>
                </a:solidFill>
              </a:rPr>
              <a:t>год: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1. Сохранять  благоприятный эмоционально – психологический климат в группе.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 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B0F0"/>
                </a:solidFill>
              </a:rPr>
              <a:t>2. Поддерживать партнерские отношения между педагогами, детьми и родителями.</a:t>
            </a:r>
            <a:br>
              <a:rPr lang="ru-RU" sz="2400" dirty="0" smtClean="0">
                <a:solidFill>
                  <a:srgbClr val="00B0F0"/>
                </a:solidFill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rgbClr val="7030A0"/>
                </a:solidFill>
              </a:rPr>
              <a:t>3. Оказывать помощь родителям в овладении психолого - педагогическим знаниям о развитии ребенка 3- 4 лет, уметь принимать их в общении.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/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СПАСИБО ЗА ВНИМАНИЕ!!!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74638"/>
            <a:ext cx="8229600" cy="580811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8297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468313" y="583014"/>
            <a:ext cx="8229600" cy="288366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Муниципальный уровень</a:t>
            </a:r>
          </a:p>
          <a:p>
            <a:pPr marL="0" indent="0" algn="ctr">
              <a:buNone/>
            </a:pPr>
            <a:r>
              <a:rPr lang="ru-RU" sz="2000" dirty="0" smtClean="0"/>
              <a:t>Городской фестиваль по безопасности дорожного движения</a:t>
            </a:r>
          </a:p>
          <a:p>
            <a:pPr marL="0" indent="0" algn="ctr">
              <a:buNone/>
            </a:pPr>
            <a:r>
              <a:rPr lang="ru-RU" sz="2000" dirty="0" smtClean="0"/>
              <a:t>«Заботливая мама-2015»</a:t>
            </a:r>
          </a:p>
          <a:p>
            <a:pPr marL="0" indent="0" algn="ctr">
              <a:buNone/>
            </a:pPr>
            <a:endParaRPr lang="ru-RU" sz="2000" dirty="0" smtClean="0"/>
          </a:p>
          <a:p>
            <a:pPr marL="0" indent="0" algn="ctr">
              <a:buNone/>
            </a:pPr>
            <a:r>
              <a:rPr lang="ru-RU" sz="2000" dirty="0" smtClean="0"/>
              <a:t>Диплом за участие в показе коллекции «Осень-зима»</a:t>
            </a:r>
          </a:p>
          <a:p>
            <a:pPr marL="0" indent="0" algn="ctr">
              <a:buNone/>
            </a:pPr>
            <a:r>
              <a:rPr lang="ru-RU" sz="2000" dirty="0" smtClean="0"/>
              <a:t>Благодарственной письмо за подготовку участника.</a:t>
            </a:r>
          </a:p>
          <a:p>
            <a:pPr marL="0" indent="0" algn="ctr">
              <a:buNone/>
            </a:pPr>
            <a:r>
              <a:rPr lang="ru-RU" sz="2000" dirty="0" smtClean="0"/>
              <a:t> </a:t>
            </a:r>
          </a:p>
          <a:p>
            <a:pPr marL="0" indent="0" algn="ctr">
              <a:buNone/>
            </a:pPr>
            <a:endParaRPr lang="ru-RU" sz="2000" dirty="0" smtClean="0"/>
          </a:p>
          <a:p>
            <a:pPr marL="0" indent="0" algn="ctr">
              <a:buNone/>
            </a:pPr>
            <a:endParaRPr lang="ru-RU" sz="2000" dirty="0" smtClean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8301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Участие воспитанников в мероприятиях:</a:t>
            </a:r>
            <a:endParaRPr lang="ru-RU" sz="2000" dirty="0"/>
          </a:p>
        </p:txBody>
      </p:sp>
      <p:pic>
        <p:nvPicPr>
          <p:cNvPr id="8196" name="Picture 4" descr="C:\Users\User\Desktop\ариш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73016"/>
            <a:ext cx="1852574" cy="247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IMG__18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466674"/>
            <a:ext cx="2952328" cy="19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467544" y="462682"/>
            <a:ext cx="8229600" cy="275029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Всероссийский уровень</a:t>
            </a:r>
          </a:p>
          <a:p>
            <a:pPr marL="0" indent="0" algn="ctr">
              <a:buNone/>
            </a:pPr>
            <a:r>
              <a:rPr lang="ru-RU" sz="2000" dirty="0" smtClean="0"/>
              <a:t>Всероссийский творческий конкурс «В ожидании чуда»</a:t>
            </a:r>
          </a:p>
          <a:p>
            <a:pPr marL="0" indent="0" algn="ctr">
              <a:buNone/>
            </a:pPr>
            <a:r>
              <a:rPr lang="ru-RU" sz="2000" dirty="0" smtClean="0"/>
              <a:t>Диплом </a:t>
            </a:r>
            <a:r>
              <a:rPr lang="en-US" sz="2000" dirty="0" smtClean="0"/>
              <a:t>I </a:t>
            </a:r>
            <a:r>
              <a:rPr lang="ru-RU" sz="2000" dirty="0" smtClean="0"/>
              <a:t>степени.</a:t>
            </a:r>
          </a:p>
          <a:p>
            <a:pPr marL="0" indent="0" algn="ctr">
              <a:buNone/>
            </a:pPr>
            <a:r>
              <a:rPr lang="ru-RU" sz="2000" dirty="0" smtClean="0"/>
              <a:t>Всероссийский творческий конкурс «Прекрасный день весны»</a:t>
            </a:r>
          </a:p>
          <a:p>
            <a:pPr marL="0" indent="0" algn="ctr">
              <a:buNone/>
            </a:pPr>
            <a:r>
              <a:rPr lang="ru-RU" sz="2000" dirty="0" smtClean="0"/>
              <a:t>Диплом победителя (1 степени).</a:t>
            </a:r>
          </a:p>
          <a:p>
            <a:pPr marL="0" indent="0" algn="ctr">
              <a:buNone/>
            </a:pPr>
            <a:r>
              <a:rPr lang="ru-RU" sz="2000" dirty="0" err="1" smtClean="0"/>
              <a:t>Вокуева</a:t>
            </a:r>
            <a:r>
              <a:rPr lang="ru-RU" sz="2000" dirty="0" smtClean="0"/>
              <a:t> Нина Петровна</a:t>
            </a:r>
          </a:p>
          <a:p>
            <a:pPr marL="0" indent="0" algn="ctr">
              <a:buNone/>
            </a:pPr>
            <a:r>
              <a:rPr lang="ru-RU" sz="2000" dirty="0" smtClean="0"/>
              <a:t>Макарова Анна Ивановна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41805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Обобщение и распространение опыта:</a:t>
            </a:r>
            <a:endParaRPr lang="ru-RU" sz="2000" dirty="0"/>
          </a:p>
        </p:txBody>
      </p:sp>
      <p:pic>
        <p:nvPicPr>
          <p:cNvPr id="21506" name="Picture 2" descr="C:\Users\User\Pictures\2016-05-30\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14126"/>
            <a:ext cx="1999951" cy="277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Pictures\2016-05-30\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31034"/>
            <a:ext cx="2022997" cy="280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80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404664"/>
            <a:ext cx="74168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200" dirty="0" smtClean="0">
                <a:latin typeface="+mn-lt"/>
              </a:rPr>
              <a:t>Муниципальный уровень</a:t>
            </a:r>
          </a:p>
          <a:p>
            <a:pPr marL="0" indent="0" algn="ctr">
              <a:buNone/>
            </a:pPr>
            <a:r>
              <a:rPr lang="ru-RU" sz="2000" dirty="0" smtClean="0">
                <a:latin typeface="+mn-lt"/>
              </a:rPr>
              <a:t>Соревнования по лыжным гонкам среди работников образовательных организаций</a:t>
            </a:r>
          </a:p>
          <a:p>
            <a:pPr marL="0" indent="0" algn="ctr">
              <a:buNone/>
            </a:pPr>
            <a:r>
              <a:rPr lang="ru-RU" sz="2000" dirty="0" smtClean="0">
                <a:latin typeface="+mn-lt"/>
              </a:rPr>
              <a:t>Грамота за </a:t>
            </a:r>
            <a:r>
              <a:rPr lang="en-US" sz="2000" dirty="0" smtClean="0">
                <a:latin typeface="+mn-lt"/>
              </a:rPr>
              <a:t>III</a:t>
            </a:r>
            <a:r>
              <a:rPr lang="ru-RU" sz="2000" dirty="0" smtClean="0">
                <a:latin typeface="+mn-lt"/>
              </a:rPr>
              <a:t> место</a:t>
            </a:r>
          </a:p>
          <a:p>
            <a:pPr marL="0" indent="0" algn="ctr">
              <a:buNone/>
            </a:pPr>
            <a:r>
              <a:rPr lang="ru-RU" sz="2000" dirty="0" err="1" smtClean="0">
                <a:latin typeface="+mn-lt"/>
              </a:rPr>
              <a:t>Вокуева</a:t>
            </a:r>
            <a:r>
              <a:rPr lang="ru-RU" sz="2000" dirty="0" smtClean="0">
                <a:latin typeface="+mn-lt"/>
              </a:rPr>
              <a:t> Нина Петровна</a:t>
            </a:r>
          </a:p>
        </p:txBody>
      </p:sp>
      <p:pic>
        <p:nvPicPr>
          <p:cNvPr id="22530" name="Picture 2" descr="C:\Users\User\Pictures\2016-05-30\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20888"/>
            <a:ext cx="2574229" cy="357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2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468313" y="332656"/>
            <a:ext cx="8229600" cy="575064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Муниципальный уровень</a:t>
            </a:r>
          </a:p>
          <a:p>
            <a:pPr marL="0" indent="0" algn="ctr">
              <a:buNone/>
            </a:pPr>
            <a:r>
              <a:rPr lang="ru-RU" sz="2000" dirty="0" smtClean="0"/>
              <a:t>Городской конкурс «Сказочный карнавал-2016»</a:t>
            </a:r>
          </a:p>
          <a:p>
            <a:pPr marL="0" indent="0" algn="ctr">
              <a:buNone/>
            </a:pPr>
            <a:endParaRPr lang="ru-RU" sz="2000" dirty="0" smtClean="0"/>
          </a:p>
        </p:txBody>
      </p:sp>
      <p:pic>
        <p:nvPicPr>
          <p:cNvPr id="18434" name="Picture 2" descr="C:\Users\User\Desktop\IMG__27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08" y="1484784"/>
            <a:ext cx="291746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IMG__27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559" y="1628800"/>
            <a:ext cx="302551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User\Desktop\IMG__28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868" y="3933056"/>
            <a:ext cx="3047578" cy="203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88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468313" y="404664"/>
            <a:ext cx="8229600" cy="567863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ДОО</a:t>
            </a:r>
          </a:p>
          <a:p>
            <a:pPr marL="0" indent="0" algn="ctr">
              <a:buNone/>
            </a:pPr>
            <a:r>
              <a:rPr lang="ru-RU" sz="2000" dirty="0" smtClean="0"/>
              <a:t>Смотр-конкурс оформления прогулочных площадок и группы к Новому году</a:t>
            </a:r>
          </a:p>
          <a:p>
            <a:pPr marL="0" indent="0" algn="ctr">
              <a:buNone/>
            </a:pPr>
            <a:r>
              <a:rPr lang="ru-RU" sz="2000" dirty="0" smtClean="0"/>
              <a:t>Грамота за </a:t>
            </a:r>
            <a:r>
              <a:rPr lang="en-US" sz="2000" dirty="0" smtClean="0"/>
              <a:t>I</a:t>
            </a:r>
            <a:r>
              <a:rPr lang="ru-RU" sz="2000" dirty="0" smtClean="0"/>
              <a:t> место</a:t>
            </a:r>
          </a:p>
        </p:txBody>
      </p:sp>
      <p:pic>
        <p:nvPicPr>
          <p:cNvPr id="19458" name="Picture 2" descr="C:\Users\User\Desktop\В_гостях_у_Мороза_дс№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96" y="1988840"/>
            <a:ext cx="514617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57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260648"/>
            <a:ext cx="8229600" cy="576064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dirty="0" smtClean="0"/>
              <a:t>Участие в организации и проведении мероприятий в ДОО:</a:t>
            </a:r>
            <a:endParaRPr lang="ru-RU" sz="2000" dirty="0"/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439017" y="919224"/>
            <a:ext cx="8229600" cy="331236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dirty="0" smtClean="0"/>
              <a:t>Консультация для педагогов</a:t>
            </a:r>
          </a:p>
          <a:p>
            <a:pPr marL="0" indent="0" algn="ctr">
              <a:buFont typeface="Arial" charset="0"/>
              <a:buNone/>
            </a:pPr>
            <a:r>
              <a:rPr lang="ru-RU" sz="2000" dirty="0" smtClean="0"/>
              <a:t>«Методика проведения утренней гимнастики и физкультурных занятий»</a:t>
            </a:r>
          </a:p>
          <a:p>
            <a:pPr marL="0" indent="0" algn="ctr">
              <a:buFont typeface="Arial" charset="0"/>
              <a:buNone/>
            </a:pPr>
            <a:r>
              <a:rPr lang="ru-RU" dirty="0" smtClean="0"/>
              <a:t>Отчет по самообразованию</a:t>
            </a:r>
          </a:p>
          <a:p>
            <a:pPr marL="0" indent="0" algn="ctr">
              <a:buFont typeface="Arial" charset="0"/>
              <a:buNone/>
            </a:pPr>
            <a:r>
              <a:rPr lang="ru-RU" sz="2000" dirty="0" smtClean="0"/>
              <a:t>«Подвижная игра как средство развития двигательных навыков детей </a:t>
            </a:r>
          </a:p>
          <a:p>
            <a:pPr marL="0" indent="0" algn="ctr">
              <a:buFont typeface="Arial" charset="0"/>
              <a:buNone/>
            </a:pPr>
            <a:r>
              <a:rPr lang="en-US" sz="2000" dirty="0" smtClean="0"/>
              <a:t>II </a:t>
            </a:r>
            <a:r>
              <a:rPr lang="ru-RU" sz="2000" dirty="0" smtClean="0"/>
              <a:t>группы раннего возраста»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3501008"/>
            <a:ext cx="3024336" cy="23880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143137"/>
            <a:ext cx="3090912" cy="2318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0" y="2800607"/>
            <a:ext cx="2694182" cy="20458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1450"/>
          </a:xfrm>
        </p:spPr>
        <p:txBody>
          <a:bodyPr/>
          <a:lstStyle/>
          <a:p>
            <a:pPr algn="just"/>
            <a:r>
              <a:rPr lang="ru-RU" sz="1800" dirty="0" smtClean="0">
                <a:ln w="3175" cmpd="sng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n w="3175" cmpd="sng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n w="3175" cmpd="sng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3175" cmpd="sng"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n w="3175" cmpd="sng"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САМОЛЕТ»</a:t>
            </a:r>
            <a:r>
              <a:rPr lang="ru-RU" sz="2000" b="1" dirty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</a:t>
            </a:r>
            <a:r>
              <a:rPr lang="ru-RU" sz="2000" b="1" dirty="0" smtClean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АВТОМОБИЛИ И ВОРОБУШКИ»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20" y="1161044"/>
            <a:ext cx="2960846" cy="2448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91" y="3557787"/>
            <a:ext cx="3218806" cy="2376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096088"/>
            <a:ext cx="3773407" cy="28283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510" y="3458566"/>
            <a:ext cx="3985848" cy="306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9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45257"/>
            <a:ext cx="8229600" cy="656590"/>
          </a:xfrm>
        </p:spPr>
        <p:txBody>
          <a:bodyPr/>
          <a:lstStyle/>
          <a:p>
            <a:pPr algn="l"/>
            <a:r>
              <a:rPr lang="ru-RU" sz="1600" dirty="0" smtClean="0">
                <a:ln w="3175" cmpd="sng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600" dirty="0" smtClean="0">
                <a:ln w="3175" cmpd="sng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1600" dirty="0" smtClean="0">
                <a:ln w="3175" cmpd="sng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600" dirty="0">
                <a:ln w="3175" cmpd="sng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1600" dirty="0">
                <a:ln w="3175" cmpd="sng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600" dirty="0" smtClean="0">
                <a:ln w="3175" cmpd="sng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600" b="1" dirty="0" smtClean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ВЕСЕЛЫЕ ЗАЙЧАТА</a:t>
            </a:r>
            <a:r>
              <a:rPr lang="ru-RU" sz="1600" b="1" dirty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r>
              <a:rPr lang="ru-RU" sz="1600" dirty="0">
                <a:ln w="3175" cmpd="sng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1600" dirty="0">
                <a:ln w="3175" cmpd="sng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600" dirty="0" smtClean="0">
                <a:ln w="3175" cmpd="sng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    «</a:t>
            </a:r>
            <a:r>
              <a:rPr lang="ru-RU" sz="1600" b="1" dirty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НАЙДИ СЕБЕ </a:t>
            </a:r>
            <a:r>
              <a:rPr lang="ru-RU" sz="1600" b="1" dirty="0" smtClean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ДОМИК»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11849">
            <a:off x="251161" y="741521"/>
            <a:ext cx="2987841" cy="22369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123" y="2706181"/>
            <a:ext cx="3628285" cy="3087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314" y="1016113"/>
            <a:ext cx="3765104" cy="24017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3373415"/>
            <a:ext cx="3851920" cy="315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8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3335_shk">
  <a:themeElements>
    <a:clrScheme name="елочный">
      <a:dk1>
        <a:srgbClr val="003300"/>
      </a:dk1>
      <a:lt1>
        <a:srgbClr val="99FF99"/>
      </a:lt1>
      <a:dk2>
        <a:srgbClr val="006600"/>
      </a:dk2>
      <a:lt2>
        <a:srgbClr val="99FF66"/>
      </a:lt2>
      <a:accent1>
        <a:srgbClr val="FFFF00"/>
      </a:accent1>
      <a:accent2>
        <a:srgbClr val="66FF33"/>
      </a:accent2>
      <a:accent3>
        <a:srgbClr val="009900"/>
      </a:accent3>
      <a:accent4>
        <a:srgbClr val="FFFF99"/>
      </a:accent4>
      <a:accent5>
        <a:srgbClr val="6600FF"/>
      </a:accent5>
      <a:accent6>
        <a:srgbClr val="CCFF33"/>
      </a:accent6>
      <a:hlink>
        <a:srgbClr val="0000FF"/>
      </a:hlink>
      <a:folHlink>
        <a:srgbClr val="00CC6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43335_shk</Template>
  <TotalTime>215</TotalTime>
  <Words>212</Words>
  <Application>Microsoft Office PowerPoint</Application>
  <PresentationFormat>Экран (4:3)</PresentationFormat>
  <Paragraphs>45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43335_shk</vt:lpstr>
      <vt:lpstr>Презентация PowerPoint</vt:lpstr>
      <vt:lpstr>Участие воспитанников в мероприятиях:</vt:lpstr>
      <vt:lpstr>Обобщение и распространение опыта:</vt:lpstr>
      <vt:lpstr>Презентация PowerPoint</vt:lpstr>
      <vt:lpstr>Презентация PowerPoint</vt:lpstr>
      <vt:lpstr>Презентация PowerPoint</vt:lpstr>
      <vt:lpstr>Презентация PowerPoint</vt:lpstr>
      <vt:lpstr>  «САМОЛЕТ»                                    «АВТОМОБИЛИ И ВОРОБУШКИ»</vt:lpstr>
      <vt:lpstr>.    «ВЕСЕЛЫЕ ЗАЙЧАТА»                                                                      «НАЙДИ СЕБЕ ДОМИК»</vt:lpstr>
      <vt:lpstr>Презентация PowerPoint</vt:lpstr>
      <vt:lpstr>Направления работы на следующий год: 1. Сохранять  благоприятный эмоционально – психологический климат в группе.   2. Поддерживать партнерские отношения между педагогами, детьми и родителями.  3. Оказывать помощь родителям в овладении психолого - педагогическим знаниям о развитии ребенка 3- 4 лет, уметь принимать их в общении.</vt:lpstr>
      <vt:lpstr>СПАСИБО ЗА ВНИМАНИЕ!!!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20</cp:revision>
  <dcterms:created xsi:type="dcterms:W3CDTF">2016-05-30T10:14:04Z</dcterms:created>
  <dcterms:modified xsi:type="dcterms:W3CDTF">2016-05-31T04:49:29Z</dcterms:modified>
</cp:coreProperties>
</file>