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4" r:id="rId7"/>
    <p:sldId id="263" r:id="rId8"/>
    <p:sldId id="262" r:id="rId9"/>
    <p:sldId id="265" r:id="rId10"/>
    <p:sldId id="267" r:id="rId11"/>
    <p:sldId id="268" r:id="rId12"/>
    <p:sldId id="272" r:id="rId13"/>
    <p:sldId id="273" r:id="rId14"/>
    <p:sldId id="269" r:id="rId15"/>
    <p:sldId id="271" r:id="rId16"/>
    <p:sldId id="275" r:id="rId17"/>
    <p:sldId id="274" r:id="rId18"/>
    <p:sldId id="276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71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DB9B6-9971-4E7A-80B9-4F7B29DCAE24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979A1-9CC0-4F8E-B542-EEBA60544F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7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1438A1-500A-4363-B94E-DB8F3649FF26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430AC2-7F16-45F9-8C88-8815B97757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goportal.ru/igra-dramatizatsiya-kak-sredstvo-rechevogo-razvitiya-detey-doshkolnogo-vozrasta/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_____Microsoft_Excel_97-2003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980729"/>
            <a:ext cx="8458200" cy="2304255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000" b="1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технологий в коррекционно – развивающей деятельности с детьми с ОНР</a:t>
            </a:r>
          </a:p>
        </p:txBody>
      </p:sp>
    </p:spTree>
    <p:extLst>
      <p:ext uri="{BB962C8B-B14F-4D97-AF65-F5344CB8AC3E}">
        <p14:creationId xmlns:p14="http://schemas.microsoft.com/office/powerpoint/2010/main" val="20925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5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ритмические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 пальцев приводят индуктивно к возбуждению в речевых центрах головного мозга и резкому усилению согласованной деятельности речевых зон, что, в конечном итоге, стимулирует развитие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речи</a:t>
            </a:r>
          </a:p>
          <a:p>
            <a:pPr>
              <a:buFontTx/>
              <a:buChar char="-"/>
            </a:pP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25" y="3645024"/>
            <a:ext cx="2476500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DSC_0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711693"/>
            <a:ext cx="2214578" cy="1714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прищеп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645024"/>
            <a:ext cx="2032000" cy="1595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596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 –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терапия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419278" cy="432047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одно из направлений медицины, разработанной южно-корейским профессором Пак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Чже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Занятия с тренажёрами, развивающие не только мелкую моторику, ловкость, координацию движений, но и благотворно влияющие на речевую активность и коррекцию речевых нарушений.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нормализовать мышечный тонус, опосредованно стимулировать речевые области в коре головного мозга.</a:t>
            </a:r>
          </a:p>
          <a:p>
            <a:pPr marL="0" indent="0" fontAlgn="t">
              <a:buNone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Поскольку на ладони находится множество биологически активных точек, эффективным способом их стимуляции является массаж специальным шариком. Прокатывая шарик между ладошками, дети массируют мышцы </a:t>
            </a:r>
            <a:r>
              <a:rPr lang="ru-RU" sz="2000" dirty="0">
                <a:solidFill>
                  <a:srgbClr val="00B050"/>
                </a:solidFill>
              </a:rPr>
              <a:t>рук.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14" y="4365104"/>
            <a:ext cx="358439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1" y="4365104"/>
            <a:ext cx="358439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73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87220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Кинезиологические</a:t>
            </a:r>
            <a:r>
              <a:rPr lang="ru-RU" dirty="0">
                <a:solidFill>
                  <a:srgbClr val="00B050"/>
                </a:solidFill>
              </a:rPr>
              <a:t> упражнения дают возможность задействовать те участки мозга, которые раньше не принимали участия в учении, и решить проблему </a:t>
            </a:r>
            <a:r>
              <a:rPr lang="ru-RU" dirty="0" err="1">
                <a:solidFill>
                  <a:srgbClr val="00B050"/>
                </a:solidFill>
              </a:rPr>
              <a:t>неуспешности</a:t>
            </a:r>
            <a:r>
              <a:rPr lang="ru-RU" dirty="0">
                <a:solidFill>
                  <a:srgbClr val="00B050"/>
                </a:solidFill>
              </a:rPr>
              <a:t>. Коррекционно- развивающая работа направлена от движения к мышлению, а не наоборот. Широко известны упражнения «Колечки», «Кулак-ребро-ладонь», «Лезгинка», «Ухо-нос».</a:t>
            </a:r>
          </a:p>
        </p:txBody>
      </p:sp>
      <p:pic>
        <p:nvPicPr>
          <p:cNvPr id="4" name="Рисунок 4" descr="DSCN13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83282"/>
            <a:ext cx="3357563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70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Тестопластика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Нетрадиционная техника лепки предметов, которая  развивает творческие способности, повышает сенсорную чувствительность, синхронизирует работу обеих рук, улучшает координацию движений, развивает мелкую моторику.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1" y="4149080"/>
            <a:ext cx="432048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4032448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962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для глаз 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368152"/>
          </a:xfrm>
        </p:spPr>
        <p:txBody>
          <a:bodyPr>
            <a:normAutofit fontScale="92500"/>
          </a:bodyPr>
          <a:lstStyle/>
          <a:p>
            <a:pPr marL="0" lvl="0" indent="0" defTabSz="457200"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 работе с детьми часто используем электронные презентации. После просмотра обязательно выполняем гимнастику для глаз с целью предотвращения утомления  и нарушений зрения.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ontent_det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4584" y="1988840"/>
            <a:ext cx="2032000" cy="673100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7470" y="2661940"/>
            <a:ext cx="4086225" cy="1114425"/>
          </a:xfrm>
          <a:prstGeom prst="rect">
            <a:avLst/>
          </a:prstGeom>
        </p:spPr>
      </p:pic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4582" y="3772383"/>
            <a:ext cx="2032000" cy="1219200"/>
          </a:xfrm>
          <a:prstGeom prst="rect">
            <a:avLst/>
          </a:prstGeom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1434" y="4991583"/>
            <a:ext cx="1638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89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12241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улучшает речь через развитие, слухового внимания, на основе формирования в процессе движения чувства ритма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4224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39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3681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Lucida Sans Unicode" pitchFamily="34" charset="0"/>
              </a:rPr>
              <a:t>совместные движения руки и артикуляционного аппарата, благотворно влияют на активизацию речевой деятельности детей, развивает координацию движений и мелкую моторику.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DSCN18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859338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243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Театрально – игровая деятельность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29614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развитие культуры речи;</a:t>
            </a:r>
            <a:endParaRPr lang="ru-RU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развитие сценического мастерства и речевой деятельности.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Lenovo\Desktop\Реч.группа\IMG_23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77371"/>
            <a:ext cx="6480719" cy="395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6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терапия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44016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Развиваются представления об окружающем мире, пространственная ориентация, тактильно – кинестетическая чувствительность. </a:t>
            </a:r>
          </a:p>
          <a:p>
            <a:pPr>
              <a:defRPr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Совершенствуется координация движений и мелкая моторика. </a:t>
            </a:r>
          </a:p>
          <a:p>
            <a:pPr marL="0" indent="0"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3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4249737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Всё\Тусины фотки\работа\Работа\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8065"/>
            <a:ext cx="3600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6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kazk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221088"/>
            <a:ext cx="3456384" cy="2213438"/>
          </a:xfrm>
          <a:prstGeom prst="rect">
            <a:avLst/>
          </a:prstGeom>
        </p:spPr>
      </p:pic>
      <p:pic>
        <p:nvPicPr>
          <p:cNvPr id="6" name="Рисунок 5" descr="5glNShMhW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21088"/>
            <a:ext cx="3613096" cy="221343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324036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err="1"/>
              <a:t>Сказкотерапия</a:t>
            </a:r>
            <a:r>
              <a:rPr lang="ru-RU" dirty="0"/>
              <a:t> – метод, использующий сказочную форму для речевого развития ребенка, расширения его сознания и совершенствования взаимодействия через речь с окружающим миром. Основной принцип </a:t>
            </a:r>
            <a:r>
              <a:rPr lang="ru-RU" dirty="0" err="1"/>
              <a:t>сказкотерапии</a:t>
            </a:r>
            <a:r>
              <a:rPr lang="ru-RU" dirty="0"/>
              <a:t> -  целостное развитие личности ребенка</a:t>
            </a:r>
            <a:r>
              <a:rPr lang="ru-RU" dirty="0" smtClean="0"/>
              <a:t>. </a:t>
            </a:r>
            <a:r>
              <a:rPr lang="ru-RU" dirty="0"/>
              <a:t>Она способствует автоматизации и дифференциации звуков в связной речи детей дошкольников. У детей со сложными речевыми нарушениями наблюдается стойкость дефектов звукопроизношения. Для получения устойчивого результата в работе с такими детьми необходимы многочисленные повторы слов, фраз на определенные группы звуков. Все это с успехом можно отрабатывать в процессе рассказывания и </a:t>
            </a:r>
            <a:r>
              <a:rPr lang="ru-RU" dirty="0">
                <a:hlinkClick r:id="rId4"/>
              </a:rPr>
              <a:t>драматизации сказок</a:t>
            </a:r>
            <a:r>
              <a:rPr lang="ru-RU" dirty="0"/>
              <a:t>, так как в них очень часто используются приговорки, </a:t>
            </a:r>
            <a:r>
              <a:rPr lang="ru-RU" dirty="0" err="1"/>
              <a:t>заклички</a:t>
            </a:r>
            <a:r>
              <a:rPr lang="ru-RU" dirty="0"/>
              <a:t>, песенки – повторы. Дети с удовольствием запоминают небольшие по объему стихотворные формы, которые могут повторяться в процессе рассказывания сказок несколько раз. Звучание этих приговорок помогают ребенку наладить  эмоциональный контакт и форму речевого общения со взрослыми и со своими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40533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Главное богатство – это здоровье.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</a:b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Arno Pro" pitchFamily="18" charset="0"/>
              </a:rPr>
              <a:t>Р.В.Эмерсон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lvl="0" algn="ctr">
              <a:buNone/>
            </a:pPr>
            <a:r>
              <a:rPr lang="ru-RU" sz="2800" u="sng" dirty="0" err="1">
                <a:solidFill>
                  <a:srgbClr val="00B050"/>
                </a:solidFill>
              </a:rPr>
              <a:t>Здоровьесберегающие</a:t>
            </a:r>
            <a:r>
              <a:rPr lang="ru-RU" sz="2800" u="sng" dirty="0">
                <a:solidFill>
                  <a:srgbClr val="00B050"/>
                </a:solidFill>
              </a:rPr>
              <a:t> технологии </a:t>
            </a:r>
            <a:r>
              <a:rPr lang="ru-RU" sz="2800" dirty="0">
                <a:solidFill>
                  <a:srgbClr val="00B050"/>
                </a:solidFill>
              </a:rPr>
              <a:t>– </a:t>
            </a:r>
          </a:p>
          <a:p>
            <a:pPr lvl="0"/>
            <a:r>
              <a:rPr lang="ru-RU" sz="2800" dirty="0">
                <a:solidFill>
                  <a:srgbClr val="00B050"/>
                </a:solidFill>
              </a:rPr>
              <a:t>это комплекс разнообразных форм и видов деятельности, направленный на сохранение и укрепление здоровья воспитанников ДОУ</a:t>
            </a:r>
          </a:p>
          <a:p>
            <a:endParaRPr lang="ru-RU" dirty="0"/>
          </a:p>
        </p:txBody>
      </p:sp>
      <p:pic>
        <p:nvPicPr>
          <p:cNvPr id="4" name="Содержимое 15" descr="dyhatelnye_uprajneni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3990" y="1916832"/>
            <a:ext cx="4071966" cy="2643206"/>
          </a:xfrm>
          <a:prstGeom prst="rect">
            <a:avLst/>
          </a:prstGeom>
        </p:spPr>
      </p:pic>
      <p:pic>
        <p:nvPicPr>
          <p:cNvPr id="5" name="Рисунок 4" descr="d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013176"/>
            <a:ext cx="2928958" cy="132398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774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2241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курс специальных занятий (этюдов, упражнений), направленных на развитие и коррекцию различных сторон психики ребенка (как ее познавательной, так и эмоционально-личностной сферы).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7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По уставу ВОЗ, «здоровье – это не отсутствие болезни как таковой, а состояние полного физического, душевного и социального благополучия».</a:t>
            </a:r>
            <a:br>
              <a:rPr lang="ru-RU" sz="2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r>
              <a:rPr lang="ru-RU" sz="2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По мнению Всемирной Организации Здравоохранения, факторы, влияющие на здоровье детей, сильно изменились за последние несколько лет и выглядят следующим образом: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2030"/>
              </p:ext>
            </p:extLst>
          </p:nvPr>
        </p:nvGraphicFramePr>
        <p:xfrm>
          <a:off x="468313" y="2636838"/>
          <a:ext cx="8328025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4" imgW="8327858" imgH="3834716" progId="Excel.Sheet.8">
                  <p:embed/>
                </p:oleObj>
              </mc:Choice>
              <mc:Fallback>
                <p:oleObj r:id="rId4" imgW="8327858" imgH="3834716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636838"/>
                        <a:ext cx="8328025" cy="383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6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Медицинские исследования детей дошкольного возраста, проводимые НИИ гигиены и охраны здоровья детей  и подростков РАМН, показали, что: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К первому классу 25-35% детей имеют физические недостатки или наследственные заболевания;</a:t>
            </a:r>
          </a:p>
          <a:p>
            <a:pPr algn="just">
              <a:buFontTx/>
              <a:buChar char="-"/>
            </a:pPr>
            <a:r>
              <a:rPr lang="ru-RU" dirty="0" smtClean="0"/>
              <a:t>Физиологически зрелыми сегодня рождаются не более 14% детей;</a:t>
            </a:r>
          </a:p>
          <a:p>
            <a:pPr algn="just">
              <a:buFontTx/>
              <a:buChar char="-"/>
            </a:pPr>
            <a:r>
              <a:rPr lang="ru-RU" dirty="0" smtClean="0"/>
              <a:t>До 60% детей страдают хроническими заболеваниями;</a:t>
            </a:r>
          </a:p>
          <a:p>
            <a:pPr algn="just">
              <a:buFontTx/>
              <a:buChar char="-"/>
            </a:pPr>
            <a:r>
              <a:rPr lang="ru-RU" dirty="0" smtClean="0"/>
              <a:t>79% детей имеют нервно-психические нарушения.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6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технологий в коррекционной группе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Технологии сохранения и стимулирования здоровья, способствующие предотвращению переутомления, гиподинамии и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др.дезадаптационных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состояний (динамические паузы, гимнастика пальчиковая, дыхательная, для глаз)</a:t>
            </a: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Коррекционные технологии (артикуляционная гимнастика, фонетическая ритмика,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куклотерапия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музыкотерапия,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мульттерапия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песочная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терапия)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Технологии обучения здоровому образу жизни (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массаж и самомассаж)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4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Цель применения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технологий в логопедической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дошкольнику высокий уровень реального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вооружив его необходимым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багажом знаний, умений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навыков, необходимых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ведения здорового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жизни и воспитав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него культуру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Создание </a:t>
            </a:r>
            <a:r>
              <a:rPr lang="ru-RU" dirty="0"/>
              <a:t>максимально благоприятных условий для </a:t>
            </a:r>
            <a:r>
              <a:rPr lang="ru-RU" dirty="0" smtClean="0"/>
              <a:t>умственного,</a:t>
            </a:r>
            <a:r>
              <a:rPr lang="ru-RU" dirty="0"/>
              <a:t> </a:t>
            </a:r>
            <a:r>
              <a:rPr lang="ru-RU" dirty="0" smtClean="0"/>
              <a:t>нравственного</a:t>
            </a:r>
            <a:r>
              <a:rPr lang="ru-RU" dirty="0"/>
              <a:t>, физического, эстетического развития личности;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Охрана </a:t>
            </a:r>
            <a:r>
              <a:rPr lang="ru-RU" dirty="0"/>
              <a:t>и укрепление психофизического здоровья детей;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Совершенствование </a:t>
            </a:r>
            <a:r>
              <a:rPr lang="ru-RU" dirty="0"/>
              <a:t>функций организма, повышение его защитных свойств 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устойчивости к заболеваниям </a:t>
            </a:r>
            <a:r>
              <a:rPr lang="ru-RU" dirty="0" smtClean="0"/>
              <a:t>средствами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технологий;</a:t>
            </a:r>
          </a:p>
          <a:p>
            <a:pPr marL="0" indent="0">
              <a:buNone/>
            </a:pPr>
            <a:r>
              <a:rPr lang="ru-RU" dirty="0" smtClean="0"/>
              <a:t>4. Воспитание </a:t>
            </a:r>
            <a:r>
              <a:rPr lang="ru-RU" dirty="0"/>
              <a:t>потребности в ЗОЖ;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5. Формирование </a:t>
            </a:r>
            <a:r>
              <a:rPr lang="ru-RU" dirty="0"/>
              <a:t>жизненно необходимых двигательных умений и </a:t>
            </a:r>
            <a:r>
              <a:rPr lang="ru-RU" dirty="0" smtClean="0"/>
              <a:t>навыков</a:t>
            </a:r>
            <a:r>
              <a:rPr lang="ru-RU" dirty="0"/>
              <a:t> </a:t>
            </a:r>
            <a:r>
              <a:rPr lang="ru-RU" dirty="0" smtClean="0"/>
              <a:t>ребенка </a:t>
            </a:r>
            <a:r>
              <a:rPr lang="ru-RU" dirty="0"/>
              <a:t>в соответствии с его индивидуальными особенностями; и др.</a:t>
            </a:r>
          </a:p>
        </p:txBody>
      </p:sp>
    </p:spTree>
    <p:extLst>
      <p:ext uri="{BB962C8B-B14F-4D97-AF65-F5344CB8AC3E}">
        <p14:creationId xmlns:p14="http://schemas.microsoft.com/office/powerpoint/2010/main" val="16975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Традиционная и нетрадиционная Артикуляционная гимнастика</a:t>
            </a:r>
            <a:r>
              <a:rPr lang="ru-RU" sz="43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3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512168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Регулярное выполнение поможет: 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t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улучшить кровоснабжение артикуляционных органов и их иннервацию </a:t>
            </a:r>
            <a:r>
              <a:rPr lang="en-US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нервную проводимость); 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улучшить подвижность артикуляционных органов; 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укрепить мышечную систему языка, губ, щёк; </a:t>
            </a:r>
            <a:b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уменьшить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спастичность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(напряжённость) артикуляционных органов.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4176464" cy="249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1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20162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способствует развитию и укреплению грудной клетки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направлена на закрепление навыков диафрагмально – речевого дыхания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необходима для дальнейшей работы по коррекции звукопроизношения.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3312368" cy="18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8102"/>
            <a:ext cx="3520391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</TotalTime>
  <Words>643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Лист Microsoft Excel 97-2003</vt:lpstr>
      <vt:lpstr>Использование здоровьесберегающих технологий в коррекционно – развивающей деятельности с детьми с ОНР</vt:lpstr>
      <vt:lpstr>Главное богатство – это здоровье. Р.В.Эмерсон</vt:lpstr>
      <vt:lpstr>По уставу ВОЗ, «здоровье – это не отсутствие болезни как таковой, а состояние полного физического, душевного и социального благополучия». По мнению Всемирной Организации Здравоохранения, факторы, влияющие на здоровье детей, сильно изменились за последние несколько лет и выглядят следующим образом:</vt:lpstr>
      <vt:lpstr>Медицинские исследования детей дошкольного возраста, проводимые НИИ гигиены и охраны здоровья детей  и подростков РАМН, показали, что:</vt:lpstr>
      <vt:lpstr>Виды здоровьесберегающих технологий в коррекционной группе</vt:lpstr>
      <vt:lpstr>Цель применения здоровьесберегающих технологий в логопедической работе</vt:lpstr>
      <vt:lpstr>Основные задачи: </vt:lpstr>
      <vt:lpstr>Традиционная и нетрадиционная Артикуляционная гимнастика </vt:lpstr>
      <vt:lpstr>Дыхательная гимнастика</vt:lpstr>
      <vt:lpstr>Пальчиковая гимнастика</vt:lpstr>
      <vt:lpstr>Су – джок терапия</vt:lpstr>
      <vt:lpstr>Кинезиологические упражнения</vt:lpstr>
      <vt:lpstr>Тестопластика</vt:lpstr>
      <vt:lpstr>Гимнастика для глаз </vt:lpstr>
      <vt:lpstr>Логоритмика</vt:lpstr>
      <vt:lpstr>Биоэнергопластика</vt:lpstr>
      <vt:lpstr>Театрально – игровая деятельность</vt:lpstr>
      <vt:lpstr>Песочная терапия</vt:lpstr>
      <vt:lpstr>Сказкотерапия</vt:lpstr>
      <vt:lpstr>Психогимнастика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коррекционно-воспитательной работе с детьми с ОНР</dc:title>
  <dc:creator>Пользователь</dc:creator>
  <cp:lastModifiedBy>Пользователь</cp:lastModifiedBy>
  <cp:revision>44</cp:revision>
  <dcterms:created xsi:type="dcterms:W3CDTF">2015-11-25T03:11:42Z</dcterms:created>
  <dcterms:modified xsi:type="dcterms:W3CDTF">2015-12-07T10:23:56Z</dcterms:modified>
</cp:coreProperties>
</file>