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75" r:id="rId4"/>
    <p:sldId id="259" r:id="rId5"/>
    <p:sldId id="260" r:id="rId6"/>
    <p:sldId id="272" r:id="rId7"/>
    <p:sldId id="258" r:id="rId8"/>
    <p:sldId id="262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63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5AAB12-2783-4AFB-A6E5-998F1195C9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AB12-2783-4AFB-A6E5-998F1195C9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AB12-2783-4AFB-A6E5-998F1195C9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AB12-2783-4AFB-A6E5-998F1195C9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AB12-2783-4AFB-A6E5-998F1195C9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AB12-2783-4AFB-A6E5-998F1195C9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AB12-2783-4AFB-A6E5-998F1195C9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AB12-2783-4AFB-A6E5-998F1195C9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AB12-2783-4AFB-A6E5-998F1195C9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25AAB12-2783-4AFB-A6E5-998F1195C9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5AAB12-2783-4AFB-A6E5-998F1195C9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5AAB12-2783-4AFB-A6E5-998F1195C90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8" y="188640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Я узнал, что у меня есть огромная семья:</a:t>
            </a:r>
          </a:p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И тропинка, и лесок, в поле – каждый колосок,</a:t>
            </a:r>
          </a:p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Речка, небо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</a:rPr>
              <a:t>голубое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 – это всё моё родное!</a:t>
            </a:r>
          </a:p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Это Родина моя! Всех люблю на свете я!</a:t>
            </a:r>
          </a:p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				(В. Орлов)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420888"/>
            <a:ext cx="795637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	П </a:t>
            </a:r>
            <a:r>
              <a:rPr lang="ru-RU" sz="28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р</a:t>
            </a:r>
            <a:r>
              <a:rPr lang="ru-RU" sz="2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 о е к т</a:t>
            </a:r>
          </a:p>
          <a:p>
            <a:r>
              <a:rPr lang="ru-RU" sz="2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	по нравственно-патриотическому</a:t>
            </a:r>
          </a:p>
          <a:p>
            <a:r>
              <a:rPr lang="ru-RU" sz="2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	воспитанию</a:t>
            </a:r>
          </a:p>
          <a:p>
            <a:r>
              <a:rPr lang="ru-RU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		</a:t>
            </a:r>
            <a:r>
              <a:rPr lang="ru-RU" sz="29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Родной свой край люби и знай!</a:t>
            </a:r>
            <a:endParaRPr lang="ru-RU" sz="29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589240"/>
            <a:ext cx="4824536" cy="105273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400" b="1" i="1" dirty="0">
                <a:solidFill>
                  <a:schemeClr val="accent6"/>
                </a:solidFill>
              </a:rPr>
              <a:t>                                                                                                                        </a:t>
            </a:r>
            <a:r>
              <a:rPr lang="ru-RU" sz="1400" b="1" i="1" u="sng" dirty="0">
                <a:solidFill>
                  <a:schemeClr val="accent6"/>
                </a:solidFill>
              </a:rPr>
              <a:t>Подготовила</a:t>
            </a:r>
            <a:r>
              <a:rPr lang="ru-RU" sz="1400" b="1" i="1" dirty="0">
                <a:solidFill>
                  <a:schemeClr val="accent6"/>
                </a:solidFill>
              </a:rPr>
              <a:t>:</a:t>
            </a:r>
          </a:p>
          <a:p>
            <a:pPr algn="ctr"/>
            <a:r>
              <a:rPr lang="ru-RU" sz="1400" b="1" i="1" dirty="0">
                <a:solidFill>
                  <a:schemeClr val="accent6"/>
                </a:solidFill>
              </a:rPr>
              <a:t>Воспитатель </a:t>
            </a:r>
            <a:r>
              <a:rPr lang="en-US" sz="1400" b="1" i="1" dirty="0">
                <a:solidFill>
                  <a:schemeClr val="accent6"/>
                </a:solidFill>
              </a:rPr>
              <a:t>I</a:t>
            </a:r>
            <a:r>
              <a:rPr lang="ru-RU" sz="1400" b="1" i="1" dirty="0">
                <a:solidFill>
                  <a:schemeClr val="accent6"/>
                </a:solidFill>
              </a:rPr>
              <a:t>категории МДОУ «Детский сад комбинированного вида №17»</a:t>
            </a:r>
          </a:p>
          <a:p>
            <a:pPr algn="ctr"/>
            <a:r>
              <a:rPr lang="ru-RU" sz="1400" b="1" i="1" dirty="0">
                <a:solidFill>
                  <a:schemeClr val="accent6"/>
                </a:solidFill>
              </a:rPr>
              <a:t>Левина Марина Алексеевна</a:t>
            </a:r>
          </a:p>
        </p:txBody>
      </p:sp>
      <p:pic>
        <p:nvPicPr>
          <p:cNvPr id="1026" name="Picture 2" descr="C:\Users\up\Desktop\раменское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5800"/>
            <a:ext cx="1872208" cy="2946400"/>
          </a:xfrm>
          <a:prstGeom prst="rect">
            <a:avLst/>
          </a:prstGeom>
          <a:noFill/>
        </p:spPr>
      </p:pic>
      <p:pic>
        <p:nvPicPr>
          <p:cNvPr id="1027" name="Picture 3" descr="C:\Users\up\Desktop\раменское\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293096"/>
            <a:ext cx="3937000" cy="2370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562"/>
            <a:ext cx="567674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ТЕМАТИЧЕСКОЕ  ПЛАНИРОВАНИЕ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 rot="21201660">
            <a:off x="934393" y="784978"/>
            <a:ext cx="28866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ОКТЯБРЬ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2780928"/>
            <a:ext cx="853244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1900" b="1" dirty="0">
                <a:latin typeface="Century Gothic" pitchFamily="34" charset="0"/>
              </a:rPr>
              <a:t>1)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Беседа</a:t>
            </a:r>
            <a:r>
              <a:rPr lang="ru-RU" sz="1900" b="1" dirty="0">
                <a:latin typeface="Century Gothic" pitchFamily="34" charset="0"/>
              </a:rPr>
              <a:t> на тему «Доброе </a:t>
            </a:r>
            <a:r>
              <a:rPr lang="ru-RU" sz="1900" b="1">
                <a:latin typeface="Century Gothic" pitchFamily="34" charset="0"/>
              </a:rPr>
              <a:t>сердце, добрые </a:t>
            </a:r>
            <a:r>
              <a:rPr lang="ru-RU" sz="1900" b="1" dirty="0">
                <a:latin typeface="Century Gothic" pitchFamily="34" charset="0"/>
              </a:rPr>
              <a:t>дела»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1900" b="1" dirty="0">
                <a:latin typeface="Century Gothic" pitchFamily="34" charset="0"/>
              </a:rPr>
              <a:t>2) Сбор опавших листьев, </a:t>
            </a:r>
          </a:p>
          <a:p>
            <a:r>
              <a:rPr lang="ru-RU" sz="1900" b="1" dirty="0">
                <a:latin typeface="Century Gothic" pitchFamily="34" charset="0"/>
              </a:rPr>
              <a:t>     помощь дворнику в уборке территории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1900" b="1" dirty="0">
                <a:latin typeface="Century Gothic" pitchFamily="34" charset="0"/>
              </a:rPr>
              <a:t>3)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Рисование</a:t>
            </a:r>
            <a:r>
              <a:rPr lang="ru-RU" sz="1900" b="1" dirty="0">
                <a:latin typeface="Century Gothic" pitchFamily="34" charset="0"/>
              </a:rPr>
              <a:t> на тему «Там, где я живу - красиво»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1900" b="1" dirty="0">
                <a:latin typeface="Century Gothic" pitchFamily="34" charset="0"/>
              </a:rPr>
              <a:t>4) Составление схемы «Я иду в свой детский сад»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1900" b="1" dirty="0">
                <a:latin typeface="Century Gothic" pitchFamily="34" charset="0"/>
              </a:rPr>
              <a:t>5)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Работа с родителями</a:t>
            </a:r>
            <a:r>
              <a:rPr lang="ru-RU" b="1" dirty="0">
                <a:latin typeface="Century Gothic" pitchFamily="34" charset="0"/>
              </a:rPr>
              <a:t>: </a:t>
            </a:r>
          </a:p>
          <a:p>
            <a:r>
              <a:rPr lang="ru-RU" b="1" dirty="0">
                <a:latin typeface="Century Gothic" pitchFamily="34" charset="0"/>
              </a:rPr>
              <a:t>    тематическая беседа «Семейные реликвии»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1900" b="1" dirty="0">
                <a:latin typeface="Century Gothic" pitchFamily="34" charset="0"/>
              </a:rPr>
              <a:t>6) Оформление папки-передвижки «Мой любимый детский сад»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1726" y="2073042"/>
            <a:ext cx="6726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«Я люблю свой детский сад»</a:t>
            </a:r>
          </a:p>
        </p:txBody>
      </p:sp>
      <p:pic>
        <p:nvPicPr>
          <p:cNvPr id="11" name="Рисунок 10" descr="0_49017_4314c4dc_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1704" y="476672"/>
            <a:ext cx="2712784" cy="179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562"/>
            <a:ext cx="567674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ТЕМАТИЧЕСКОЕ  ПЛАНИРОВАНИЕ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 rot="21201660">
            <a:off x="1007584" y="859482"/>
            <a:ext cx="25338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НОЯБРЬ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3068960"/>
            <a:ext cx="81003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latin typeface="Century Gothic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</a:rPr>
              <a:t>1)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Игра – путешествие </a:t>
            </a:r>
            <a:r>
              <a:rPr lang="ru-RU" sz="2000" dirty="0">
                <a:latin typeface="Arial Black" panose="020B0A04020102020204" pitchFamily="34" charset="0"/>
              </a:rPr>
              <a:t>«Раменское-капелька России»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2)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Рассматривание фотоальбома </a:t>
            </a:r>
            <a:r>
              <a:rPr lang="ru-RU" sz="2000" dirty="0">
                <a:latin typeface="Arial Black" panose="020B0A04020102020204" pitchFamily="34" charset="0"/>
              </a:rPr>
              <a:t>«Раменское-капелька России»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3)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Беседа на тему: </a:t>
            </a:r>
            <a:r>
              <a:rPr lang="ru-RU" sz="2000" dirty="0">
                <a:latin typeface="Arial Black" panose="020B0A04020102020204" pitchFamily="34" charset="0"/>
              </a:rPr>
              <a:t>«Красная книга области»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4)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Прогулка</a:t>
            </a:r>
            <a:r>
              <a:rPr lang="ru-RU" sz="2000" dirty="0">
                <a:latin typeface="Arial Black" panose="020B0A04020102020204" pitchFamily="34" charset="0"/>
              </a:rPr>
              <a:t> «Белая берёза под моим окном» 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5)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Выставка фотографий на тему: </a:t>
            </a:r>
            <a:r>
              <a:rPr lang="ru-RU" sz="2000" dirty="0">
                <a:latin typeface="Arial Black" panose="020B0A04020102020204" pitchFamily="34" charset="0"/>
              </a:rPr>
              <a:t>«Мой дом – моя крепость»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6)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Работа с родителями: </a:t>
            </a:r>
            <a:r>
              <a:rPr lang="ru-RU" sz="2000" dirty="0">
                <a:latin typeface="Arial Black" panose="020B0A04020102020204" pitchFamily="34" charset="0"/>
              </a:rPr>
              <a:t>Консультация на тему «Мама, папа, я - дружная семья»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673" y="2073042"/>
            <a:ext cx="64807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«Мой город Раменское»</a:t>
            </a:r>
          </a:p>
        </p:txBody>
      </p:sp>
      <p:pic>
        <p:nvPicPr>
          <p:cNvPr id="10" name="Рисунок 9" descr="1353868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61910"/>
            <a:ext cx="2513856" cy="1847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562"/>
            <a:ext cx="567674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ТЕМАТИЧЕСКОЕ  ПЛАНИРОВАНИЕ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 rot="21201660">
            <a:off x="949302" y="784978"/>
            <a:ext cx="28568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ДЕКАБРЬ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2863964"/>
            <a:ext cx="81003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itchFamily="34" charset="0"/>
              </a:rPr>
              <a:t>1)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Беседа</a:t>
            </a:r>
            <a:r>
              <a:rPr lang="ru-RU" sz="2000" b="1" dirty="0">
                <a:latin typeface="Century Gothic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Century Gothic" pitchFamily="34" charset="0"/>
              </a:rPr>
              <a:t>на тему: </a:t>
            </a:r>
            <a:r>
              <a:rPr lang="ru-RU" sz="2000" b="1" dirty="0">
                <a:latin typeface="Century Gothic" pitchFamily="34" charset="0"/>
              </a:rPr>
              <a:t>«Я люблю тебя, Россия»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2000" b="1" dirty="0">
                <a:latin typeface="Century Gothic" pitchFamily="34" charset="0"/>
              </a:rPr>
              <a:t>2)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Дидактическая игра: </a:t>
            </a:r>
            <a:r>
              <a:rPr lang="ru-RU" sz="2000" b="1" dirty="0">
                <a:latin typeface="Century Gothic" pitchFamily="34" charset="0"/>
              </a:rPr>
              <a:t>«Кто живет в нашей республике»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2000" b="1" dirty="0">
                <a:latin typeface="Century Gothic" pitchFamily="34" charset="0"/>
              </a:rPr>
              <a:t>3)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Беседа</a:t>
            </a:r>
            <a:r>
              <a:rPr lang="ru-RU" sz="2000" b="1" dirty="0">
                <a:latin typeface="Century Gothic" pitchFamily="34" charset="0"/>
              </a:rPr>
              <a:t> «Государственная символика России»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2000" b="1" dirty="0">
                <a:latin typeface="Century Gothic" pitchFamily="34" charset="0"/>
              </a:rPr>
              <a:t>4) </a:t>
            </a:r>
            <a:r>
              <a:rPr lang="ru-RU" sz="2000" b="1" dirty="0">
                <a:solidFill>
                  <a:srgbClr val="0070C0"/>
                </a:solidFill>
                <a:latin typeface="Century Gothic" pitchFamily="34" charset="0"/>
              </a:rPr>
              <a:t>Рассматривание альбома:</a:t>
            </a:r>
          </a:p>
          <a:p>
            <a:r>
              <a:rPr lang="ru-RU" sz="2000" b="1" dirty="0">
                <a:latin typeface="Century Gothic" pitchFamily="34" charset="0"/>
              </a:rPr>
              <a:t>    «Москва – столица нашей Родины»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2000" b="1" dirty="0">
                <a:latin typeface="Century Gothic" pitchFamily="34" charset="0"/>
              </a:rPr>
              <a:t>5)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Рисование:</a:t>
            </a:r>
            <a:r>
              <a:rPr lang="ru-RU" sz="2000" b="1" dirty="0">
                <a:latin typeface="Century Gothic" pitchFamily="34" charset="0"/>
              </a:rPr>
              <a:t> «Русский национальный костюм»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2000" b="1" dirty="0">
                <a:latin typeface="Century Gothic" pitchFamily="34" charset="0"/>
              </a:rPr>
              <a:t>6)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Работа с родителями</a:t>
            </a:r>
            <a:r>
              <a:rPr lang="ru-RU" sz="2000" b="1" dirty="0">
                <a:solidFill>
                  <a:srgbClr val="0070C0"/>
                </a:solidFill>
                <a:latin typeface="Century Gothic" pitchFamily="34" charset="0"/>
              </a:rPr>
              <a:t>:</a:t>
            </a:r>
            <a:r>
              <a:rPr lang="ru-RU" sz="2000" b="1" dirty="0">
                <a:latin typeface="Century Gothic" pitchFamily="34" charset="0"/>
              </a:rPr>
              <a:t> </a:t>
            </a:r>
          </a:p>
          <a:p>
            <a:r>
              <a:rPr lang="ru-RU" sz="2000" b="1" dirty="0">
                <a:latin typeface="Century Gothic" pitchFamily="34" charset="0"/>
              </a:rPr>
              <a:t>    </a:t>
            </a:r>
            <a:r>
              <a:rPr lang="ru-RU" sz="2000" b="1" dirty="0">
                <a:solidFill>
                  <a:srgbClr val="0070C0"/>
                </a:solidFill>
                <a:latin typeface="Century Gothic" pitchFamily="34" charset="0"/>
              </a:rPr>
              <a:t>беседа на тему: </a:t>
            </a:r>
            <a:r>
              <a:rPr lang="ru-RU" sz="2000" b="1" dirty="0">
                <a:latin typeface="Century Gothic" pitchFamily="34" charset="0"/>
              </a:rPr>
              <a:t>«Конвенция о правах ребенка»,</a:t>
            </a:r>
          </a:p>
          <a:p>
            <a:r>
              <a:rPr lang="ru-RU" sz="2000" b="1" dirty="0">
                <a:latin typeface="Century Gothic" pitchFamily="34" charset="0"/>
              </a:rPr>
              <a:t>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33077" y="2073042"/>
            <a:ext cx="57754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i="1" dirty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«Наша Родина - Россия»</a:t>
            </a:r>
          </a:p>
        </p:txBody>
      </p:sp>
      <p:pic>
        <p:nvPicPr>
          <p:cNvPr id="10" name="Рисунок 9" descr="1297234450zima_ve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58670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562"/>
            <a:ext cx="567674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ТЕМАТИЧЕСКОЕ  ПЛАНИРОВАНИЕ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 rot="21201660">
            <a:off x="958233" y="861580"/>
            <a:ext cx="24975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ЯНВАРЬ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2996366"/>
            <a:ext cx="81003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latin typeface="Century Gothic" pitchFamily="34" charset="0"/>
              </a:rPr>
              <a:t>1) </a:t>
            </a:r>
            <a:r>
              <a:rPr lang="ru-RU" sz="1900" b="1" dirty="0">
                <a:solidFill>
                  <a:srgbClr val="0070C0"/>
                </a:solidFill>
                <a:latin typeface="Century Gothic" pitchFamily="34" charset="0"/>
              </a:rPr>
              <a:t>Беседа на тему: </a:t>
            </a:r>
            <a:r>
              <a:rPr lang="ru-RU" sz="1900" b="1" dirty="0">
                <a:latin typeface="Century Gothic" pitchFamily="34" charset="0"/>
              </a:rPr>
              <a:t>«Народно-прикладное искусство России»</a:t>
            </a:r>
          </a:p>
          <a:p>
            <a:endParaRPr lang="ru-RU" sz="1900" b="1" dirty="0">
              <a:latin typeface="Century Gothic" pitchFamily="34" charset="0"/>
            </a:endParaRPr>
          </a:p>
          <a:p>
            <a:r>
              <a:rPr lang="ru-RU" sz="1900" b="1" dirty="0">
                <a:latin typeface="Century Gothic" pitchFamily="34" charset="0"/>
              </a:rPr>
              <a:t>2)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Рисование:</a:t>
            </a:r>
            <a:r>
              <a:rPr lang="ru-RU" sz="1900" b="1" dirty="0">
                <a:latin typeface="Century Gothic" pitchFamily="34" charset="0"/>
              </a:rPr>
              <a:t> «Золотая хохлома»</a:t>
            </a:r>
          </a:p>
          <a:p>
            <a:endParaRPr lang="ru-RU" sz="1900" b="1" dirty="0">
              <a:latin typeface="Century Gothic" pitchFamily="34" charset="0"/>
            </a:endParaRPr>
          </a:p>
          <a:p>
            <a:r>
              <a:rPr lang="ru-RU" sz="1900" b="1" dirty="0">
                <a:latin typeface="Century Gothic" pitchFamily="34" charset="0"/>
              </a:rPr>
              <a:t>3)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Аппликация: </a:t>
            </a:r>
            <a:r>
              <a:rPr lang="ru-RU" sz="1900" b="1" dirty="0">
                <a:latin typeface="Century Gothic" pitchFamily="34" charset="0"/>
              </a:rPr>
              <a:t>«Гжельская роза»</a:t>
            </a:r>
          </a:p>
          <a:p>
            <a:endParaRPr lang="ru-RU" sz="1900" b="1" dirty="0">
              <a:latin typeface="Century Gothic" pitchFamily="34" charset="0"/>
            </a:endParaRPr>
          </a:p>
          <a:p>
            <a:r>
              <a:rPr lang="ru-RU" sz="1900" b="1" dirty="0">
                <a:latin typeface="Century Gothic" pitchFamily="34" charset="0"/>
              </a:rPr>
              <a:t>4) </a:t>
            </a:r>
            <a:r>
              <a:rPr lang="ru-RU" sz="1900" b="1" dirty="0">
                <a:solidFill>
                  <a:srgbClr val="0070C0"/>
                </a:solidFill>
                <a:latin typeface="Century Gothic" pitchFamily="34" charset="0"/>
              </a:rPr>
              <a:t>Лепка дымковской игрушки: </a:t>
            </a:r>
            <a:r>
              <a:rPr lang="ru-RU" sz="1900" b="1" dirty="0">
                <a:latin typeface="Century Gothic" pitchFamily="34" charset="0"/>
              </a:rPr>
              <a:t>«Индюк»</a:t>
            </a:r>
          </a:p>
          <a:p>
            <a:endParaRPr lang="ru-RU" sz="1900" b="1" dirty="0">
              <a:latin typeface="Century Gothic" pitchFamily="34" charset="0"/>
            </a:endParaRPr>
          </a:p>
          <a:p>
            <a:r>
              <a:rPr lang="ru-RU" sz="1900" b="1" dirty="0">
                <a:latin typeface="Century Gothic" pitchFamily="34" charset="0"/>
              </a:rPr>
              <a:t>5)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Рисование:</a:t>
            </a:r>
            <a:r>
              <a:rPr lang="ru-RU" sz="1900" b="1" dirty="0">
                <a:latin typeface="Century Gothic" pitchFamily="34" charset="0"/>
              </a:rPr>
              <a:t> «Матрёшка»</a:t>
            </a:r>
          </a:p>
          <a:p>
            <a:endParaRPr lang="ru-RU" sz="1900" b="1" dirty="0">
              <a:latin typeface="Century Gothic" pitchFamily="34" charset="0"/>
            </a:endParaRPr>
          </a:p>
          <a:p>
            <a:r>
              <a:rPr lang="ru-RU" sz="1900" b="1" dirty="0">
                <a:latin typeface="Century Gothic" pitchFamily="34" charset="0"/>
              </a:rPr>
              <a:t>6)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Работа с родителями</a:t>
            </a:r>
            <a:r>
              <a:rPr lang="ru-RU" sz="1900" b="1" dirty="0">
                <a:latin typeface="Century Gothic" pitchFamily="34" charset="0"/>
              </a:rPr>
              <a:t>: </a:t>
            </a:r>
          </a:p>
          <a:p>
            <a:r>
              <a:rPr lang="ru-RU" sz="1900" b="1" dirty="0">
                <a:latin typeface="Century Gothic" pitchFamily="34" charset="0"/>
              </a:rPr>
              <a:t>    развлечение на тему «Ярмарка чудес»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073042"/>
            <a:ext cx="58326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i="1" dirty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«Краса  ненаглядная»</a:t>
            </a:r>
          </a:p>
        </p:txBody>
      </p:sp>
      <p:pic>
        <p:nvPicPr>
          <p:cNvPr id="7" name="Рисунок 6" descr="0_67e07_5fe1c522_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04664"/>
            <a:ext cx="2506113" cy="188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562"/>
            <a:ext cx="567674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ТЕМАТИЧЕСКОЕ  ПЛАНИРОВАНИЕ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 rot="21201660">
            <a:off x="993875" y="785475"/>
            <a:ext cx="28952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ФЕВРАЛЬ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2996366"/>
            <a:ext cx="81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latin typeface="Century Gothic" pitchFamily="34" charset="0"/>
              </a:rPr>
              <a:t>1)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Беседа</a:t>
            </a:r>
            <a:r>
              <a:rPr lang="ru-RU" sz="1900" b="1" dirty="0">
                <a:latin typeface="Century Gothic" pitchFamily="34" charset="0"/>
              </a:rPr>
              <a:t> на тему «</a:t>
            </a:r>
            <a:r>
              <a:rPr lang="ru-RU" sz="1900" b="1" dirty="0" err="1">
                <a:latin typeface="Century Gothic" pitchFamily="34" charset="0"/>
              </a:rPr>
              <a:t>Нет-войне</a:t>
            </a:r>
            <a:r>
              <a:rPr lang="ru-RU" sz="1900" b="1" dirty="0">
                <a:latin typeface="Century Gothic" pitchFamily="34" charset="0"/>
              </a:rPr>
              <a:t>!»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1900" b="1" dirty="0">
                <a:latin typeface="Century Gothic" pitchFamily="34" charset="0"/>
              </a:rPr>
              <a:t>2) Рассматривание альбома </a:t>
            </a:r>
          </a:p>
          <a:p>
            <a:r>
              <a:rPr lang="ru-RU" sz="1900" b="1" dirty="0">
                <a:latin typeface="Century Gothic" pitchFamily="34" charset="0"/>
              </a:rPr>
              <a:t>    «Военная техника на боевом посту»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1900" b="1" dirty="0">
                <a:latin typeface="Century Gothic" pitchFamily="34" charset="0"/>
              </a:rPr>
              <a:t>3)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Подвижная игра </a:t>
            </a:r>
            <a:r>
              <a:rPr lang="ru-RU" sz="1900" b="1" dirty="0">
                <a:latin typeface="Century Gothic" pitchFamily="34" charset="0"/>
              </a:rPr>
              <a:t>«Защита и границы»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1900" b="1" dirty="0">
                <a:latin typeface="Century Gothic" pitchFamily="34" charset="0"/>
              </a:rPr>
              <a:t>4)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Ручной труд </a:t>
            </a:r>
            <a:r>
              <a:rPr lang="ru-RU" sz="1900" b="1" dirty="0">
                <a:latin typeface="Century Gothic" pitchFamily="34" charset="0"/>
              </a:rPr>
              <a:t>«Подарок для пап и дедушек»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1900" b="1" dirty="0">
                <a:latin typeface="Century Gothic" pitchFamily="34" charset="0"/>
              </a:rPr>
              <a:t>5) Рассматривание картины «Богатыри»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1900" b="1" dirty="0">
                <a:latin typeface="Century Gothic" pitchFamily="34" charset="0"/>
              </a:rPr>
              <a:t>6)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Работа с родителями</a:t>
            </a:r>
            <a:r>
              <a:rPr lang="ru-RU" sz="1900" b="1" dirty="0">
                <a:latin typeface="Century Gothic" pitchFamily="34" charset="0"/>
              </a:rPr>
              <a:t>: </a:t>
            </a:r>
            <a:r>
              <a:rPr lang="ru-RU" sz="2000" b="1" dirty="0"/>
              <a:t>конкурс армейских фотографий пап : «Есть такая профессия – Родину защищать».</a:t>
            </a:r>
          </a:p>
          <a:p>
            <a:r>
              <a:rPr lang="ru-RU" sz="2000" b="1" dirty="0"/>
              <a:t>7)</a:t>
            </a:r>
            <a:r>
              <a:rPr lang="ru-RU" sz="2000" dirty="0"/>
              <a:t> </a:t>
            </a:r>
            <a:r>
              <a:rPr lang="ru-RU" sz="2000" b="1" dirty="0"/>
              <a:t>Конкурс поделок на тему : "Военная техника"</a:t>
            </a:r>
          </a:p>
          <a:p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9251" y="2073042"/>
            <a:ext cx="73392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i="1" dirty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«День Защитника Отечества»</a:t>
            </a:r>
          </a:p>
        </p:txBody>
      </p:sp>
      <p:pic>
        <p:nvPicPr>
          <p:cNvPr id="10" name="Рисунок 9" descr="97320976_Zimniy_vecher_v_parke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76672"/>
            <a:ext cx="2521463" cy="1891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562"/>
            <a:ext cx="567674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ТЕМАТИЧЕСКОЕ  ПЛАНИРОВАНИЕ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 rot="21201660">
            <a:off x="1009869" y="797188"/>
            <a:ext cx="18522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2940327"/>
            <a:ext cx="8172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latin typeface="Century Gothic" pitchFamily="34" charset="0"/>
              </a:rPr>
              <a:t>1)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Беседа</a:t>
            </a:r>
            <a:r>
              <a:rPr lang="ru-RU" sz="1900" b="1" dirty="0">
                <a:latin typeface="Century Gothic" pitchFamily="34" charset="0"/>
              </a:rPr>
              <a:t> </a:t>
            </a:r>
            <a:r>
              <a:rPr lang="ru-RU" sz="1900" b="1" dirty="0">
                <a:solidFill>
                  <a:srgbClr val="0070C0"/>
                </a:solidFill>
                <a:latin typeface="Century Gothic" pitchFamily="34" charset="0"/>
              </a:rPr>
              <a:t>на тему:</a:t>
            </a:r>
          </a:p>
          <a:p>
            <a:r>
              <a:rPr lang="ru-RU" sz="1900" b="1" dirty="0">
                <a:latin typeface="Century Gothic" pitchFamily="34" charset="0"/>
              </a:rPr>
              <a:t>    «Мама – самое прекрасное слово на Земле»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1900" b="1" dirty="0">
                <a:latin typeface="Century Gothic" pitchFamily="34" charset="0"/>
              </a:rPr>
              <a:t>2)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Составление </a:t>
            </a:r>
            <a:r>
              <a:rPr lang="ru-RU" sz="1900" b="1" dirty="0">
                <a:solidFill>
                  <a:srgbClr val="0070C0"/>
                </a:solidFill>
                <a:latin typeface="Century Gothic" pitchFamily="34" charset="0"/>
              </a:rPr>
              <a:t>рассказов из личного опыта:</a:t>
            </a:r>
          </a:p>
          <a:p>
            <a:r>
              <a:rPr lang="ru-RU" sz="1900" b="1" dirty="0">
                <a:latin typeface="Century Gothic" pitchFamily="34" charset="0"/>
              </a:rPr>
              <a:t>    «Моя мама лучше всех»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1900" b="1" dirty="0">
                <a:latin typeface="Century Gothic" pitchFamily="34" charset="0"/>
              </a:rPr>
              <a:t>3)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Рисование: </a:t>
            </a:r>
            <a:r>
              <a:rPr lang="ru-RU" sz="1900" b="1" dirty="0">
                <a:latin typeface="Century Gothic" pitchFamily="34" charset="0"/>
              </a:rPr>
              <a:t>«Портрет моей мамы»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1900" b="1" dirty="0">
                <a:latin typeface="Century Gothic" pitchFamily="34" charset="0"/>
              </a:rPr>
              <a:t>4)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Игра: </a:t>
            </a:r>
            <a:r>
              <a:rPr lang="ru-RU" sz="1900" b="1" dirty="0">
                <a:latin typeface="Century Gothic" pitchFamily="34" charset="0"/>
              </a:rPr>
              <a:t>«Я огорчил свою маму: как исправить положение?»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1900" b="1" dirty="0">
                <a:latin typeface="Century Gothic" pitchFamily="34" charset="0"/>
              </a:rPr>
              <a:t>5)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Чтение </a:t>
            </a:r>
            <a:r>
              <a:rPr lang="ru-RU" sz="1900" b="1" dirty="0">
                <a:solidFill>
                  <a:srgbClr val="0070C0"/>
                </a:solidFill>
                <a:latin typeface="Century Gothic" pitchFamily="34" charset="0"/>
              </a:rPr>
              <a:t>стихов о маме                                                                           </a:t>
            </a:r>
            <a:r>
              <a:rPr lang="ru-RU" sz="1900" b="1" dirty="0">
                <a:latin typeface="Century Gothic" pitchFamily="34" charset="0"/>
              </a:rPr>
              <a:t>6) </a:t>
            </a:r>
            <a:r>
              <a:rPr lang="ru-RU" sz="1900" b="1" dirty="0">
                <a:solidFill>
                  <a:srgbClr val="0070C0"/>
                </a:solidFill>
                <a:latin typeface="Century Gothic" pitchFamily="34" charset="0"/>
              </a:rPr>
              <a:t>Выставка поделок и рисунков: </a:t>
            </a:r>
            <a:r>
              <a:rPr lang="ru-RU" sz="1900" b="1" dirty="0">
                <a:latin typeface="Century Gothic" pitchFamily="34" charset="0"/>
              </a:rPr>
              <a:t>«Любимой мамочке»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1900" b="1" dirty="0">
                <a:latin typeface="Century Gothic" pitchFamily="34" charset="0"/>
              </a:rPr>
              <a:t>7)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Работа с родителями</a:t>
            </a:r>
            <a:r>
              <a:rPr lang="ru-RU" sz="1900" b="1" dirty="0">
                <a:latin typeface="Century Gothic" pitchFamily="34" charset="0"/>
              </a:rPr>
              <a:t>: Музыкальный концерт «8 марта»;</a:t>
            </a:r>
          </a:p>
          <a:p>
            <a:r>
              <a:rPr lang="ru-RU" sz="1900" b="1" dirty="0">
                <a:latin typeface="Century Gothic" pitchFamily="34" charset="0"/>
              </a:rPr>
              <a:t>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7" y="1628800"/>
            <a:ext cx="777686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i="1" dirty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«Мамы всякие нужны, </a:t>
            </a:r>
          </a:p>
          <a:p>
            <a:pPr algn="r"/>
            <a:r>
              <a:rPr lang="ru-RU" sz="3400" b="1" i="1" dirty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мамы всякие важны»</a:t>
            </a:r>
          </a:p>
        </p:txBody>
      </p:sp>
      <p:pic>
        <p:nvPicPr>
          <p:cNvPr id="7" name="Рисунок 6" descr="0a09c9df37f52a4861fdda5f68011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8207" y="476671"/>
            <a:ext cx="2496279" cy="187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562"/>
            <a:ext cx="567674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ТЕМАТИЧЕСКОЕ  ПЛАНИРОВАНИЕ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 rot="21201660">
            <a:off x="931455" y="797188"/>
            <a:ext cx="25244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АПРЕЛЬ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2996952"/>
            <a:ext cx="817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itchFamily="34" charset="0"/>
              </a:rPr>
              <a:t>1)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Беседа</a:t>
            </a:r>
            <a:r>
              <a:rPr lang="ru-RU" sz="2000" b="1" dirty="0">
                <a:latin typeface="Century Gothic" pitchFamily="34" charset="0"/>
              </a:rPr>
              <a:t> об озере, показ иллюстраций и фотографий</a:t>
            </a:r>
          </a:p>
          <a:p>
            <a:r>
              <a:rPr lang="ru-RU" sz="2000" b="1" dirty="0">
                <a:latin typeface="Century Gothic" pitchFamily="34" charset="0"/>
              </a:rPr>
              <a:t>    о его красоте</a:t>
            </a:r>
          </a:p>
          <a:p>
            <a:r>
              <a:rPr lang="ru-RU" sz="2000" b="1" dirty="0">
                <a:latin typeface="Century Gothic" pitchFamily="34" charset="0"/>
              </a:rPr>
              <a:t>2)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Рисование </a:t>
            </a:r>
            <a:r>
              <a:rPr lang="ru-RU" sz="2000" b="1" dirty="0">
                <a:solidFill>
                  <a:srgbClr val="0070C0"/>
                </a:solidFill>
                <a:latin typeface="Century Gothic" pitchFamily="34" charset="0"/>
              </a:rPr>
              <a:t>на тему: </a:t>
            </a:r>
            <a:r>
              <a:rPr lang="ru-RU" sz="2000" b="1" dirty="0">
                <a:latin typeface="Century Gothic" pitchFamily="34" charset="0"/>
              </a:rPr>
              <a:t>«Наше озеро»</a:t>
            </a:r>
          </a:p>
          <a:p>
            <a:endParaRPr lang="ru-RU" sz="2000" b="1" dirty="0">
              <a:latin typeface="Century Gothic" pitchFamily="34" charset="0"/>
            </a:endParaRPr>
          </a:p>
          <a:p>
            <a:r>
              <a:rPr lang="ru-RU" sz="2000" b="1" dirty="0">
                <a:latin typeface="Century Gothic" pitchFamily="34" charset="0"/>
              </a:rPr>
              <a:t>3)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Аппликация: </a:t>
            </a:r>
            <a:r>
              <a:rPr lang="ru-RU" sz="2000" b="1" dirty="0">
                <a:latin typeface="Century Gothic" pitchFamily="34" charset="0"/>
              </a:rPr>
              <a:t>«Подводное царство»</a:t>
            </a:r>
          </a:p>
          <a:p>
            <a:endParaRPr lang="ru-RU" sz="2000" b="1" dirty="0">
              <a:latin typeface="Century Gothic" pitchFamily="34" charset="0"/>
            </a:endParaRPr>
          </a:p>
          <a:p>
            <a:r>
              <a:rPr lang="ru-RU" sz="2000" b="1" dirty="0">
                <a:latin typeface="Century Gothic" pitchFamily="34" charset="0"/>
              </a:rPr>
              <a:t>4)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Беседа </a:t>
            </a:r>
            <a:r>
              <a:rPr lang="ru-RU" sz="2000" b="1" dirty="0">
                <a:solidFill>
                  <a:srgbClr val="0070C0"/>
                </a:solidFill>
                <a:latin typeface="Century Gothic" pitchFamily="34" charset="0"/>
              </a:rPr>
              <a:t>на тему: </a:t>
            </a:r>
            <a:r>
              <a:rPr lang="ru-RU" sz="2000" b="1" dirty="0">
                <a:latin typeface="Century Gothic" pitchFamily="34" charset="0"/>
              </a:rPr>
              <a:t>«Как мы отдыхали на озере»</a:t>
            </a:r>
          </a:p>
          <a:p>
            <a:endParaRPr lang="ru-RU" sz="2000" b="1" dirty="0">
              <a:latin typeface="Century Gothic" pitchFamily="34" charset="0"/>
            </a:endParaRPr>
          </a:p>
          <a:p>
            <a:r>
              <a:rPr lang="ru-RU" sz="2000" b="1" dirty="0">
                <a:latin typeface="Century Gothic" pitchFamily="34" charset="0"/>
              </a:rPr>
              <a:t>5)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Работа с родителями</a:t>
            </a:r>
            <a:r>
              <a:rPr lang="ru-RU" sz="2000" b="1" dirty="0">
                <a:latin typeface="Century Gothic" pitchFamily="34" charset="0"/>
              </a:rPr>
              <a:t>: </a:t>
            </a:r>
          </a:p>
          <a:p>
            <a:r>
              <a:rPr lang="ru-RU" sz="2000" b="1" dirty="0">
                <a:latin typeface="Century Gothic" pitchFamily="34" charset="0"/>
              </a:rPr>
              <a:t>    благоустройство территории детского сада и посадка цветов совместно с родителями и детьми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237383"/>
            <a:ext cx="7632848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400" b="1" i="1" dirty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«Наше озеро»</a:t>
            </a:r>
          </a:p>
        </p:txBody>
      </p:sp>
      <p:pic>
        <p:nvPicPr>
          <p:cNvPr id="55297" name="Picture 1" descr="C:\Users\up\Desktop\раменское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0" y="476672"/>
            <a:ext cx="3541464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562"/>
            <a:ext cx="567674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ТЕМАТИЧЕСКОЕ  ПЛАНИРОВАНИЕ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 rot="21201660">
            <a:off x="1010838" y="924499"/>
            <a:ext cx="15632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2852936"/>
            <a:ext cx="81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itchFamily="34" charset="0"/>
              </a:rPr>
              <a:t>1)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Беседа</a:t>
            </a:r>
            <a:r>
              <a:rPr lang="ru-RU" sz="2000" b="1" dirty="0">
                <a:latin typeface="Century Gothic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Century Gothic" pitchFamily="34" charset="0"/>
              </a:rPr>
              <a:t>на тему: </a:t>
            </a:r>
            <a:r>
              <a:rPr lang="ru-RU" sz="2000" b="1" dirty="0">
                <a:latin typeface="Century Gothic" pitchFamily="34" charset="0"/>
              </a:rPr>
              <a:t>«Этих дней не смолкнет слава»</a:t>
            </a:r>
          </a:p>
          <a:p>
            <a:endParaRPr lang="ru-RU" sz="1200" b="1" dirty="0">
              <a:latin typeface="Century Gothic" pitchFamily="34" charset="0"/>
            </a:endParaRPr>
          </a:p>
          <a:p>
            <a:r>
              <a:rPr lang="ru-RU" sz="2000" b="1" dirty="0">
                <a:latin typeface="Century Gothic" pitchFamily="34" charset="0"/>
              </a:rPr>
              <a:t>2)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Экскурсия </a:t>
            </a:r>
            <a:r>
              <a:rPr lang="ru-RU" sz="2000" b="1" dirty="0">
                <a:latin typeface="Century Gothic" pitchFamily="34" charset="0"/>
              </a:rPr>
              <a:t>к памятнику погибших воинов во время ВОВ (родители с детьми, фотоотчет)</a:t>
            </a:r>
          </a:p>
          <a:p>
            <a:endParaRPr lang="ru-RU" sz="1200" b="1" dirty="0">
              <a:latin typeface="Century Gothic" pitchFamily="34" charset="0"/>
            </a:endParaRPr>
          </a:p>
          <a:p>
            <a:r>
              <a:rPr lang="ru-RU" sz="2000" b="1" dirty="0">
                <a:latin typeface="Century Gothic" pitchFamily="34" charset="0"/>
              </a:rPr>
              <a:t>3) </a:t>
            </a:r>
            <a:r>
              <a:rPr lang="ru-RU" sz="2000" b="1" dirty="0">
                <a:solidFill>
                  <a:srgbClr val="0070C0"/>
                </a:solidFill>
                <a:latin typeface="Century Gothic" pitchFamily="34" charset="0"/>
              </a:rPr>
              <a:t>Музыкальный досуг: </a:t>
            </a:r>
            <a:r>
              <a:rPr lang="ru-RU" sz="2000" b="1" dirty="0">
                <a:latin typeface="Century Gothic" pitchFamily="34" charset="0"/>
              </a:rPr>
              <a:t>«9 мая» </a:t>
            </a:r>
          </a:p>
          <a:p>
            <a:endParaRPr lang="ru-RU" sz="1200" b="1" dirty="0">
              <a:latin typeface="Century Gothic" pitchFamily="34" charset="0"/>
            </a:endParaRPr>
          </a:p>
          <a:p>
            <a:r>
              <a:rPr lang="ru-RU" sz="2000" b="1" dirty="0">
                <a:latin typeface="Century Gothic" pitchFamily="34" charset="0"/>
              </a:rPr>
              <a:t>4) </a:t>
            </a:r>
            <a:r>
              <a:rPr lang="ru-RU" sz="2000" b="1" dirty="0">
                <a:solidFill>
                  <a:srgbClr val="0070C0"/>
                </a:solidFill>
                <a:latin typeface="Century Gothic" pitchFamily="34" charset="0"/>
              </a:rPr>
              <a:t>Рисование на тему: </a:t>
            </a:r>
            <a:r>
              <a:rPr lang="ru-RU" sz="2000" b="1" dirty="0">
                <a:latin typeface="Century Gothic" pitchFamily="34" charset="0"/>
              </a:rPr>
              <a:t>«Салют в честь Дня Победы»</a:t>
            </a:r>
          </a:p>
          <a:p>
            <a:endParaRPr lang="ru-RU" sz="1200" b="1" dirty="0">
              <a:latin typeface="Century Gothic" pitchFamily="34" charset="0"/>
            </a:endParaRPr>
          </a:p>
          <a:p>
            <a:r>
              <a:rPr lang="ru-RU" sz="2000" b="1" dirty="0">
                <a:latin typeface="Century Gothic" pitchFamily="34" charset="0"/>
              </a:rPr>
              <a:t>5) Слушание и пение фронтовых песен,</a:t>
            </a:r>
          </a:p>
          <a:p>
            <a:r>
              <a:rPr lang="ru-RU" sz="2000" b="1" dirty="0">
                <a:latin typeface="Century Gothic" pitchFamily="34" charset="0"/>
              </a:rPr>
              <a:t>    заучивание стихотворений о войне</a:t>
            </a:r>
          </a:p>
          <a:p>
            <a:endParaRPr lang="ru-RU" sz="1200" b="1" dirty="0">
              <a:latin typeface="Century Gothic" pitchFamily="34" charset="0"/>
            </a:endParaRPr>
          </a:p>
          <a:p>
            <a:r>
              <a:rPr lang="ru-RU" sz="2000" b="1" dirty="0">
                <a:latin typeface="Century Gothic" pitchFamily="34" charset="0"/>
              </a:rPr>
              <a:t>6)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Работа с родителями</a:t>
            </a:r>
            <a:r>
              <a:rPr lang="ru-RU" sz="2000" b="1" dirty="0">
                <a:latin typeface="Century Gothic" pitchFamily="34" charset="0"/>
              </a:rPr>
              <a:t>: выставка совместных рисунков</a:t>
            </a:r>
          </a:p>
          <a:p>
            <a:r>
              <a:rPr lang="ru-RU" sz="2000" b="1" dirty="0">
                <a:latin typeface="Century Gothic" pitchFamily="34" charset="0"/>
              </a:rPr>
              <a:t>    детей и родителей по военной тематике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2237383"/>
            <a:ext cx="7776864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400" b="1" i="1" dirty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«Этот  День  Победы»</a:t>
            </a:r>
          </a:p>
        </p:txBody>
      </p:sp>
      <p:pic>
        <p:nvPicPr>
          <p:cNvPr id="7" name="Рисунок 6" descr="411dd21ec8b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76672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32656"/>
            <a:ext cx="7674056" cy="59157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ПРЕДПОЛАГАЕМЫЙ РЕЗУЛЬТАТ:</a:t>
            </a:r>
            <a:endParaRPr lang="ru-RU" dirty="0"/>
          </a:p>
          <a:p>
            <a:pPr lvl="0">
              <a:buNone/>
            </a:pPr>
            <a:r>
              <a:rPr lang="ru-RU" sz="2400" dirty="0"/>
              <a:t>    Итоговым результатом является диагностика, где дети покажут свои знания. Учитывается активное участие детей, родителей, педагогов в выставках, конкурсах, спортивно - патриотических мероприятиях, дискуссиях, других видах деятельности.</a:t>
            </a:r>
          </a:p>
          <a:p>
            <a:pPr lvl="0">
              <a:buNone/>
            </a:pPr>
            <a:r>
              <a:rPr lang="ru-RU" sz="2400" dirty="0"/>
              <a:t>    Умение выражать собственное мнение, анализировать, живо реагировать на происходящее, оказывать посильную помощь.</a:t>
            </a:r>
          </a:p>
          <a:p>
            <a:pPr lvl="0" algn="just">
              <a:buNone/>
            </a:pPr>
            <a:r>
              <a:rPr lang="ru-RU" sz="2400" dirty="0"/>
              <a:t>    Освоение доступных знаний об истории родного Отечества.</a:t>
            </a:r>
          </a:p>
          <a:p>
            <a:pPr lvl="0">
              <a:buNone/>
            </a:pPr>
            <a:r>
              <a:rPr lang="ru-RU" sz="2400" dirty="0"/>
              <a:t>    Приобретение детьми дошкольного возраста навыков социального общения со взрослыми.</a:t>
            </a:r>
          </a:p>
          <a:p>
            <a:pPr>
              <a:buNone/>
            </a:pPr>
            <a:r>
              <a:rPr lang="ru-RU" sz="2400" dirty="0"/>
              <a:t>    Проявление внимания и уважения к ветеранам, пожилым людям, оказание посильной помощи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836712"/>
            <a:ext cx="8178112" cy="30963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sz="2200" dirty="0"/>
              <a:t>Не следует ждать от детей и родителей взрослых форм проявления любви к родному городу, но если в ходе реализации проекта дети приобретут знания об истории города, символике, достопримечательностях, будут знать имена тех, кто основал и прославил город, начнут проявлять интерес к событиям городской жизни и отражать свои впечатления в продуктивной деятельности, то можно считать, что цель и задачи проекта выполнены.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Гипотеза:</a:t>
            </a:r>
            <a:endParaRPr lang="ru-RU" dirty="0"/>
          </a:p>
        </p:txBody>
      </p:sp>
      <p:pic>
        <p:nvPicPr>
          <p:cNvPr id="52225" name="Picture 1" descr="C:\Users\up\Desktop\раменское\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573016"/>
            <a:ext cx="3937000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6562"/>
            <a:ext cx="2771464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АКТУАЛЬНОСТЬ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764704"/>
            <a:ext cx="78488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  Родина, Отечество. … В корнях этих слов близкие каждому образы: мать и отец, родители, те, кто дает жизнь новому существу. Воспитание чувства патриотизма у дошкольников – процесс сложный и длительный. Любовь к близким людям, к детскому саду, к родному городу и родной стране играют огромную роль в становлении личности ребенка.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  В последние годы идет переосмысление сущности патриотического воспитания: идея воспитания патриотизма и гражданственности, приобретая все большее общественное значение, становится задачей государственной важности. Современные исследователи в качестве основополагающего фактора интеграции социальных и педагогических условий в патриотическом и гражданском воспитании дошкольников рассматривают национально – региональный компонент. При этом акцент делается на воспитание любви к родному дому, природе, культуре малой Родины.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 Знакомство детей с родным краем: с историко-культурными, национальными, географическими, природными особенностями формирует у них такие черты характера, которые помогут им стать патриотом и гражданином своей Родины. Ведь, яркие впечатления о родной природе, об истории родного края, полученные в детстве, нередко остаются в памяти человека на всю жизнь.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  И действительно, как не велика наша страна, человек связывает свое чувство любви к ней с теми местами, где он родился, вырос; с улицей, по которой ходил не раз; с двором, где посадил первое деревце…</a:t>
            </a: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3185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0"/>
            <a:ext cx="1143000" cy="1047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76562"/>
            <a:ext cx="2470035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ЗАКЛЮЧЕНИЕ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764704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 В настоящее время этот проект актуален и особенно труден, требует большого такта и терпения, так как в молодых семьях вопросы воспитания патриотизма не считаются важными, и зачастую вызывают лишь недоумение.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 Привлечение семьи к патриотическому воспитанию детей требует от воспитателя особого такта, внимания и чуткости к каждому ребенку. Добровольность участия каждого — обязательное требование и условие данного проекта.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 Центральную роль в гражданском обществе занимает личность гражданина.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Ключевую роль играет семья, т.к. именно семья выполняет ряд связанных с потребностями личности и общества функций: репродуктивную, воспитательную, хозяйственно-экономическую, духовно-эмоциональную и др.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 Формирование патриотических чувств проходит эффективнее, если установить тесную связь с семьёй. Позиция родителей является основой семейного воспитания ребёнка. С малых лет ребёнок может ощутить причастность к жизни своего народа, почувствовать себя сыном не только своих родителей, а и всего Отечества. Это чувство должно возникнуть ещё до того, как ребёнок осознает понятия «родина», «государство», «общество».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Ко всему прочему патриотическое воспитание формирует в будущем человеке любовь к другим людям, учит помогать людям, воспитывает в человеке благородство. Поэтому сегодня первоочередная задача всех педагогов воспитывать в детях любовь к родине, к своему городу, к своей семье и друзьям, учить помогать друг – другу, в общем, воспитать настоящего достойного человека – гражданина России.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    Одним из решений патриотического воспитания становится организация единого воспитательно-образовательного пространства для воспитанников, которое поддерживается в детском учреждении и семье.</a:t>
            </a:r>
            <a:endParaRPr lang="ru-RU" sz="2000" dirty="0"/>
          </a:p>
        </p:txBody>
      </p:sp>
      <p:pic>
        <p:nvPicPr>
          <p:cNvPr id="6" name="Рисунок 5" descr="family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896" y="4077072"/>
            <a:ext cx="511256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Патриотическое воспитание детей является одной из основных задач дошкольного учреждения. Чувство патриотизма многогранно по содержанию – это и любовь к родным местам, и гордость за свой народ, и ощущение своей неразрывности с окружающим миром, и желание сохранять и приумножать богатство своей родины.</a:t>
            </a:r>
          </a:p>
          <a:p>
            <a:r>
              <a:rPr lang="ru-RU" dirty="0"/>
              <a:t>По этому нашей задачей, как педагогов, является: воспитание у ребенка любви и привязанности к своей семье, дому, детскому саду, улице , городу, стране; формирование бережного отношения к природе и всему живому; воспитание уважения к труду; развитие интереса к русским традициям и промыслам; формирование элементарных знаний о правах человека; расширение представлений о городах, знакомство детей с символами государства (герб, флаг, гимн); развитие чувства ответственности и гордости за достижения страны; формирование толерантности, чувства уважения к другим народам, их традициям. Данные задачи решаются во всех видах детской деятельности: на занятиях, в играх, в быту.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Пояснительная записка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548680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chemeClr val="accent6">
                    <a:lumMod val="75000"/>
                  </a:schemeClr>
                </a:solidFill>
              </a:rPr>
              <a:t>Патриотическое воспитание ребенка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 - сложный педагогический процесс. В основе него лежит развитие нравственных чувств. Чувство Родины начинается у ребенка с отношений к семье, к самым близким людям: к матери, отцу, бабушке, дедушке – это корни связывающие его с родным домом и ближайшем окружением. Чувство Родины начинается с восхищения тем, что видит перед собой малыш, чему он изумляется и что вызывает отклик в его душе. И хотя многие впечатления не осознаны им глубоко, но пропущенные через детское восприятие, они играют огромную роль в становлении личности патриота.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 У каждого народа свои сказки и все они передают от поколения к поколению нравственные ценности: добро, дружбу, взаимопомощь, трудолюбие. Произведение устного народного творчества не только формирует любовь к традициям своего народа, но и способствует развитию личности в духе патриотизма.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 Немалое значение для воспитания у детей интереса и любви к родному краю имеет ближайшее окружение. Постепенно ребенок знакомится с детским садом, своей улицей, городом, а затем и страной, ее столицей и символами.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6562"/>
            <a:ext cx="271548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ЦЕЛЬ 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476672"/>
            <a:ext cx="7848872" cy="185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Формировать нравственно-патриотическое отношение и чувство сопричастности к семье, городу, стране, природе, культуре на основе историко-национальных и природных особенностей родного города и страны. Воспитывать чувство собственного достоинства как представителя своего народа, уважение к прошлому, настоящему, будущему своего края и страны. Применять эффективные методы и требования в условиях детского сада.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2420888"/>
            <a:ext cx="3079946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ЗАДАЧИ  ПРОЕКТА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2852936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sym typeface="Symbol"/>
              </a:rPr>
              <a:t>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воспитывать у ребенка любовь и привязанность к своей семье, дому, детскому саду, улице, городу через все виды детской деятельности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sym typeface="Symbol"/>
              </a:rPr>
              <a:t>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расширять представления о городах России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sym typeface="Symbol"/>
              </a:rPr>
              <a:t>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знакомить детей с символами государства (герб, флаг, гимн)</a:t>
            </a:r>
            <a:endParaRPr lang="ru-RU" sz="1600" dirty="0">
              <a:solidFill>
                <a:schemeClr val="accent6">
                  <a:lumMod val="75000"/>
                </a:schemeClr>
              </a:solidFill>
              <a:sym typeface="Symbol"/>
            </a:endParaRPr>
          </a:p>
          <a:p>
            <a:pPr>
              <a:buFont typeface="Symbol"/>
              <a:buChar char="©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развивать чувство ответственности и гордости за достижения страны</a:t>
            </a:r>
            <a:endParaRPr lang="ru-RU" sz="1600" dirty="0">
              <a:solidFill>
                <a:schemeClr val="accent6">
                  <a:lumMod val="75000"/>
                </a:schemeClr>
              </a:solidFill>
              <a:sym typeface="Symbol"/>
            </a:endParaRP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sym typeface="Symbol"/>
              </a:rPr>
              <a:t>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развивать интерес к русским традициям, обычаям, промыслам</a:t>
            </a:r>
            <a:endParaRPr lang="ru-RU" sz="1600" dirty="0">
              <a:solidFill>
                <a:schemeClr val="accent6">
                  <a:lumMod val="75000"/>
                </a:schemeClr>
              </a:solidFill>
              <a:sym typeface="Symbol"/>
            </a:endParaRP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sym typeface="Symbol"/>
              </a:rPr>
              <a:t>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формировать толерантность, чувство уважения к другим народам, их традициям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sym typeface="Symbol"/>
              </a:rPr>
              <a:t>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формировать нравственно-патриотическое чувство посредством ознакомления детей с произведениями пейзажной живописи, народного декоративно-прикладного искусства и архитектуры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sym typeface="Symbol"/>
              </a:rPr>
              <a:t>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формировать эмоциональный отклик и тепло, бережное, заботливое отношение к природе и всему живому, к предметам и явлениям окружающей действительности.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90080" cy="3744416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Тип проекта: </a:t>
            </a:r>
            <a:r>
              <a:rPr lang="ru-RU" dirty="0"/>
              <a:t>тематический</a:t>
            </a:r>
            <a:br>
              <a:rPr lang="ru-RU" dirty="0"/>
            </a:br>
            <a:r>
              <a:rPr lang="ru-RU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Срок проекта: </a:t>
            </a:r>
            <a:r>
              <a:rPr lang="ru-RU" dirty="0"/>
              <a:t>долгосрочный</a:t>
            </a:r>
            <a:br>
              <a:rPr lang="ru-RU" dirty="0"/>
            </a:br>
            <a:r>
              <a:rPr lang="ru-RU" b="1" dirty="0"/>
              <a:t> </a:t>
            </a:r>
            <a:r>
              <a:rPr lang="ru-RU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Участники проекта: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педагоги, дети, родители</a:t>
            </a:r>
            <a:br>
              <a:rPr lang="ru-RU" dirty="0"/>
            </a:br>
            <a:endParaRPr lang="ru-RU" dirty="0"/>
          </a:p>
        </p:txBody>
      </p:sp>
      <p:pic>
        <p:nvPicPr>
          <p:cNvPr id="65537" name="Picture 1" descr="C:\Users\up\Desktop\раменское\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0" y="3140968"/>
            <a:ext cx="470480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6562"/>
            <a:ext cx="7666779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СИСТЕМА  и  ПОСЛЕДОВАТЕЛЬНОСТЬ  РАБОТЫ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187624" y="764704"/>
            <a:ext cx="2016224" cy="7920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43808" y="1412776"/>
            <a:ext cx="2520280" cy="7920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283968" y="2060848"/>
            <a:ext cx="4104456" cy="7920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619672" y="4869160"/>
            <a:ext cx="6840760" cy="7920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491880" y="5949280"/>
            <a:ext cx="5472608" cy="7920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228184" y="2708920"/>
            <a:ext cx="2736304" cy="7920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187624" y="3789040"/>
            <a:ext cx="6048672" cy="7920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47664" y="908720"/>
            <a:ext cx="1337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accent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Семья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1556792"/>
            <a:ext cx="236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accent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Детский сад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55976" y="2204864"/>
            <a:ext cx="3929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accent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Родная улица, район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0192" y="2852936"/>
            <a:ext cx="263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accent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Родной город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1920" y="6101516"/>
            <a:ext cx="5093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accent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Права ребенка (Конвенция)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63688" y="5013176"/>
            <a:ext cx="6596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accent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Права и обязанности (Конституция)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31640" y="393305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accent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Столица, символика</a:t>
            </a:r>
          </a:p>
        </p:txBody>
      </p:sp>
      <p:pic>
        <p:nvPicPr>
          <p:cNvPr id="20" name="Рисунок 19" descr="83185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692696"/>
            <a:ext cx="114300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6562"/>
            <a:ext cx="2939972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ФОРМЫ  РАБОТЫ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1268760"/>
            <a:ext cx="3744416" cy="501675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Беседы;</a:t>
            </a:r>
          </a:p>
          <a:p>
            <a:r>
              <a:rPr lang="ru-RU" dirty="0"/>
              <a:t>занятия;</a:t>
            </a:r>
          </a:p>
          <a:p>
            <a:r>
              <a:rPr lang="ru-RU" dirty="0"/>
              <a:t> рассматривание семейных альбомов, иллюстраций;</a:t>
            </a:r>
          </a:p>
          <a:p>
            <a:r>
              <a:rPr lang="ru-RU" dirty="0"/>
              <a:t> выставки детских работ;</a:t>
            </a:r>
          </a:p>
          <a:p>
            <a:r>
              <a:rPr lang="ru-RU" dirty="0"/>
              <a:t>заучивание стихов, пословиц, поговорок про семью;</a:t>
            </a:r>
          </a:p>
          <a:p>
            <a:r>
              <a:rPr lang="ru-RU" dirty="0"/>
              <a:t> творческая речевая деятельность;</a:t>
            </a:r>
          </a:p>
          <a:p>
            <a:r>
              <a:rPr lang="ru-RU" dirty="0"/>
              <a:t>утренники, развлечения, конкурсы;</a:t>
            </a:r>
          </a:p>
          <a:p>
            <a:r>
              <a:rPr lang="ru-RU" dirty="0"/>
              <a:t> дидактические и сюжетно-ролевые игры;  </a:t>
            </a:r>
          </a:p>
          <a:p>
            <a:r>
              <a:rPr lang="ru-RU" dirty="0"/>
              <a:t> сочинение рассказов и сказок о семье;</a:t>
            </a:r>
          </a:p>
          <a:p>
            <a:r>
              <a:rPr lang="ru-RU" dirty="0"/>
              <a:t>создание мини-проектов;</a:t>
            </a:r>
          </a:p>
          <a:p>
            <a:r>
              <a:rPr lang="ru-RU" dirty="0">
                <a:latin typeface="+mj-lt"/>
              </a:rPr>
              <a:t>беседы</a:t>
            </a:r>
          </a:p>
          <a:p>
            <a:endParaRPr lang="ru-RU" sz="1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8828" y="714762"/>
            <a:ext cx="1693092" cy="55399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детьми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58436" y="714762"/>
            <a:ext cx="2529988" cy="55399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родителями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8064" y="1268760"/>
            <a:ext cx="3816424" cy="273921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Беседы, консультации, родительские собрания по темам проекта;</a:t>
            </a:r>
          </a:p>
          <a:p>
            <a:r>
              <a:rPr lang="ru-RU" dirty="0"/>
              <a:t> анкетирование;</a:t>
            </a:r>
          </a:p>
          <a:p>
            <a:r>
              <a:rPr lang="ru-RU" dirty="0"/>
              <a:t> дни открытых дверей;</a:t>
            </a:r>
          </a:p>
          <a:p>
            <a:r>
              <a:rPr lang="ru-RU" dirty="0"/>
              <a:t>Фотоконкурсы;</a:t>
            </a:r>
          </a:p>
          <a:p>
            <a:r>
              <a:rPr lang="ru-RU" dirty="0"/>
              <a:t>праздники;</a:t>
            </a:r>
          </a:p>
          <a:p>
            <a:r>
              <a:rPr lang="ru-RU" dirty="0"/>
              <a:t>создание мини-проектов.</a:t>
            </a:r>
          </a:p>
          <a:p>
            <a:endParaRPr lang="ru-RU" sz="1400" dirty="0">
              <a:latin typeface="+mj-lt"/>
            </a:endParaRPr>
          </a:p>
          <a:p>
            <a:endParaRPr lang="ru-RU" sz="1400" dirty="0">
              <a:latin typeface="+mj-lt"/>
            </a:endParaRPr>
          </a:p>
        </p:txBody>
      </p:sp>
      <p:pic>
        <p:nvPicPr>
          <p:cNvPr id="12" name="Рисунок 11" descr="11-700x46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3" y="4012221"/>
            <a:ext cx="4283968" cy="2845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548680"/>
            <a:ext cx="529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способствует эффективному и системному усвоению детьми знаний о своей стране, родном крае, той местности, где они живут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76562"/>
            <a:ext cx="567674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ТЕМАТИЧЕСКОЕ  ПЛАНИРОВАНИЕ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 rot="21201660">
            <a:off x="933135" y="806662"/>
            <a:ext cx="32617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сЕНТЯБРЬ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0_63920_cb3696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412776"/>
            <a:ext cx="2631842" cy="167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87624" y="3047469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itchFamily="34" charset="0"/>
              </a:rPr>
              <a:t>1) </a:t>
            </a:r>
            <a:r>
              <a:rPr lang="ru-RU" sz="2000" b="1" dirty="0">
                <a:solidFill>
                  <a:srgbClr val="0070C0"/>
                </a:solidFill>
                <a:latin typeface="Century Gothic" pitchFamily="34" charset="0"/>
              </a:rPr>
              <a:t>Беседа на тему: </a:t>
            </a:r>
            <a:r>
              <a:rPr lang="ru-RU" sz="2000" b="1" dirty="0">
                <a:latin typeface="Century Gothic" pitchFamily="34" charset="0"/>
              </a:rPr>
              <a:t>«Моя семья»</a:t>
            </a:r>
          </a:p>
          <a:p>
            <a:endParaRPr lang="ru-RU" sz="2000" b="1" dirty="0">
              <a:latin typeface="Century Gothic" pitchFamily="34" charset="0"/>
            </a:endParaRPr>
          </a:p>
          <a:p>
            <a:r>
              <a:rPr lang="ru-RU" sz="2000" b="1" dirty="0">
                <a:latin typeface="Century Gothic" pitchFamily="34" charset="0"/>
              </a:rPr>
              <a:t>2)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Дидактические игры: </a:t>
            </a:r>
          </a:p>
          <a:p>
            <a:r>
              <a:rPr lang="ru-RU" sz="2000" b="1" dirty="0">
                <a:latin typeface="Century Gothic" pitchFamily="34" charset="0"/>
              </a:rPr>
              <a:t>    «Для чего человеку имя», «Как тебя зовут по-другому»</a:t>
            </a:r>
          </a:p>
          <a:p>
            <a:endParaRPr lang="ru-RU" sz="2000" b="1" dirty="0">
              <a:latin typeface="Century Gothic" pitchFamily="34" charset="0"/>
            </a:endParaRPr>
          </a:p>
          <a:p>
            <a:r>
              <a:rPr lang="ru-RU" sz="2000" b="1" dirty="0">
                <a:latin typeface="Century Gothic" pitchFamily="34" charset="0"/>
              </a:rPr>
              <a:t>3) </a:t>
            </a:r>
            <a:r>
              <a:rPr lang="ru-RU" sz="2000" b="1" dirty="0">
                <a:solidFill>
                  <a:srgbClr val="0070C0"/>
                </a:solidFill>
                <a:latin typeface="Century Gothic" pitchFamily="34" charset="0"/>
              </a:rPr>
              <a:t>Рисование на тему: </a:t>
            </a:r>
            <a:r>
              <a:rPr lang="ru-RU" sz="2000" b="1" dirty="0">
                <a:latin typeface="Century Gothic" pitchFamily="34" charset="0"/>
              </a:rPr>
              <a:t>«Я и моя семья»</a:t>
            </a:r>
          </a:p>
          <a:p>
            <a:endParaRPr lang="ru-RU" sz="2000" b="1" dirty="0">
              <a:latin typeface="Century Gothic" pitchFamily="34" charset="0"/>
            </a:endParaRPr>
          </a:p>
          <a:p>
            <a:r>
              <a:rPr lang="ru-RU" sz="2000" b="1" dirty="0">
                <a:latin typeface="Century Gothic" pitchFamily="34" charset="0"/>
              </a:rPr>
              <a:t>4)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Работа над понятиями</a:t>
            </a:r>
            <a:r>
              <a:rPr lang="ru-RU" sz="2000" b="1" dirty="0">
                <a:latin typeface="Century Gothic" pitchFamily="34" charset="0"/>
              </a:rPr>
              <a:t>: семья, фамилия, имя, отчество</a:t>
            </a:r>
          </a:p>
          <a:p>
            <a:endParaRPr lang="ru-RU" sz="2000" b="1" dirty="0">
              <a:latin typeface="Century Gothic" pitchFamily="34" charset="0"/>
            </a:endParaRPr>
          </a:p>
          <a:p>
            <a:r>
              <a:rPr lang="ru-RU" sz="2000" b="1" dirty="0">
                <a:latin typeface="Century Gothic" pitchFamily="34" charset="0"/>
              </a:rPr>
              <a:t>5)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Работа с родителями</a:t>
            </a:r>
            <a:r>
              <a:rPr lang="ru-RU" sz="1900" b="1" dirty="0">
                <a:latin typeface="Century Gothic" pitchFamily="34" charset="0"/>
              </a:rPr>
              <a:t>: родительское собрание</a:t>
            </a:r>
            <a:r>
              <a:rPr lang="ru-RU" sz="2000" dirty="0"/>
              <a:t> </a:t>
            </a:r>
            <a:r>
              <a:rPr lang="ru-RU" sz="2000" b="1" dirty="0"/>
              <a:t>на тему</a:t>
            </a:r>
            <a:r>
              <a:rPr lang="ru-RU" sz="2000" dirty="0"/>
              <a:t>: «Нравственно-патриотическое воспитание дошкольника»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9" y="2073042"/>
            <a:ext cx="36724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«Моя семья»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570</TotalTime>
  <Words>1859</Words>
  <Application>Microsoft Office PowerPoint</Application>
  <PresentationFormat>Экран (4:3)</PresentationFormat>
  <Paragraphs>215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 Black</vt:lpstr>
      <vt:lpstr>Century Gothic</vt:lpstr>
      <vt:lpstr>Lucida Sans Unicode</vt:lpstr>
      <vt:lpstr>Symbol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     Пояснительная записка</vt:lpstr>
      <vt:lpstr>Презентация PowerPoint</vt:lpstr>
      <vt:lpstr>Презентация PowerPoint</vt:lpstr>
      <vt:lpstr>Тип проекта: тематический  Срок проекта: долгосрочный  Участники проекта:  педагоги, дети, родители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Гипотеза:</vt:lpstr>
      <vt:lpstr>Презентация PowerPoint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Демонстрационная версия</dc:creator>
  <cp:lastModifiedBy>User</cp:lastModifiedBy>
  <cp:revision>64</cp:revision>
  <dcterms:created xsi:type="dcterms:W3CDTF">2015-02-22T20:20:08Z</dcterms:created>
  <dcterms:modified xsi:type="dcterms:W3CDTF">2016-10-26T12:11:05Z</dcterms:modified>
</cp:coreProperties>
</file>