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864" r:id="rId10"/>
    <p:sldMasterId id="2147483876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88" r:id="rId24"/>
    <p:sldId id="268" r:id="rId25"/>
    <p:sldId id="269" r:id="rId26"/>
    <p:sldId id="278" r:id="rId27"/>
    <p:sldId id="279" r:id="rId28"/>
    <p:sldId id="280" r:id="rId29"/>
    <p:sldId id="281" r:id="rId30"/>
    <p:sldId id="282" r:id="rId31"/>
    <p:sldId id="289" r:id="rId32"/>
    <p:sldId id="283" r:id="rId33"/>
    <p:sldId id="284" r:id="rId34"/>
    <p:sldId id="290" r:id="rId35"/>
    <p:sldId id="285" r:id="rId36"/>
    <p:sldId id="286" r:id="rId37"/>
    <p:sldId id="293" r:id="rId38"/>
    <p:sldId id="291" r:id="rId39"/>
    <p:sldId id="292" r:id="rId40"/>
    <p:sldId id="28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8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5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4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9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4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8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8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9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67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1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7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9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97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2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37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1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42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3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2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3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33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2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5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60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47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438928-AB1B-49DB-8C36-FBCC891C304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D0695-AD2C-4C60-B4A9-81F9A05C4F4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69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931640"/>
          </a:xfrm>
        </p:spPr>
        <p:txBody>
          <a:bodyPr>
            <a:noAutofit/>
          </a:bodyPr>
          <a:lstStyle/>
          <a:p>
            <a:pPr algn="ctr"/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«Развитие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познавательной активности у детей старшего дошкольного возраста посредством опытно - экспериментальной деятельности»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235031"/>
            <a:ext cx="7854696" cy="14401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Орлова Елена Николаевна, воспитатель МБДОУ «Детский сад №90 комбинированного вида г. Орла»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4" y="2120525"/>
            <a:ext cx="4208986" cy="297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20525"/>
            <a:ext cx="4091947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08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332656"/>
            <a:ext cx="7854696" cy="15841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Гистограмма результатов индивидуальных карт  обследования познавательной потребности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748568"/>
              </p:ext>
            </p:extLst>
          </p:nvPr>
        </p:nvGraphicFramePr>
        <p:xfrm>
          <a:off x="182053" y="1844824"/>
          <a:ext cx="8779893" cy="484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Диаграмма" r:id="rId3" imgW="5867400" imgH="3238410" progId="MSGraph.Chart.8">
                  <p:embed/>
                </p:oleObj>
              </mc:Choice>
              <mc:Fallback>
                <p:oleObj name="Диаграмма" r:id="rId3" imgW="5867400" imgH="323841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53" y="1844824"/>
                        <a:ext cx="8779893" cy="4846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9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OleChart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992888" cy="6264696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диагностики  наглядно показали, что у детей нет устойчивого интереса к экспериментальной деятельности. Дети  испытывали затруднения по многим параметрам: не могли видеть и выделять проблему, принимать и ставить цель и т.д.</a:t>
            </a:r>
          </a:p>
          <a:p>
            <a:pPr algn="l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диагностики свидетельствовали о необходимости целенаправленной систематической работы по развитию познавательного интереса у детей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39397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4032448" cy="2448272"/>
          </a:xfrm>
        </p:spPr>
        <p:txBody>
          <a:bodyPr numCol="1">
            <a:normAutofit fontScale="92500"/>
          </a:bodyPr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развития детского экспериментирования в группе был оборудован уголок экспериментирования для самостоятельной свободной деятельности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816424" cy="2544282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860032" y="620688"/>
            <a:ext cx="4032448" cy="5544616"/>
          </a:xfrm>
          <a:prstGeom prst="rect">
            <a:avLst/>
          </a:prstGeom>
        </p:spPr>
        <p:txBody>
          <a:bodyPr vert="horz" lIns="0" rIns="18288" numCol="1">
            <a:normAutofit fontScale="925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Мною была подобрана серия экспериментов с объектами неживой природы,  которые я использовала в  работе с детьми старшего дошкольного возраста, создана картотека опытов и экспериментов, разработаны и апробированы занятия с использованием экспериментов, разработан перспективный план работы кружка «Юный исследователь» по опытно-экспериментальной деятельности с детьми на учебный год.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7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38">
            <a:off x="2062747" y="1275492"/>
            <a:ext cx="3554833" cy="507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491">
            <a:off x="5091554" y="1394874"/>
            <a:ext cx="4056589" cy="385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разработки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483">
            <a:off x="656611" y="1544570"/>
            <a:ext cx="2298192" cy="3407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7854696" cy="324036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 – экспериментальной деятельности</a:t>
            </a: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реализуется в следующих </a:t>
            </a:r>
            <a:r>
              <a:rPr lang="ru-RU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 блоках</a:t>
            </a: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педагогического процесса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endParaRPr lang="ru-RU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 организованная образовательная деятельность в образовательной области «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развитие»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 формированию целостной картины мира с включенными опытами по заданной теме (НОД);</a:t>
            </a:r>
          </a:p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деятельность взрослого с детьми, а также ребенка со сверстником;</a:t>
            </a:r>
          </a:p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свободная самостоятельная деятельность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4206" y="4004905"/>
            <a:ext cx="316803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организованного обучения в форме НОД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5256584" cy="4752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 кружка «Юный исследователь»  предполагает перспективное планирование  НОД  1 раз в неделю, с опытами и экспериментами, открывая для дошкольников новый мир объектов и явлений неживой природы. Во время НОД проводится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3-4 эксперимента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сложности в форме игры-экспериментирования в «Детской лаборатории» обязательно с сюрпризным моментом, или с необычностью объекта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95" y="1772816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96" y="4172744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26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Опытно-экспериментальная деятельность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196752"/>
            <a:ext cx="5184576" cy="5400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опытно-экспериментальной деятельности проходит в форме партнерства взрослого и ребенка, что способствует развитию у ребенка активности, самостоятельности, умение принять решение, пробовать делать что-то, не боясь, что получится неправильно, вызывает стремление к достижению, способствует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эмоциональному комфорту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развитию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и познавательной деятельности.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299859" cy="2474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149080"/>
            <a:ext cx="3299859" cy="219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6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648072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Структура детского экспериментирования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5040560" cy="5400600"/>
          </a:xfrm>
        </p:spPr>
        <p:txBody>
          <a:bodyPr>
            <a:normAutofit fontScale="925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которую необходимо разрешить.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(что нужно сделать для решения проблемы).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Выдвижение гипотез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(поиск возможных путей решения).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гипотез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(сбор данных, экспериментирование, реализация в действиях).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результатов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(подтвердились ли гипотезы).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Формулирование выводов.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162" y="2006758"/>
            <a:ext cx="3995936" cy="266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61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854696" cy="31683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Заключительным этапом эксперимента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 и формулирование выводов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 можно делать в словесной форме,  а иногда избирать другие способы, например, фиксирование результатов графически, т.е. оформление в рисунках, схемах</a:t>
            </a:r>
            <a:r>
              <a:rPr lang="ru-RU" sz="2800" dirty="0"/>
              <a:t>.</a:t>
            </a:r>
          </a:p>
        </p:txBody>
      </p:sp>
      <p:pic>
        <p:nvPicPr>
          <p:cNvPr id="5122" name="Picture 2" descr="DSC_12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0563"/>
            <a:ext cx="2869655" cy="1911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АнГеЛРоКа_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18" y="4399126"/>
            <a:ext cx="455563" cy="54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C_11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53455"/>
            <a:ext cx="1804596" cy="2707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SC_12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66" y="4260564"/>
            <a:ext cx="2857930" cy="1905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0080" y="3690473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Камни звучат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7432" y="3343128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Камни тонут в воде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3668789"/>
            <a:ext cx="215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Камни имеют цвет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1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Блок совместной деятельности взрослого с детьми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992888" cy="5544616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       </a:t>
            </a:r>
            <a:r>
              <a:rPr lang="ru-RU" sz="2000" dirty="0">
                <a:solidFill>
                  <a:srgbClr val="FFC000"/>
                </a:solidFill>
              </a:rPr>
              <a:t>  </a:t>
            </a:r>
            <a:r>
              <a:rPr lang="ru-RU" sz="2000" dirty="0" smtClean="0">
                <a:solidFill>
                  <a:srgbClr val="FFC000"/>
                </a:solidFill>
              </a:rPr>
              <a:t>	</a:t>
            </a:r>
            <a:r>
              <a:rPr lang="ru-RU" sz="2000" b="1" dirty="0" smtClean="0">
                <a:solidFill>
                  <a:srgbClr val="FFC000"/>
                </a:solidFill>
              </a:rPr>
              <a:t>Блок </a:t>
            </a:r>
            <a:r>
              <a:rPr lang="ru-RU" sz="2000" b="1" dirty="0">
                <a:solidFill>
                  <a:srgbClr val="FFC000"/>
                </a:solidFill>
              </a:rPr>
              <a:t>совместной деятельности взрослого с детьми является</a:t>
            </a:r>
            <a:r>
              <a:rPr lang="ru-RU" sz="2000" dirty="0"/>
              <a:t>, на мой взгляд, основным в формировании у детей опытно - экспериментальных  навыков. К этому блоку относятся опыты и эксперименты, игры - эксперименты, игры – опыты. </a:t>
            </a:r>
          </a:p>
          <a:p>
            <a:pPr algn="just"/>
            <a:r>
              <a:rPr lang="ru-RU" sz="2000" dirty="0" smtClean="0"/>
              <a:t>Основной формой  детской экспериментальной деятельности, которую я активно использую, являются </a:t>
            </a:r>
            <a:r>
              <a:rPr lang="ru-RU" sz="2000" b="1" dirty="0" smtClean="0">
                <a:solidFill>
                  <a:srgbClr val="FFC000"/>
                </a:solidFill>
              </a:rPr>
              <a:t>опыты</a:t>
            </a:r>
            <a:r>
              <a:rPr lang="ru-RU" sz="2000" dirty="0" smtClean="0"/>
              <a:t>. Дети с огромным удовольствием выполняют опыты с объектами неживой природы: песком, глиной, снегом, воздухом, камнями, водой, магнитом и пр. Например, ставлю проблему:  </a:t>
            </a:r>
            <a:r>
              <a:rPr lang="ru-RU" sz="2000" i="1" dirty="0" smtClean="0">
                <a:solidFill>
                  <a:srgbClr val="FFC000"/>
                </a:solidFill>
              </a:rPr>
              <a:t>слепить фигурку из мокрого и сухого песка. Дети рассуждают, какой песок лепится, почему. Рассматривая песок через лупу, обнаруживают, что он состоит из мелких кристалликов - песчинок</a:t>
            </a:r>
            <a:r>
              <a:rPr lang="ru-RU" sz="2000" i="1" dirty="0" smtClean="0"/>
              <a:t>, этим объясняется свойство сухого песка - </a:t>
            </a:r>
            <a:r>
              <a:rPr lang="ru-RU" sz="2000" i="1" dirty="0" smtClean="0">
                <a:solidFill>
                  <a:srgbClr val="FFC000"/>
                </a:solidFill>
              </a:rPr>
              <a:t>сыпучесть</a:t>
            </a:r>
            <a:r>
              <a:rPr lang="ru-RU" sz="2000" i="1" dirty="0" smtClean="0"/>
              <a:t>.</a:t>
            </a:r>
            <a:r>
              <a:rPr lang="ru-RU" sz="2000" dirty="0" smtClean="0"/>
              <a:t> В процессе проведения опытов все дети принимают активное участие. Такие опыты чем-то напоминают детям фокусы, они необычны, а главное - они всё проделывают сами. Тем самым мы развиваем у детей любознательность, </a:t>
            </a:r>
            <a:r>
              <a:rPr lang="ru-RU" sz="2000" dirty="0" smtClean="0"/>
              <a:t>наблюдательность </a:t>
            </a:r>
            <a:r>
              <a:rPr lang="ru-RU" sz="2000" dirty="0" smtClean="0"/>
              <a:t>и умения находить пути решения проблемных ситуаций.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54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193164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взрослые всерьез относятся к бесконечным детским вопросам: «Когда?», «Как?», «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Почему?»,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есть только один путь – экспериментирование.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7854696" cy="936104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Порой он действительно приводит к великим открытиям.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2"/>
            <a:ext cx="2520280" cy="3236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1"/>
            <a:ext cx="2571750" cy="3236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4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546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Самостоятельная деятельность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136904" cy="568863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Планирование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работы предполагает  в первую очередь создание педагогом условий, которые способствуют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деятельности. Для этой цели в группе оборудован «Уголок экспериментирования»   с соответствующим оснащением, что позволяет оказывать огромное влияние на познавательную активность детей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оборудование уголка экспериментирования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приборы </a:t>
            </a: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«помощники»: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весы, лупы, песочные часы, бинокли, компасы;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материал: 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камешки, глина, песок, ракушки, птичьи перья, спил и листья деревьев, мох, семена и т.д.;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утилизированный материал: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проволока, кусочки кожи, меха, ткани, пробки;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виды бумаги;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красители: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гуашь, акварельные краски;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материалы: 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пипетки, колбы, мерные ложки, резиновые груши,  шприцы (без игл);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прочие материалы: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зеркала,  воздушные шары, масло, мука, соль, сахар, цветные и прозрачные стёкла, сито, свечи, лабораторная посуда, емкости для игр с водой разного объема и формы</a:t>
            </a:r>
          </a:p>
        </p:txBody>
      </p:sp>
    </p:spTree>
    <p:extLst>
      <p:ext uri="{BB962C8B-B14F-4D97-AF65-F5344CB8AC3E}">
        <p14:creationId xmlns:p14="http://schemas.microsoft.com/office/powerpoint/2010/main" val="1591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546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Оборудование уголка экспериментирования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4" y="1192055"/>
            <a:ext cx="3792468" cy="3518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8" y="2951554"/>
            <a:ext cx="464451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8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Методы и приемы  работы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064896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работе я использую как традиционные методы, так и инновационные.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Традиционные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методы, которые прошли проверку временем и широко применяются:</a:t>
            </a:r>
          </a:p>
          <a:p>
            <a:pPr algn="just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наблюдения, иллюстрации, альбомы,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мнемотаблицы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схемы и др.;</a:t>
            </a:r>
          </a:p>
          <a:p>
            <a:pPr algn="just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 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Словесные: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беседы, чтение   художественной   литературы, использование фольклорных жанров (загадки,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пословицы и поговорки);                    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 Практические  методы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игры-опыты, игры-эксперименты, дидактические игры, сюжетно-ролевые игры с элементами экспериментирования,  настольно-печатные игры.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методы: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процессе экспериментирования применяю 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 мультимедийные средства обучения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стимулирует познавательный интерес дошкольников.   </a:t>
            </a:r>
          </a:p>
        </p:txBody>
      </p:sp>
    </p:spTree>
    <p:extLst>
      <p:ext uri="{BB962C8B-B14F-4D97-AF65-F5344CB8AC3E}">
        <p14:creationId xmlns:p14="http://schemas.microsoft.com/office/powerpoint/2010/main" val="42791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064896" cy="6408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родителей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 развития познавательного интереса детей реализовывался в следующих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формах: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оформлена серия наглядной информации для родителей, проводила индивидуальные и групповые консультации, использовала раздаточный материал  в виде памяток и рекомендаций, совместные досуги, обмен опытом.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принимали и принимают активное участие в тематических выставках поделок, в создании коллекций, в  подборке книг в  соответствии с изучаемыми объектами.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проведенной работы родители: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 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 организовывать элементарные эксперименты;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оборудовали мини - уголки для детского экспериментирования в домашних условиях;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повысили уровень педагогических знаний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8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160" y="-99392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Творческие работы родителей и детей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99577"/>
            <a:ext cx="3168352" cy="273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99577"/>
            <a:ext cx="3744416" cy="277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7107"/>
            <a:ext cx="3289764" cy="2839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52" y="927107"/>
            <a:ext cx="3698022" cy="285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3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Итог </a:t>
            </a:r>
            <a:r>
              <a:rPr lang="ru-RU" sz="3200" dirty="0"/>
              <a:t>экспериментальной работы в конце учебного  </a:t>
            </a:r>
            <a:r>
              <a:rPr lang="ru-RU" sz="3200" dirty="0" smtClean="0"/>
              <a:t>года.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854696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Подводя итог экспериментальной работы в конце учебного  года,   я отметила, что используя системный, спланированный подход в обучении по  теме: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познавательной активности у детей старшего дошкольного возраста посредством опытно - экспериментальной деятельности»,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приборы, оборудование, объекты неживой природы, наглядность в виде картин, иллюстраций, альбомов, слайдов, разнообразных дополняющих друг друга приемов, видов и форм обучения с учетом уровня знаний, возраста и индивидуального подхода к каждому ребенку, я получила хороший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5557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отношения детей к экспериментальной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854696" cy="28083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Результаты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предпочитаемого детьми вида деятельности показали, что предпочтения детей на конец эксперимента в группе распределились следующим образом:</a:t>
            </a:r>
          </a:p>
          <a:p>
            <a:pPr algn="l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экспериментирование (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56%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algn="l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игровой уголок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(22%),</a:t>
            </a:r>
          </a:p>
          <a:p>
            <a:pPr algn="l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чтение книг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(11%)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уголок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изодеятельности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(11%).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522113"/>
              </p:ext>
            </p:extLst>
          </p:nvPr>
        </p:nvGraphicFramePr>
        <p:xfrm>
          <a:off x="2051720" y="3717032"/>
          <a:ext cx="4824536" cy="301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Диаграмма" r:id="rId3" imgW="3514657" imgH="2800350" progId="MSGraph.Chart.8">
                  <p:embed/>
                </p:oleObj>
              </mc:Choice>
              <mc:Fallback>
                <p:oleObj name="Диаграмма" r:id="rId3" imgW="3514657" imgH="2800350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4890" t="16579" r="17279" b="6053"/>
                      <a:stretch>
                        <a:fillRect/>
                      </a:stretch>
                    </p:blipFill>
                    <p:spPr bwMode="auto">
                      <a:xfrm>
                        <a:off x="2051720" y="3717032"/>
                        <a:ext cx="4824536" cy="3016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8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OleChart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332656"/>
            <a:ext cx="7854696" cy="15841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индивидуальных карт обследования познавательной потребности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66053"/>
              </p:ext>
            </p:extLst>
          </p:nvPr>
        </p:nvGraphicFramePr>
        <p:xfrm>
          <a:off x="1331640" y="2924944"/>
          <a:ext cx="6966570" cy="318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Диаграмма" r:id="rId3" imgW="5886585" imgH="2752635" progId="MSGraph.Chart.8">
                  <p:embed/>
                </p:oleObj>
              </mc:Choice>
              <mc:Fallback>
                <p:oleObj name="Диаграмма" r:id="rId3" imgW="5886585" imgH="275263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24944"/>
                        <a:ext cx="6966570" cy="3184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067944" y="3284984"/>
            <a:ext cx="0" cy="93610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7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OleChart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160" y="-99392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Фотоматериалы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182">
            <a:off x="323527" y="1142505"/>
            <a:ext cx="4760824" cy="31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98">
            <a:off x="4283968" y="3356992"/>
            <a:ext cx="4499992" cy="299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1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160" y="-99392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Фотоматериалы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871">
            <a:off x="755576" y="908720"/>
            <a:ext cx="2569499" cy="342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872">
            <a:off x="4817265" y="1155937"/>
            <a:ext cx="3731907" cy="279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423">
            <a:off x="2411760" y="3717032"/>
            <a:ext cx="3925836" cy="283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1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61926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старшему дошкольному возрасту заметно возрастают возможности инициативной преобразующей активности ребенка. Этот возрастной период важен для развития познавательной потребности, которая находит отражение в форме поисковой, исследовательской деятельности, направленной на "открытие" нового, которая развивает продуктивные формы мышления. Задача взрослого – не подавлять ребенка грузом своих знаний, а создавать условия для самостоятельного нахождения ответов на свои вопросы "почему" и "как", что способствует развитию познавательной компетенции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859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400600"/>
          </a:xfrm>
        </p:spPr>
        <p:txBody>
          <a:bodyPr/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возвратиться к тому, что он узнал».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Сухомлинский</a:t>
            </a:r>
          </a:p>
          <a:p>
            <a:endParaRPr lang="ru-RU" dirty="0"/>
          </a:p>
          <a:p>
            <a:r>
              <a:rPr lang="ru-RU" dirty="0"/>
              <a:t>	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04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369173" cy="252028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Этим </a:t>
            </a:r>
            <a:r>
              <a:rPr lang="ru-RU" dirty="0"/>
              <a:t>требованиям в полной мере отвечает экспериментальная деятельность, основанная на  возросших требованиях  к универсальности знаний.</a:t>
            </a:r>
          </a:p>
          <a:p>
            <a:pPr algn="l"/>
            <a:r>
              <a:rPr lang="ru-RU" dirty="0"/>
              <a:t>Экспериментальная деятельность дошкольников получила новый толчок в развитии с введением Федерального Государственного стандарта дошкольного образования.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91483"/>
            <a:ext cx="3976685" cy="2970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548680"/>
            <a:ext cx="4248472" cy="3528392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Современный образовательный процесс немыслим без поиска новых, более эффективных технологий, призванных содействовать развитию творческих способностей детей, формированию навыков саморазвития и самообразования.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4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064896" cy="59766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Учитывая актуальность значения, которое имеет поисковая деятельность в развитии познавательной активности детей, их интеллектуальных способностей, мною была выбрана тема исследования: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познавательной активности у детей старшего дошкольного возраста посредством опытно - экспериментальной деятельности» </a:t>
            </a: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познавательная активность детей как средство познания окружающего мира.</a:t>
            </a:r>
          </a:p>
          <a:p>
            <a:pPr algn="l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использования экспериментальной деятельности детей как средство развития познавательной активности.</a:t>
            </a:r>
          </a:p>
          <a:p>
            <a:pPr algn="l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формирования познавательной активности детей старшего дошкольного возраста посредством опытов и  экспериментирования.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7978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854696" cy="63367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Теоретическое обоснование </a:t>
            </a:r>
            <a:r>
              <a:rPr lang="ru-RU" sz="2800" b="1" dirty="0" smtClean="0">
                <a:solidFill>
                  <a:srgbClr val="FFC000"/>
                </a:solidFill>
              </a:rPr>
              <a:t>опыта</a:t>
            </a:r>
            <a:endParaRPr lang="ru-RU" sz="2800" dirty="0">
              <a:solidFill>
                <a:srgbClr val="FFC000"/>
              </a:solidFill>
            </a:endParaRPr>
          </a:p>
          <a:p>
            <a:pPr algn="l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 в настоящее время в связи с пересмотром приоритетных форм и методов  обучения в дошкольном образовании преобладают именно методы, развивающие у детей  способности к начальным формам обобщения, умозаключения,  абстракции, возникла необходимость  углубить и расширить знания по теме исследования. 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изучен теоретический материал таких известных ученых, как  Л.Н. Прохоровой,  Н.Н.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Поддьякова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А.Н.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Поддьякова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О.В.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Дыбиной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И.Э. Куликовской, Н.Н.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Совгир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А.И. Савенкова,  О.В. Афанасьевой, В.С. Юркевич и др.   </a:t>
            </a:r>
          </a:p>
          <a:p>
            <a:pPr algn="l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6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Обязательным условием эффективности работы в организации опытно-экспериментальной деятельности является диагностика.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2759"/>
              </p:ext>
            </p:extLst>
          </p:nvPr>
        </p:nvGraphicFramePr>
        <p:xfrm>
          <a:off x="755576" y="2924943"/>
          <a:ext cx="7630388" cy="33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1"/>
                <a:gridCol w="3741957"/>
              </a:tblGrid>
              <a:tr h="50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</a:rPr>
                        <a:t>Показатели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</a:rPr>
                        <a:t>Диагностические методики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17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</a:rPr>
                        <a:t>Предпочитаемый детьми вид деятельности.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</a:rPr>
                        <a:t>Методика "Маленький исследователь» (Л.Н. Прохорова).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54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C000"/>
                          </a:solidFill>
                          <a:effectLst/>
                        </a:rPr>
                        <a:t>Уровни овладения детьми  экспериментальной деятельностью</a:t>
                      </a:r>
                      <a:endParaRPr lang="ru-RU" sz="1100" b="1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</a:rPr>
                        <a:t>Наблюдения воспитателя, индивидуальные карты показателей овладения детьми экспериментальной деятельностью (А.П. Иванова).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36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</a:rPr>
                        <a:t>Уровень развития любознательности, познавательной активности.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</a:rPr>
                        <a:t>Анкета "Изучение познавательной инициативы"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</a:rPr>
                        <a:t>( В.С. Юркевич)</a:t>
                      </a:r>
                      <a:endParaRPr lang="ru-RU" sz="11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55576" y="1700808"/>
            <a:ext cx="74888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R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определены показатели и подобраны диагностические методики.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046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Подбору диагностических методик предшествовало четкое определение целей и задач, решаемых в процессе экспериментирования. Мы выделили структурные компоненты деятельности экспериментирования и те характеристики, которые определяются как "ряд навыков деятельности".</a:t>
            </a:r>
          </a:p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детского экспериментирования дети учатся:</a:t>
            </a:r>
          </a:p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Видеть и выделять проблему; принимать и ставить цель;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анализировать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явление;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выделять существенные признаки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связи;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сопоставлять различные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факты;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выдвигать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гипотезы, предположения;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отбирать средства и материалы для самостоятельной деятельности, осуществлять эксперимент; делать выводы; фиксировать этапы действий и результаты графически.</a:t>
            </a:r>
          </a:p>
        </p:txBody>
      </p:sp>
    </p:spTree>
    <p:extLst>
      <p:ext uri="{BB962C8B-B14F-4D97-AF65-F5344CB8AC3E}">
        <p14:creationId xmlns:p14="http://schemas.microsoft.com/office/powerpoint/2010/main" val="8037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27363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 предпочитаемого детьми вида деятельности показали, что предпочтения детей на начало эксперимента в группе распределились следующим образом:</a:t>
            </a:r>
          </a:p>
          <a:p>
            <a:pPr algn="l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игровой уголок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уголок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изодеятельности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algn="l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экспериментирование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чтение книг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92899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617</TotalTime>
  <Words>918</Words>
  <Application>Microsoft Office PowerPoint</Application>
  <PresentationFormat>Экран (4:3)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17_Поток</vt:lpstr>
      <vt:lpstr>9_Поток</vt:lpstr>
      <vt:lpstr>Диаграмма</vt:lpstr>
      <vt:lpstr>Тема: «Развитие познавательной активности у детей старшего дошкольного возраста посредством опытно - экспериментальной деятельности» </vt:lpstr>
      <vt:lpstr>Если взрослые всерьез относятся к бесконечным детским вопросам: «Когда?», «Как?», «Почему?», у них есть только один путь – экспериментирование.</vt:lpstr>
      <vt:lpstr>К старшему дошкольному возрасту заметно возрастают возможности инициативной преобразующей активности ребенка. Этот возрастной период важен для развития познавательной потребности, которая находит отражение в форме поисковой, исследовательской деятельности, направленной на "открытие" нового, которая развивает продуктивные формы мышления. Задача взрослого – не подавлять ребенка грузом своих знаний, а создавать условия для самостоятельного нахождения ответов на свои вопросы "почему" и "как", что способствует развитию познавательной компетенции детей.</vt:lpstr>
      <vt:lpstr>Презентация PowerPoint</vt:lpstr>
      <vt:lpstr>Презентация PowerPoint</vt:lpstr>
      <vt:lpstr>Презентация PowerPoint</vt:lpstr>
      <vt:lpstr>Обязательным условием эффективности работы в организации опытно-экспериментальной деятельности является диагностика.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разработки</vt:lpstr>
      <vt:lpstr>Презентация PowerPoint</vt:lpstr>
      <vt:lpstr>Блок организованного обучения в форме НОД.</vt:lpstr>
      <vt:lpstr>Опытно-экспериментальная деятельность</vt:lpstr>
      <vt:lpstr>Структура детского экспериментирования</vt:lpstr>
      <vt:lpstr>Презентация PowerPoint</vt:lpstr>
      <vt:lpstr>Блок совместной деятельности взрослого с детьми</vt:lpstr>
      <vt:lpstr>Самостоятельная деятельность детей</vt:lpstr>
      <vt:lpstr>Оборудование уголка экспериментирования</vt:lpstr>
      <vt:lpstr>Методы и приемы  работы</vt:lpstr>
      <vt:lpstr>Презентация PowerPoint</vt:lpstr>
      <vt:lpstr>Творческие работы родителей и детей</vt:lpstr>
      <vt:lpstr>Итог экспериментальной работы в конце учебного  года.</vt:lpstr>
      <vt:lpstr>Показатели отношения детей к экспериментальной деятельности</vt:lpstr>
      <vt:lpstr>Презентация PowerPoint</vt:lpstr>
      <vt:lpstr>Фотоматериалы</vt:lpstr>
      <vt:lpstr>Фотоматериалы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познавательной активности у детей старшего дошкольного возраста посредством опытно - экспериментальной деятельности»</dc:title>
  <dc:creator>Elena</dc:creator>
  <cp:lastModifiedBy>Клевцов Юрий Викторович</cp:lastModifiedBy>
  <cp:revision>71</cp:revision>
  <cp:lastPrinted>2014-02-10T15:58:40Z</cp:lastPrinted>
  <dcterms:created xsi:type="dcterms:W3CDTF">2014-02-08T16:28:55Z</dcterms:created>
  <dcterms:modified xsi:type="dcterms:W3CDTF">2016-11-15T07:37:35Z</dcterms:modified>
</cp:coreProperties>
</file>