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67" r:id="rId2"/>
    <p:sldId id="259" r:id="rId3"/>
    <p:sldId id="262" r:id="rId4"/>
    <p:sldId id="257" r:id="rId5"/>
    <p:sldId id="268" r:id="rId6"/>
    <p:sldId id="266" r:id="rId7"/>
    <p:sldId id="260" r:id="rId8"/>
    <p:sldId id="263" r:id="rId9"/>
    <p:sldId id="264" r:id="rId10"/>
    <p:sldId id="269" r:id="rId11"/>
    <p:sldId id="270" r:id="rId12"/>
    <p:sldId id="271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B87C-1F5B-48D1-B0DB-7CC7EB9FD269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1A9-8BA0-489A-9648-862F7D37B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3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B87C-1F5B-48D1-B0DB-7CC7EB9FD269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1A9-8BA0-489A-9648-862F7D37B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6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B87C-1F5B-48D1-B0DB-7CC7EB9FD269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1A9-8BA0-489A-9648-862F7D37B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2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B87C-1F5B-48D1-B0DB-7CC7EB9FD269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1A9-8BA0-489A-9648-862F7D37B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31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B87C-1F5B-48D1-B0DB-7CC7EB9FD269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1A9-8BA0-489A-9648-862F7D37B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B87C-1F5B-48D1-B0DB-7CC7EB9FD269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1A9-8BA0-489A-9648-862F7D37B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2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B87C-1F5B-48D1-B0DB-7CC7EB9FD269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1A9-8BA0-489A-9648-862F7D37B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B87C-1F5B-48D1-B0DB-7CC7EB9FD269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1A9-8BA0-489A-9648-862F7D37B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3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B87C-1F5B-48D1-B0DB-7CC7EB9FD269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1A9-8BA0-489A-9648-862F7D37B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7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B87C-1F5B-48D1-B0DB-7CC7EB9FD269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1A9-8BA0-489A-9648-862F7D37B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5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B87C-1F5B-48D1-B0DB-7CC7EB9FD269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A1A9-8BA0-489A-9648-862F7D37B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3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7B87C-1F5B-48D1-B0DB-7CC7EB9FD269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AA1A9-8BA0-489A-9648-862F7D37B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6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:\ФОТО последние\DSC019620000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4" y="0"/>
            <a:ext cx="11825836" cy="685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30109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СЕМИНАР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на тему: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«ОРГАНИЗАЦИЯ РАБОТЫ С ДОКУМЕНТАМИ К СОРЕВНОВАНИЯМ</a:t>
            </a:r>
            <a:br>
              <a:rPr lang="ru-RU" sz="2400" dirty="0" smtClean="0"/>
            </a:br>
            <a:r>
              <a:rPr lang="ru-RU" sz="2400" dirty="0" smtClean="0"/>
              <a:t>В МУНИЦИПАЛЬНОМ БЮДЖЕТНОМ УЧРЕЖДЕНИИ</a:t>
            </a:r>
            <a:br>
              <a:rPr lang="ru-RU" sz="2400" dirty="0" smtClean="0"/>
            </a:br>
            <a:r>
              <a:rPr lang="ru-RU" sz="2400" dirty="0" smtClean="0"/>
              <a:t> ДОПОЛНИТЕЛЬНОГО ОБРАЗОВАНИЯ  </a:t>
            </a:r>
            <a:br>
              <a:rPr lang="ru-RU" sz="2400" dirty="0" smtClean="0"/>
            </a:br>
            <a:r>
              <a:rPr lang="ru-RU" sz="2400" dirty="0" smtClean="0"/>
              <a:t>ПУРПЕЙСКАЯ ДЕТСКО-ЮНОШЕСКАЯ СПОРТИВНАЯ ШКОЛА»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</a:t>
            </a:r>
          </a:p>
          <a:p>
            <a:endParaRPr lang="ru-RU" dirty="0" smtClean="0"/>
          </a:p>
          <a:p>
            <a:r>
              <a:rPr lang="ru-RU" dirty="0" smtClean="0"/>
              <a:t> 			</a:t>
            </a:r>
            <a:r>
              <a:rPr lang="ru-RU" dirty="0" smtClean="0"/>
              <a:t>Выполнили: </a:t>
            </a:r>
            <a:r>
              <a:rPr lang="ru-RU" dirty="0" smtClean="0"/>
              <a:t>Олейникова Валентина </a:t>
            </a:r>
            <a:r>
              <a:rPr lang="ru-RU" dirty="0" smtClean="0"/>
              <a:t>Андреевна</a:t>
            </a:r>
          </a:p>
          <a:p>
            <a:r>
              <a:rPr lang="ru-RU" dirty="0" smtClean="0"/>
              <a:t>                                                        </a:t>
            </a:r>
            <a:r>
              <a:rPr lang="ru-RU" dirty="0" err="1" smtClean="0"/>
              <a:t>Ипатенко</a:t>
            </a:r>
            <a:r>
              <a:rPr lang="ru-RU" dirty="0" smtClean="0"/>
              <a:t> Светлана Ивановна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2005513" y="667040"/>
            <a:ext cx="3608977" cy="61092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4557" y="222035"/>
            <a:ext cx="11582400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участия в соревнованиях необходимо в установленные сроки подать заявку по определенной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форме. </a:t>
            </a:r>
            <a:endParaRPr lang="ru-RU" sz="24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087084"/>
              </p:ext>
            </p:extLst>
          </p:nvPr>
        </p:nvGraphicFramePr>
        <p:xfrm>
          <a:off x="962520" y="2078059"/>
          <a:ext cx="5769176" cy="3103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4" imgW="9829933" imgH="5288154" progId="Excel.Sheet.8">
                  <p:embed/>
                </p:oleObj>
              </mc:Choice>
              <mc:Fallback>
                <p:oleObj name="Worksheet" r:id="rId4" imgW="9829933" imgH="52881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2520" y="2078059"/>
                        <a:ext cx="5769176" cy="3103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5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0088" y="1179443"/>
            <a:ext cx="11370364" cy="55659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Вторая группа </a:t>
            </a:r>
            <a:r>
              <a:rPr lang="ru-RU" sz="3100" b="1" dirty="0">
                <a:solidFill>
                  <a:srgbClr val="002060"/>
                </a:solidFill>
              </a:rPr>
              <a:t>документов к соревнованию – </a:t>
            </a:r>
            <a:r>
              <a:rPr lang="ru-RU" sz="3100" b="1" i="1" dirty="0">
                <a:solidFill>
                  <a:srgbClr val="002060"/>
                </a:solidFill>
              </a:rPr>
              <a:t>это документы, фиксирующие результаты</a:t>
            </a:r>
            <a:r>
              <a:rPr lang="ru-RU" sz="3100" b="1" dirty="0">
                <a:solidFill>
                  <a:srgbClr val="002060"/>
                </a:solidFill>
              </a:rPr>
              <a:t>. К ним относятся </a:t>
            </a:r>
            <a:r>
              <a:rPr lang="ru-RU" sz="3100" b="1" dirty="0">
                <a:solidFill>
                  <a:srgbClr val="7030A0"/>
                </a:solidFill>
              </a:rPr>
              <a:t>протоколы</a:t>
            </a:r>
            <a:r>
              <a:rPr lang="ru-RU" sz="3100" b="1" dirty="0">
                <a:solidFill>
                  <a:srgbClr val="002060"/>
                </a:solidFill>
              </a:rPr>
              <a:t> соревнований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81600" y="1972990"/>
            <a:ext cx="6533322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поданных заявок составляются протоколы соревнований </a:t>
            </a:r>
            <a:endParaRPr lang="ru-RU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7131" y="3176237"/>
            <a:ext cx="6626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Протокол соревнования — официальный письменный документ спортивного соревнования, отражающий его ход и результаты.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5441" y="2028155"/>
            <a:ext cx="2605742" cy="38160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494" y="2188568"/>
            <a:ext cx="2291635" cy="34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75" y="477078"/>
            <a:ext cx="11569148" cy="1855306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Третья группа документов - это документы для награждения, в нее входят ведомости.</a:t>
            </a: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0349" y="1908051"/>
            <a:ext cx="6096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Награждение спортсменов - победителей и призеров соревнований, а также их тренеров производится на основании: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7239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утвержденного положения о проведении соревнования;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7239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списка победителей и призеров соревнований, составленного на основании протоколов судейской коллегии и утвержденного главным судьей соревнований.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Выдача призов производится по ведомости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04156"/>
            <a:ext cx="5930349" cy="404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5" y="1908051"/>
            <a:ext cx="5609192" cy="372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1808" y="1117600"/>
            <a:ext cx="963755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</a:t>
            </a:r>
            <a:endParaRPr lang="ru-RU" sz="11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8115" y="2499975"/>
            <a:ext cx="7312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</a:t>
            </a:r>
            <a:endParaRPr lang="ru-RU" sz="1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53760" y="2499975"/>
            <a:ext cx="122173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</a:t>
            </a:r>
            <a:endParaRPr lang="ru-RU" sz="1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9620" y="4131191"/>
            <a:ext cx="68595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ВНИМАНИЕ!</a:t>
            </a:r>
            <a:endParaRPr lang="ru-RU" sz="9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84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678" y="483038"/>
            <a:ext cx="2935357" cy="1038373"/>
          </a:xfrm>
        </p:spPr>
        <p:txBody>
          <a:bodyPr>
            <a:normAutofit/>
          </a:bodyPr>
          <a:lstStyle/>
          <a:p>
            <a:pPr fontAlgn="base"/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семинара:</a:t>
            </a:r>
            <a:endParaRPr lang="ru-RU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260035" y="483038"/>
            <a:ext cx="8931965" cy="1038373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ru-RU" b="1" dirty="0">
                <a:solidFill>
                  <a:srgbClr val="C00000"/>
                </a:solidFill>
              </a:rPr>
              <a:t>рассмотреть организацию документооборота при соревновательной деятельности в </a:t>
            </a:r>
            <a:r>
              <a:rPr lang="ru-RU" b="1" dirty="0" smtClean="0">
                <a:solidFill>
                  <a:srgbClr val="C00000"/>
                </a:solidFill>
              </a:rPr>
              <a:t>данном учреждении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fontAlgn="base"/>
            <a:endParaRPr lang="ru-RU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159782" y="1325134"/>
            <a:ext cx="532262" cy="585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72070" y="1722783"/>
            <a:ext cx="8490242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Неотъемлемой частью учебно-тренировочного процесса являются соревнования. Участие в соревнованиях - это учебная деятельность, и как любая деятельность, она сопровождается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документооборотом. Отобразим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документооборот к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соревнованиям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блок-схемы.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67" y="2278431"/>
            <a:ext cx="3055068" cy="22913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196" y="4965771"/>
            <a:ext cx="1995742" cy="17024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3310" t="7912" r="3978" b="11321"/>
          <a:stretch/>
        </p:blipFill>
        <p:spPr>
          <a:xfrm>
            <a:off x="1554738" y="5326752"/>
            <a:ext cx="120754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7492" y="0"/>
            <a:ext cx="9361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Блок-схема </a:t>
            </a:r>
            <a:r>
              <a:rPr lang="ru-RU" sz="2800" dirty="0"/>
              <a:t>документооборота </a:t>
            </a:r>
            <a:r>
              <a:rPr lang="ru-RU" sz="2800" dirty="0" smtClean="0"/>
              <a:t> в соревнованиях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315242" y="4419914"/>
            <a:ext cx="1722782" cy="2287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201653" y="4674662"/>
            <a:ext cx="1722782" cy="2287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937" y="4968538"/>
            <a:ext cx="2168841" cy="158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9853211" y="4415589"/>
            <a:ext cx="5781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11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446897" y="4944977"/>
            <a:ext cx="5300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12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303671" y="515352"/>
            <a:ext cx="1762125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Документы к соревнованию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312445" y="1310440"/>
            <a:ext cx="1609725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Документы по подготовке соревнований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395913" y="1310440"/>
            <a:ext cx="1609725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Документы фиксирующие результаты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486901" y="1250282"/>
            <a:ext cx="1609725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Документы для награждения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312445" y="2095500"/>
            <a:ext cx="1609725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Календарный план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807493" y="2095500"/>
            <a:ext cx="1028700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протоколы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650831" y="2023311"/>
            <a:ext cx="1028700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Ведомость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312445" y="2904624"/>
            <a:ext cx="1609725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Положение о соревновании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51397" y="3768892"/>
            <a:ext cx="1028700" cy="628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Приказ по проведению соревнования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131218" y="3778417"/>
            <a:ext cx="1028700" cy="619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Приказ о командировке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607593" y="3778417"/>
            <a:ext cx="1028700" cy="619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Командировочное удостоверение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6123071" y="3754354"/>
            <a:ext cx="1028700" cy="619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Служебное задание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63429" y="4715877"/>
            <a:ext cx="102870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Смета по проведению соревнования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3179345" y="4691814"/>
            <a:ext cx="102870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Смета (проезд, питание, проживание)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592681" y="4417094"/>
            <a:ext cx="1181100" cy="1057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Служебные письма  директорам (Освобождение детей от занятий)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1592681" y="5916027"/>
            <a:ext cx="1181100" cy="581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Заявка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трелка вниз 57"/>
          <p:cNvSpPr/>
          <p:nvPr/>
        </p:nvSpPr>
        <p:spPr>
          <a:xfrm>
            <a:off x="4162926" y="1070811"/>
            <a:ext cx="171810" cy="240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 rot="4293365">
            <a:off x="2915813" y="803298"/>
            <a:ext cx="186594" cy="650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 rot="17168081">
            <a:off x="5319360" y="770778"/>
            <a:ext cx="189698" cy="650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>
            <a:off x="4158916" y="1800727"/>
            <a:ext cx="171810" cy="240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5987716" y="1752600"/>
            <a:ext cx="171810" cy="240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>
            <a:off x="1993231" y="1848853"/>
            <a:ext cx="171810" cy="240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2005263" y="2606843"/>
            <a:ext cx="171810" cy="240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>
            <a:off x="2005262" y="5614737"/>
            <a:ext cx="171810" cy="240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>
            <a:off x="477252" y="4447675"/>
            <a:ext cx="171810" cy="240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низ 66"/>
          <p:cNvSpPr/>
          <p:nvPr/>
        </p:nvSpPr>
        <p:spPr>
          <a:xfrm rot="16200000">
            <a:off x="4275224" y="3930316"/>
            <a:ext cx="240633" cy="417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низ 67"/>
          <p:cNvSpPr/>
          <p:nvPr/>
        </p:nvSpPr>
        <p:spPr>
          <a:xfrm>
            <a:off x="3517231" y="4443663"/>
            <a:ext cx="171810" cy="240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rot="16200000">
            <a:off x="4275225" y="3930316"/>
            <a:ext cx="240633" cy="417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 rot="16200000">
            <a:off x="5775163" y="3902242"/>
            <a:ext cx="240633" cy="417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низ 71"/>
          <p:cNvSpPr/>
          <p:nvPr/>
        </p:nvSpPr>
        <p:spPr>
          <a:xfrm rot="16200000">
            <a:off x="1263319" y="4856745"/>
            <a:ext cx="268706" cy="364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низ 72"/>
          <p:cNvSpPr/>
          <p:nvPr/>
        </p:nvSpPr>
        <p:spPr>
          <a:xfrm rot="5400000">
            <a:off x="2843464" y="4840709"/>
            <a:ext cx="288758" cy="3529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>
            <a:stCxn id="21513" idx="3"/>
            <a:endCxn id="21515" idx="0"/>
          </p:cNvCxnSpPr>
          <p:nvPr/>
        </p:nvCxnSpPr>
        <p:spPr>
          <a:xfrm>
            <a:off x="2922170" y="3152274"/>
            <a:ext cx="723398" cy="626143"/>
          </a:xfrm>
          <a:prstGeom prst="bent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21513" idx="1"/>
            <a:endCxn id="21514" idx="0"/>
          </p:cNvCxnSpPr>
          <p:nvPr/>
        </p:nvCxnSpPr>
        <p:spPr>
          <a:xfrm rot="10800000" flipV="1">
            <a:off x="665747" y="3152274"/>
            <a:ext cx="646698" cy="616618"/>
          </a:xfrm>
          <a:prstGeom prst="bent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92506" y="2622884"/>
            <a:ext cx="113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Школьные соревнование</a:t>
            </a:r>
            <a:endParaRPr lang="ru-RU" sz="12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919664" y="2691063"/>
            <a:ext cx="113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Выездные соревнование</a:t>
            </a:r>
            <a:endParaRPr lang="ru-RU" sz="12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303657" y="4891588"/>
            <a:ext cx="32142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Вывод: Эффективность работы </a:t>
            </a:r>
            <a:r>
              <a:rPr lang="ru-RU" smtClean="0"/>
              <a:t>зависит от грамотного </a:t>
            </a:r>
            <a:r>
              <a:rPr lang="ru-RU" dirty="0" smtClean="0"/>
              <a:t>оформления </a:t>
            </a:r>
            <a:r>
              <a:rPr lang="ru-RU" smtClean="0"/>
              <a:t>документов и от системы </a:t>
            </a:r>
            <a:r>
              <a:rPr lang="ru-RU" dirty="0"/>
              <a:t>работы, в которой этот документ используется.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264213" y="4441483"/>
            <a:ext cx="1722782" cy="2287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1287" y="-148792"/>
            <a:ext cx="7050157" cy="901148"/>
          </a:xfrm>
        </p:spPr>
        <p:txBody>
          <a:bodyPr>
            <a:norm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окументы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подготовке соревнований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2938" y="1895061"/>
            <a:ext cx="3419061" cy="474427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15200" y="1630313"/>
            <a:ext cx="3576116" cy="49114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/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438" y="2980375"/>
            <a:ext cx="4761926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09" y="1947910"/>
            <a:ext cx="3008244" cy="48527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0313"/>
            <a:ext cx="3201334" cy="47142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9156" y="647289"/>
            <a:ext cx="45802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начальном этапе составляется календарный план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спортивно-массовых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мероприятий. </a:t>
            </a:r>
            <a:endParaRPr lang="ru-RU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4241" y="664209"/>
            <a:ext cx="5261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 важным моментом в системе управления спортивными соревнованиями является разработка Положения о соревновании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Соревнования делятся на две основные группы:</a:t>
            </a:r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школьные;</a:t>
            </a:r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выездные.</a:t>
            </a:r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313" y="3098455"/>
            <a:ext cx="11516139" cy="1655762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Положения к школьным соревнованиям разрабатываются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Пурпейской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ДЮСШ, а на выездные соревнования положения присылаются от организации, проводящей соревнование.  </a:t>
            </a:r>
            <a:endParaRPr lang="ru-RU" sz="1800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9408"/>
          <a:stretch/>
        </p:blipFill>
        <p:spPr>
          <a:xfrm>
            <a:off x="384313" y="442913"/>
            <a:ext cx="1113630" cy="1358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095" y="4806606"/>
            <a:ext cx="1671810" cy="167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9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080" y="225475"/>
            <a:ext cx="5558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Затем оформляются приказы: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школьные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соревнования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по основной деятельности;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63061" y="4666345"/>
            <a:ext cx="24708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правильной организации работы с документами зависит эффективность работы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6495" y="2054087"/>
            <a:ext cx="3155176" cy="46866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93" y="2178118"/>
            <a:ext cx="2790742" cy="45626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368209" y="1979801"/>
            <a:ext cx="3386595" cy="47609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98366" y="5320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215" algn="just">
              <a:lnSpc>
                <a:spcPct val="150000"/>
              </a:lnSpc>
              <a:tabLst>
                <a:tab pos="630555" algn="l"/>
              </a:tabLs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выездные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соревнования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lvl="0" indent="450215" algn="just">
              <a:lnSpc>
                <a:spcPct val="150000"/>
              </a:lnSpc>
              <a:tabLst>
                <a:tab pos="630555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приказ о командировке. 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525" y="2006412"/>
            <a:ext cx="3103887" cy="460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5037" y="2021969"/>
            <a:ext cx="3525172" cy="480496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25" y="2021969"/>
            <a:ext cx="3156245" cy="48212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33899" y="1687111"/>
            <a:ext cx="3999323" cy="54746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269" y="2949639"/>
            <a:ext cx="4652021" cy="29496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617" y="0"/>
            <a:ext cx="10999305" cy="2125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решения работодателя работнику оформляется командировочное удостоверение, подтверждающее срок его пребывания 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командировке.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приезда в пункт (пункты) назначения и дата выезда из него (из них)) заверяются подписью полномочного должностного лица и печатью организации, в которую командирован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выдается служебное задание, в котором производится запись о выполнении задания.</a:t>
            </a:r>
            <a:endParaRPr lang="ru-RU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57322" y="2067340"/>
            <a:ext cx="3379304" cy="44527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057" y="313689"/>
            <a:ext cx="11237843" cy="899160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Немаловажное значение в комплексе всех мероприятий имеет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смета.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1920240"/>
            <a:ext cx="3261360" cy="44043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606" y="2750211"/>
            <a:ext cx="3110736" cy="3319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12" y="2435862"/>
            <a:ext cx="3001496" cy="39567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6057" y="628472"/>
            <a:ext cx="4373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ED7D3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 школьных соревнований составляется смета расходов на проведение соревнований.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2822" y="695391"/>
            <a:ext cx="5359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выездные соревнования командирующая сторона составляет </a:t>
            </a:r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смету на участие в соревнованиях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0741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57739" y="300660"/>
            <a:ext cx="10336696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того как составлена смета и определен состав участников соревнований составляются служебные письма для руководителей общеобразовательных школ.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3305" y="1893218"/>
            <a:ext cx="62152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Служебные письма ДЮСШ чаще всего используются как письмо-просьба.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Письмо-просьба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содержит обоснование просьбы и ее изложение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66928" y="2006732"/>
            <a:ext cx="3326296" cy="42572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2" y="2245271"/>
            <a:ext cx="3156709" cy="401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</TotalTime>
  <Words>461</Words>
  <Application>Microsoft Office PowerPoint</Application>
  <PresentationFormat>Широкоэкранный</PresentationFormat>
  <Paragraphs>63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Worksheet</vt:lpstr>
      <vt:lpstr>СЕМИНАР   на тему:  «ОРГАНИЗАЦИЯ РАБОТЫ С ДОКУМЕНТАМИ К СОРЕВНОВАНИЯМ В МУНИЦИПАЛЬНОМ БЮДЖЕТНОМ УЧРЕЖДЕНИИ  ДОПОЛНИТЕЛЬНОГО ОБРАЗОВАНИЯ   ПУРПЕЙСКАЯ ДЕТСКО-ЮНОШЕСКАЯ СПОРТИВНАЯ ШКОЛА»  </vt:lpstr>
      <vt:lpstr>Цель семинара:</vt:lpstr>
      <vt:lpstr>Презентация PowerPoint</vt:lpstr>
      <vt:lpstr>Документы по подготовке соревнований. </vt:lpstr>
      <vt:lpstr>Соревнования делятся на две основные группы: а) школьные; б) выездные. </vt:lpstr>
      <vt:lpstr>Презентация PowerPoint</vt:lpstr>
      <vt:lpstr>Презентация PowerPoint</vt:lpstr>
      <vt:lpstr>Немаловажное значение в комплексе всех мероприятий имеет смета. </vt:lpstr>
      <vt:lpstr>Презентация PowerPoint</vt:lpstr>
      <vt:lpstr>Презентация PowerPoint</vt:lpstr>
      <vt:lpstr>Вторая группа документов к соревнованию – это документы, фиксирующие результаты. К ним относятся протоколы соревнований.</vt:lpstr>
      <vt:lpstr>Третья группа документов - это документы для награждения, в нее входят ведомости.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Олейникова</dc:creator>
  <cp:lastModifiedBy>Валентина Олейникова</cp:lastModifiedBy>
  <cp:revision>133</cp:revision>
  <dcterms:created xsi:type="dcterms:W3CDTF">2015-05-09T15:47:52Z</dcterms:created>
  <dcterms:modified xsi:type="dcterms:W3CDTF">2016-11-15T05:03:00Z</dcterms:modified>
</cp:coreProperties>
</file>