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</p:sldMasterIdLst>
  <p:notesMasterIdLst>
    <p:notesMasterId r:id="rId44"/>
  </p:notesMasterIdLst>
  <p:sldIdLst>
    <p:sldId id="256" r:id="rId2"/>
    <p:sldId id="257" r:id="rId3"/>
    <p:sldId id="302" r:id="rId4"/>
    <p:sldId id="295" r:id="rId5"/>
    <p:sldId id="303" r:id="rId6"/>
    <p:sldId id="286" r:id="rId7"/>
    <p:sldId id="304" r:id="rId8"/>
    <p:sldId id="297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289" r:id="rId29"/>
    <p:sldId id="287" r:id="rId30"/>
    <p:sldId id="262" r:id="rId31"/>
    <p:sldId id="278" r:id="rId32"/>
    <p:sldId id="265" r:id="rId33"/>
    <p:sldId id="299" r:id="rId34"/>
    <p:sldId id="324" r:id="rId35"/>
    <p:sldId id="325" r:id="rId36"/>
    <p:sldId id="326" r:id="rId37"/>
    <p:sldId id="327" r:id="rId38"/>
    <p:sldId id="328" r:id="rId39"/>
    <p:sldId id="329" r:id="rId40"/>
    <p:sldId id="330" r:id="rId41"/>
    <p:sldId id="270" r:id="rId42"/>
    <p:sldId id="271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50E"/>
    <a:srgbClr val="990000"/>
    <a:srgbClr val="FFFFFF"/>
    <a:srgbClr val="859DE1"/>
    <a:srgbClr val="000000"/>
    <a:srgbClr val="FFFF00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564" y="-3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50" d="100"/>
          <a:sy n="50" d="100"/>
        </p:scale>
        <p:origin x="-127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71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E6E4B5D-B2B0-4EAE-A9B6-A966B44FF0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569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Щелчок правит образец заголовка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/>
              <a:t>Щелчок правит образец подзаголовка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pPr>
              <a:defRPr/>
            </a:pPr>
            <a:fld id="{886C67F8-46E4-47CF-BE06-4BD20665B8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C6E38-F02A-4F5A-98C0-E4B7EBF41D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A6D81-BA60-49C2-AF87-CB004B36B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Заголовок, диаграмм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FCD196-1875-4F30-802B-78FE4A0D7F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766AD-3E23-41C2-9EBD-F8D47A3EC4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FE52C-2F14-4E79-923F-4C8B07DF0C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F6B380-C47D-4947-BFE4-C6246C9FC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E6245-5694-4E4C-A01C-19B8EBB7A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161B2A-3A7D-43DC-A073-1B2BF69E88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7AAA5-E0E6-4904-BCBE-3FE64BD201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E9CC0-7069-4C4D-9DF8-2B5793F6FB1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79988-0A4E-416A-9F7B-8CC5C45117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8A39AD-0453-4477-8E32-77DD1B97EC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4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kumimoji="0"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2A1340C5-FB50-4E1E-8090-1ACB42607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</p:sldLayoutIdLst>
  <p:transition advTm="1000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bigpicture.ru/wp-content/uploads/2014/07/unesco05.jpg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990600" y="1981200"/>
            <a:ext cx="7467600" cy="2057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6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859DE1"/>
                  </a:gs>
                  <a:gs pos="100000">
                    <a:srgbClr val="990000"/>
                  </a:gs>
                </a:gsLst>
                <a:lin ang="5400000" scaled="1"/>
              </a:gradFill>
              <a:effectLst>
                <a:outerShdw dist="35921" dir="2700000" algn="ctr" rotWithShape="0">
                  <a:srgbClr val="808080"/>
                </a:outerShdw>
              </a:effectLst>
              <a:latin typeface="Haettenschweiler"/>
            </a:endParaRPr>
          </a:p>
        </p:txBody>
      </p:sp>
      <p:sp>
        <p:nvSpPr>
          <p:cNvPr id="3075" name="Заголовок 2"/>
          <p:cNvSpPr>
            <a:spLocks noGrp="1"/>
          </p:cNvSpPr>
          <p:nvPr>
            <p:ph type="ctrTitle"/>
          </p:nvPr>
        </p:nvSpPr>
        <p:spPr>
          <a:xfrm>
            <a:off x="990600" y="3786188"/>
            <a:ext cx="7467600" cy="1928812"/>
          </a:xfrm>
        </p:spPr>
        <p:txBody>
          <a:bodyPr/>
          <a:lstStyle/>
          <a:p>
            <a:pPr algn="ctr">
              <a:defRPr/>
            </a:pPr>
            <a:r>
              <a:rPr lang="ru-RU" sz="40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Объекты всемирного наследия ЮНЕСКО </a:t>
            </a:r>
            <a:r>
              <a:rPr lang="ru-R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40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Турции</a:t>
            </a:r>
            <a:endParaRPr lang="ru-RU" sz="4000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6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429000" y="5715000"/>
            <a:ext cx="2571750" cy="642938"/>
          </a:xfrm>
        </p:spPr>
        <p:txBody>
          <a:bodyPr/>
          <a:lstStyle/>
          <a:p>
            <a:pPr>
              <a:defRPr/>
            </a:pPr>
            <a:endParaRPr lang="ru-RU" dirty="0" smtClean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ru-RU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 год</a:t>
            </a:r>
          </a:p>
        </p:txBody>
      </p:sp>
      <p:pic>
        <p:nvPicPr>
          <p:cNvPr id="3077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l="9706" r="53738" b="54985"/>
          <a:stretch>
            <a:fillRect/>
          </a:stretch>
        </p:blipFill>
        <p:spPr bwMode="auto">
          <a:xfrm>
            <a:off x="394068" y="-99392"/>
            <a:ext cx="386715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6" descr="http://davidfullerministries.org/large-spinning-globe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4" y="160929"/>
            <a:ext cx="32861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121" y="260648"/>
            <a:ext cx="7772400" cy="720080"/>
          </a:xfrm>
        </p:spPr>
        <p:txBody>
          <a:bodyPr/>
          <a:lstStyle/>
          <a:p>
            <a:pPr algn="ctr"/>
            <a:r>
              <a:rPr lang="ru-RU" sz="3600" b="1" i="1" dirty="0"/>
              <a:t>Мечеть </a:t>
            </a:r>
            <a:r>
              <a:rPr lang="ru-RU" sz="3600" b="1" i="1" dirty="0" err="1"/>
              <a:t>Сулеймание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1682" y="4559525"/>
            <a:ext cx="8856984" cy="1760139"/>
          </a:xfrm>
        </p:spPr>
        <p:txBody>
          <a:bodyPr/>
          <a:lstStyle/>
          <a:p>
            <a:r>
              <a:rPr lang="ru-RU" sz="2400" dirty="0"/>
              <a:t>Мечеть </a:t>
            </a:r>
            <a:r>
              <a:rPr lang="ru-RU" sz="2400" dirty="0" err="1"/>
              <a:t>Сулеймание</a:t>
            </a:r>
            <a:r>
              <a:rPr lang="ru-RU" sz="2400" dirty="0"/>
              <a:t> возведена знаменитым османским архитектором </a:t>
            </a:r>
            <a:r>
              <a:rPr lang="ru-RU" sz="2400" dirty="0" err="1"/>
              <a:t>Синаном</a:t>
            </a:r>
            <a:r>
              <a:rPr lang="ru-RU" sz="2400" dirty="0"/>
              <a:t> в 1550–1557 годах на один из семи холмов Стамбула. Мечеть видна из многих районов старого города. Как показывает и само название мечети, сооружена она по приказу Султана Сулеймана Великолепного или Сулеймана Законодателя.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6" y="980728"/>
            <a:ext cx="7833217" cy="3578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37961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3175" y="188640"/>
            <a:ext cx="7772400" cy="1143000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Национальный парк </a:t>
            </a:r>
            <a:r>
              <a:rPr lang="ru-RU" sz="3600" b="1" i="1" dirty="0" err="1">
                <a:solidFill>
                  <a:srgbClr val="C00000"/>
                </a:solidFill>
              </a:rPr>
              <a:t>Гёреме</a:t>
            </a:r>
            <a:r>
              <a:rPr lang="ru-RU" sz="3600" b="1" i="1" dirty="0">
                <a:solidFill>
                  <a:srgbClr val="C00000"/>
                </a:solidFill>
              </a:rPr>
              <a:t> и пещерные поселения Каппадокии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0456"/>
            <a:ext cx="7587598" cy="5083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741065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67544"/>
          </a:xfrm>
        </p:spPr>
        <p:txBody>
          <a:bodyPr/>
          <a:lstStyle/>
          <a:p>
            <a:pPr algn="ctr"/>
            <a:r>
              <a:rPr lang="ru-RU" sz="3600" b="1" i="1" dirty="0" err="1"/>
              <a:t>Гёреме</a:t>
            </a:r>
            <a:r>
              <a:rPr lang="ru-RU" sz="3600" b="1" i="1" dirty="0"/>
              <a:t> — Столица Каппадокии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96752"/>
            <a:ext cx="7776864" cy="515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09600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134672" cy="1143000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Большая мечеть и больница в городе </a:t>
            </a:r>
            <a:r>
              <a:rPr lang="ru-RU" sz="3600" b="1" i="1" dirty="0" err="1">
                <a:solidFill>
                  <a:srgbClr val="C00000"/>
                </a:solidFill>
              </a:rPr>
              <a:t>Дивриги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01" y="1538286"/>
            <a:ext cx="7803345" cy="521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9032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86" y="724063"/>
            <a:ext cx="8951269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863383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Руины </a:t>
            </a:r>
            <a:r>
              <a:rPr lang="ru-RU" sz="3600" b="1" i="1" dirty="0" err="1">
                <a:solidFill>
                  <a:srgbClr val="C00000"/>
                </a:solidFill>
              </a:rPr>
              <a:t>Хаттуса</a:t>
            </a:r>
            <a:r>
              <a:rPr lang="ru-RU" sz="3600" b="1" i="1" dirty="0">
                <a:solidFill>
                  <a:srgbClr val="C00000"/>
                </a:solidFill>
              </a:rPr>
              <a:t> — столица Хеттской империи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54118"/>
            <a:ext cx="8847553" cy="473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0791819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521" y="620688"/>
            <a:ext cx="7772400" cy="595536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Гора </a:t>
            </a:r>
            <a:r>
              <a:rPr lang="ru-RU" sz="3600" b="1" i="1" dirty="0" err="1">
                <a:solidFill>
                  <a:srgbClr val="C00000"/>
                </a:solidFill>
              </a:rPr>
              <a:t>Немрут</a:t>
            </a:r>
            <a:r>
              <a:rPr lang="ru-RU" sz="3600" b="1" i="1" dirty="0">
                <a:solidFill>
                  <a:srgbClr val="C00000"/>
                </a:solidFill>
              </a:rPr>
              <a:t> (</a:t>
            </a:r>
            <a:r>
              <a:rPr lang="ru-RU" sz="3600" b="1" i="1" dirty="0" err="1">
                <a:solidFill>
                  <a:srgbClr val="C00000"/>
                </a:solidFill>
              </a:rPr>
              <a:t>Немрут</a:t>
            </a:r>
            <a:r>
              <a:rPr lang="ru-RU" sz="3600" b="1" i="1" dirty="0">
                <a:solidFill>
                  <a:srgbClr val="C00000"/>
                </a:solidFill>
              </a:rPr>
              <a:t> — </a:t>
            </a:r>
            <a:r>
              <a:rPr lang="ru-RU" sz="3600" b="1" i="1" dirty="0" err="1">
                <a:solidFill>
                  <a:srgbClr val="C00000"/>
                </a:solidFill>
              </a:rPr>
              <a:t>Даг</a:t>
            </a:r>
            <a:r>
              <a:rPr lang="ru-RU" sz="3600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6"/>
            <a:ext cx="851038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795290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5877272"/>
            <a:ext cx="8064896" cy="980728"/>
          </a:xfrm>
        </p:spPr>
        <p:txBody>
          <a:bodyPr/>
          <a:lstStyle/>
          <a:p>
            <a:pPr algn="ctr"/>
            <a:r>
              <a:rPr lang="ru-RU" b="1" i="1" dirty="0"/>
              <a:t>Гробница Антиоха </a:t>
            </a:r>
            <a:r>
              <a:rPr lang="en-US" b="1" i="1" dirty="0"/>
              <a:t>I (69-34 </a:t>
            </a:r>
            <a:r>
              <a:rPr lang="ru-RU" b="1" i="1" dirty="0"/>
              <a:t>гг. до н.э.)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8640"/>
            <a:ext cx="8064896" cy="5580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97539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84976" cy="1143000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Древний город </a:t>
            </a:r>
            <a:r>
              <a:rPr lang="ru-RU" sz="3600" b="1" i="1" dirty="0" err="1">
                <a:solidFill>
                  <a:srgbClr val="C00000"/>
                </a:solidFill>
              </a:rPr>
              <a:t>Иерополис</a:t>
            </a:r>
            <a:r>
              <a:rPr lang="ru-RU" sz="3600" b="1" i="1" dirty="0">
                <a:solidFill>
                  <a:srgbClr val="C00000"/>
                </a:solidFill>
              </a:rPr>
              <a:t> и источники </a:t>
            </a:r>
            <a:r>
              <a:rPr lang="ru-RU" sz="3600" b="1" i="1" dirty="0" err="1">
                <a:solidFill>
                  <a:srgbClr val="C00000"/>
                </a:solidFill>
              </a:rPr>
              <a:t>Памуккале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34" y="1484784"/>
            <a:ext cx="8178051" cy="520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85091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92696"/>
          </a:xfrm>
        </p:spPr>
        <p:txBody>
          <a:bodyPr/>
          <a:lstStyle/>
          <a:p>
            <a:pPr algn="ctr"/>
            <a:r>
              <a:rPr lang="ru-RU" sz="3600" b="1" i="1" dirty="0" err="1"/>
              <a:t>Памуккале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sz="2400" dirty="0"/>
              <a:t>Памуккале́ (тур. </a:t>
            </a:r>
            <a:r>
              <a:rPr lang="en-US" sz="2400" dirty="0"/>
              <a:t>Pamukkale, </a:t>
            </a:r>
            <a:r>
              <a:rPr lang="vi-VN" sz="2400" dirty="0"/>
              <a:t>в пер. — «хлопковый замок») — природный объект в провинции Денизли на юго-западе Турции. В него входят 17 геотермальных источников с температурой воды от 35 до 100 °</a:t>
            </a:r>
            <a:r>
              <a:rPr lang="en-US" sz="2400" dirty="0"/>
              <a:t>C </a:t>
            </a:r>
            <a:r>
              <a:rPr lang="vi-VN" sz="2400" dirty="0"/>
              <a:t>и водоемы-террасы, образовавшиеся из травертина.</a:t>
            </a:r>
            <a:endParaRPr lang="ru-RU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268760"/>
            <a:ext cx="8066087" cy="544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pamukkale_7986_s_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79" y="692696"/>
            <a:ext cx="8813842" cy="6025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836712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В переводе с турецкого </a:t>
            </a:r>
            <a:r>
              <a:rPr lang="ru-RU" b="1" i="1" dirty="0" err="1"/>
              <a:t>Памуккале</a:t>
            </a:r>
            <a:r>
              <a:rPr lang="ru-RU" b="1" i="1" dirty="0"/>
              <a:t> означает </a:t>
            </a:r>
            <a:endParaRPr lang="ru-RU" b="1" i="1" dirty="0" smtClean="0"/>
          </a:p>
          <a:p>
            <a:pPr algn="ctr"/>
            <a:r>
              <a:rPr lang="ru-RU" b="1" i="1" dirty="0" smtClean="0"/>
              <a:t>«</a:t>
            </a:r>
            <a:r>
              <a:rPr lang="ru-RU" b="1" i="1" dirty="0"/>
              <a:t>хлопковая крепость». </a:t>
            </a:r>
          </a:p>
        </p:txBody>
      </p:sp>
    </p:spTree>
    <p:extLst>
      <p:ext uri="{BB962C8B-B14F-4D97-AF65-F5344CB8AC3E}">
        <p14:creationId xmlns:p14="http://schemas.microsoft.com/office/powerpoint/2010/main" val="4186281064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3"/>
          <p:cNvSpPr>
            <a:spLocks noChangeArrowheads="1"/>
          </p:cNvSpPr>
          <p:nvPr/>
        </p:nvSpPr>
        <p:spPr bwMode="auto">
          <a:xfrm>
            <a:off x="4649788" y="2890838"/>
            <a:ext cx="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eaLnBrk="0" hangingPunct="0"/>
            <a:endParaRPr kumimoji="0" lang="ru-RU"/>
          </a:p>
        </p:txBody>
      </p:sp>
      <p:sp>
        <p:nvSpPr>
          <p:cNvPr id="4099" name="Прямоугольник 2"/>
          <p:cNvSpPr>
            <a:spLocks noChangeArrowheads="1"/>
          </p:cNvSpPr>
          <p:nvPr/>
        </p:nvSpPr>
        <p:spPr bwMode="auto">
          <a:xfrm>
            <a:off x="356602" y="116632"/>
            <a:ext cx="8786812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</a:t>
            </a:r>
            <a:r>
              <a:rPr lang="ru-RU" dirty="0"/>
              <a:t> рамках ежегодной сессии </a:t>
            </a:r>
          </a:p>
          <a:p>
            <a:pPr>
              <a:defRPr/>
            </a:pPr>
            <a:r>
              <a:rPr lang="ru-RU" dirty="0"/>
              <a:t>Межправительственного </a:t>
            </a:r>
          </a:p>
          <a:p>
            <a:pPr>
              <a:defRPr/>
            </a:pPr>
            <a:r>
              <a:rPr lang="ru-RU" dirty="0"/>
              <a:t>комитета по охране </a:t>
            </a:r>
          </a:p>
          <a:p>
            <a:pPr>
              <a:defRPr/>
            </a:pPr>
            <a:r>
              <a:rPr lang="ru-RU" dirty="0"/>
              <a:t>всемирного культурного и </a:t>
            </a:r>
          </a:p>
          <a:p>
            <a:pPr>
              <a:defRPr/>
            </a:pPr>
            <a:r>
              <a:rPr lang="ru-RU" dirty="0"/>
              <a:t>природного наследия, </a:t>
            </a:r>
          </a:p>
          <a:p>
            <a:pPr>
              <a:defRPr/>
            </a:pPr>
            <a:r>
              <a:rPr lang="ru-RU" dirty="0"/>
              <a:t>которая </a:t>
            </a:r>
            <a:r>
              <a:rPr lang="ru-RU" dirty="0" smtClean="0"/>
              <a:t>прошла </a:t>
            </a:r>
            <a:endParaRPr lang="ru-RU" dirty="0"/>
          </a:p>
          <a:p>
            <a:pPr>
              <a:defRPr/>
            </a:pPr>
            <a:r>
              <a:rPr lang="ru-RU" dirty="0" smtClean="0"/>
              <a:t>с 10 по 17 июля 2016 года </a:t>
            </a:r>
            <a:r>
              <a:rPr lang="ru-RU" dirty="0"/>
              <a:t>в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Стамбуле, список </a:t>
            </a:r>
            <a:r>
              <a:rPr lang="ru-RU" dirty="0"/>
              <a:t>мировых </a:t>
            </a:r>
          </a:p>
          <a:p>
            <a:pPr>
              <a:defRPr/>
            </a:pPr>
            <a:r>
              <a:rPr lang="ru-RU" dirty="0"/>
              <a:t>достопримечательностей </a:t>
            </a:r>
          </a:p>
          <a:p>
            <a:pPr>
              <a:defRPr/>
            </a:pPr>
            <a:r>
              <a:rPr lang="ru-RU" dirty="0"/>
              <a:t>был пополнен рядом </a:t>
            </a:r>
            <a:r>
              <a:rPr lang="ru-RU" dirty="0" smtClean="0"/>
              <a:t>значимых</a:t>
            </a:r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объектов. </a:t>
            </a:r>
          </a:p>
          <a:p>
            <a:pPr>
              <a:defRPr/>
            </a:pPr>
            <a:r>
              <a:rPr lang="ru-RU" dirty="0"/>
              <a:t>Комитет Всемирного </a:t>
            </a:r>
            <a:r>
              <a:rPr lang="ru-RU" dirty="0" smtClean="0"/>
              <a:t>Наследия</a:t>
            </a:r>
          </a:p>
          <a:p>
            <a:pPr>
              <a:defRPr/>
            </a:pPr>
            <a:r>
              <a:rPr lang="ru-RU" dirty="0" smtClean="0"/>
              <a:t> включил в </a:t>
            </a:r>
            <a:r>
              <a:rPr lang="ru-RU" dirty="0"/>
              <a:t>Список Всемирного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наследия 21 </a:t>
            </a:r>
            <a:r>
              <a:rPr lang="ru-RU" dirty="0"/>
              <a:t>новый объект: </a:t>
            </a:r>
            <a:endParaRPr lang="ru-RU" dirty="0" smtClean="0"/>
          </a:p>
          <a:p>
            <a:pPr>
              <a:defRPr/>
            </a:pPr>
            <a:r>
              <a:rPr lang="ru-RU" dirty="0" smtClean="0"/>
              <a:t>12 </a:t>
            </a:r>
            <a:r>
              <a:rPr lang="ru-RU" dirty="0"/>
              <a:t>культурных, 6 природных </a:t>
            </a:r>
            <a:r>
              <a:rPr lang="ru-RU" dirty="0" smtClean="0"/>
              <a:t>и</a:t>
            </a:r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3 смешанных (природно-культурных</a:t>
            </a:r>
            <a:r>
              <a:rPr lang="ru-RU" dirty="0" smtClean="0"/>
              <a:t>).</a:t>
            </a:r>
          </a:p>
          <a:p>
            <a:pPr>
              <a:defRPr/>
            </a:pPr>
            <a:r>
              <a:rPr lang="ru-RU" dirty="0" smtClean="0"/>
              <a:t> </a:t>
            </a:r>
            <a:r>
              <a:rPr lang="ru-RU" dirty="0"/>
              <a:t>С учётом новых включений Список Всемирного наследия насчитывает 1052 объекта в 165 странах.</a:t>
            </a:r>
          </a:p>
        </p:txBody>
      </p:sp>
      <p:pic>
        <p:nvPicPr>
          <p:cNvPr id="4100" name="Picture 4" descr="http://i011.radikal.ru/1108/fc/8d0fc2081be0.jpg"/>
          <p:cNvPicPr>
            <a:picLocks noChangeAspect="1" noChangeArrowheads="1"/>
          </p:cNvPicPr>
          <p:nvPr/>
        </p:nvPicPr>
        <p:blipFill>
          <a:blip r:embed="rId2"/>
          <a:srcRect l="52370"/>
          <a:stretch>
            <a:fillRect/>
          </a:stretch>
        </p:blipFill>
        <p:spPr bwMode="auto">
          <a:xfrm rot="-1020000">
            <a:off x="4604680" y="369692"/>
            <a:ext cx="1681034" cy="242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2" descr="http://kazachya.net/uploads/posts/2013-01/thumbs/1359325325_gwxzhqlat2cjmsn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20000">
            <a:off x="7133997" y="527464"/>
            <a:ext cx="1695698" cy="242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 descr="http://zhmak.info/uploads/posts/2010-10/1287923265_na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4695" y="116632"/>
            <a:ext cx="1876772" cy="2540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" descr="Наследие человечества. Выпуск 25: Дубровник, Земмеринг, Грац (2011) DVDRi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1080000">
            <a:off x="4616760" y="2654361"/>
            <a:ext cx="1896350" cy="2432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6" descr="http://s005.radikal.ru/i209/1108/a2/e239ef8547b5.jpg"/>
          <p:cNvPicPr>
            <a:picLocks noChangeAspect="1" noChangeArrowheads="1"/>
          </p:cNvPicPr>
          <p:nvPr/>
        </p:nvPicPr>
        <p:blipFill>
          <a:blip r:embed="rId6"/>
          <a:srcRect l="52563"/>
          <a:stretch>
            <a:fillRect/>
          </a:stretch>
        </p:blipFill>
        <p:spPr bwMode="auto">
          <a:xfrm rot="900000">
            <a:off x="6705158" y="2734721"/>
            <a:ext cx="1939837" cy="227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823782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468" y="1294251"/>
            <a:ext cx="766453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96647">
            <a:off x="50551" y="444142"/>
            <a:ext cx="2589564" cy="17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5274" y="397214"/>
            <a:ext cx="7772400" cy="667544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Древний город </a:t>
            </a:r>
            <a:r>
              <a:rPr lang="ru-RU" sz="3600" b="1" i="1" dirty="0" err="1">
                <a:solidFill>
                  <a:srgbClr val="C00000"/>
                </a:solidFill>
              </a:rPr>
              <a:t>Ксанф</a:t>
            </a:r>
            <a:r>
              <a:rPr lang="ru-RU" sz="3600" b="1" i="1" dirty="0">
                <a:solidFill>
                  <a:srgbClr val="C00000"/>
                </a:solidFill>
              </a:rPr>
              <a:t> и </a:t>
            </a:r>
            <a:r>
              <a:rPr lang="ru-RU" sz="3600" b="1" i="1" dirty="0" smtClean="0">
                <a:solidFill>
                  <a:srgbClr val="C00000"/>
                </a:solidFill>
              </a:rPr>
              <a:t/>
            </a:r>
            <a:br>
              <a:rPr lang="ru-RU" sz="3600" b="1" i="1" dirty="0" smtClean="0">
                <a:solidFill>
                  <a:srgbClr val="C00000"/>
                </a:solidFill>
              </a:rPr>
            </a:br>
            <a:r>
              <a:rPr lang="ru-RU" sz="3600" b="1" i="1" dirty="0" smtClean="0">
                <a:solidFill>
                  <a:srgbClr val="C00000"/>
                </a:solidFill>
              </a:rPr>
              <a:t>храм </a:t>
            </a:r>
            <a:r>
              <a:rPr lang="ru-RU" sz="3600" b="1" i="1" dirty="0" err="1">
                <a:solidFill>
                  <a:srgbClr val="C00000"/>
                </a:solidFill>
              </a:rPr>
              <a:t>Летоон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2474">
            <a:off x="187165" y="4798644"/>
            <a:ext cx="2032791" cy="1848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61729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9796" y="188640"/>
            <a:ext cx="7772400" cy="847724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Город </a:t>
            </a:r>
            <a:r>
              <a:rPr lang="ru-RU" sz="3600" b="1" i="1" dirty="0" err="1">
                <a:solidFill>
                  <a:srgbClr val="C00000"/>
                </a:solidFill>
              </a:rPr>
              <a:t>Сафранболу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4924"/>
            <a:ext cx="8136904" cy="5406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658661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"/>
            <a:ext cx="2411760" cy="180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278688" cy="936104"/>
          </a:xfrm>
        </p:spPr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Древняя Троя (</a:t>
            </a:r>
            <a:r>
              <a:rPr lang="ru-RU" b="1" i="1" dirty="0" err="1">
                <a:solidFill>
                  <a:srgbClr val="C00000"/>
                </a:solidFill>
              </a:rPr>
              <a:t>Илион</a:t>
            </a:r>
            <a:r>
              <a:rPr lang="ru-RU" b="1" i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7992888" cy="4952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121132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Мечеть </a:t>
            </a:r>
            <a:r>
              <a:rPr lang="ru-RU" sz="3600" b="1" i="1" dirty="0" err="1">
                <a:solidFill>
                  <a:srgbClr val="C00000"/>
                </a:solidFill>
              </a:rPr>
              <a:t>Селимие</a:t>
            </a:r>
            <a:r>
              <a:rPr lang="ru-RU" sz="3600" b="1" i="1" dirty="0">
                <a:solidFill>
                  <a:srgbClr val="C00000"/>
                </a:solidFill>
              </a:rPr>
              <a:t> и его социальный комплекс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00127"/>
            <a:ext cx="820891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23789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204" y="4005064"/>
            <a:ext cx="386186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188640"/>
            <a:ext cx="9113222" cy="648072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Поселение эпохи неолита </a:t>
            </a:r>
            <a:r>
              <a:rPr lang="ru-RU" sz="3600" b="1" i="1" dirty="0" err="1" smtClean="0">
                <a:solidFill>
                  <a:srgbClr val="C00000"/>
                </a:solidFill>
              </a:rPr>
              <a:t>Чатал-Хююк</a:t>
            </a:r>
            <a:r>
              <a:rPr lang="ru-RU" sz="3600" b="1" i="1" dirty="0" smtClean="0">
                <a:solidFill>
                  <a:srgbClr val="C00000"/>
                </a:solidFill>
              </a:rPr>
              <a:t> 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5877" y="828675"/>
            <a:ext cx="7772400" cy="4114800"/>
          </a:xfrm>
        </p:spPr>
        <p:txBody>
          <a:bodyPr/>
          <a:lstStyle/>
          <a:p>
            <a:r>
              <a:rPr lang="ru-RU" sz="2000" b="1" dirty="0" err="1"/>
              <a:t>Чатал-Гуюк</a:t>
            </a:r>
            <a:r>
              <a:rPr lang="ru-RU" sz="2000" b="1" dirty="0"/>
              <a:t> (устаревшее написание)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или </a:t>
            </a:r>
            <a:r>
              <a:rPr lang="ru-RU" sz="2000" b="1" dirty="0" err="1"/>
              <a:t>Чатал-Хююк</a:t>
            </a:r>
            <a:r>
              <a:rPr lang="ru-RU" sz="2000" b="1" dirty="0"/>
              <a:t> (в переводе </a:t>
            </a:r>
            <a:r>
              <a:rPr lang="ru-RU" sz="2000" b="1" dirty="0" smtClean="0"/>
              <a:t>—</a:t>
            </a:r>
          </a:p>
          <a:p>
            <a:pPr marL="0" indent="0">
              <a:buNone/>
            </a:pPr>
            <a:r>
              <a:rPr lang="ru-RU" sz="2000" b="1" dirty="0" smtClean="0"/>
              <a:t>«</a:t>
            </a:r>
            <a:r>
              <a:rPr lang="ru-RU" sz="2000" b="1" dirty="0"/>
              <a:t>вилообразный холм») — большое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поселение </a:t>
            </a:r>
            <a:r>
              <a:rPr lang="ru-RU" sz="2000" b="1" dirty="0"/>
              <a:t>эпохи керамического неолита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и </a:t>
            </a:r>
            <a:r>
              <a:rPr lang="ru-RU" sz="2000" b="1" dirty="0"/>
              <a:t>энеолита в провинции </a:t>
            </a:r>
            <a:r>
              <a:rPr lang="ru-RU" sz="2000" b="1" dirty="0" err="1"/>
              <a:t>Конья</a:t>
            </a:r>
            <a:r>
              <a:rPr lang="ru-RU" sz="2000" b="1" dirty="0"/>
              <a:t> (южная </a:t>
            </a:r>
            <a:endParaRPr lang="ru-RU" sz="2000" b="1" dirty="0" smtClean="0"/>
          </a:p>
          <a:p>
            <a:pPr marL="0" indent="0">
              <a:buNone/>
            </a:pPr>
            <a:r>
              <a:rPr lang="ru-RU" sz="2000" b="1" dirty="0" smtClean="0"/>
              <a:t>Анатолия</a:t>
            </a:r>
            <a:r>
              <a:rPr lang="ru-RU" sz="2000" b="1" dirty="0"/>
              <a:t>).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81000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68960"/>
            <a:ext cx="3838575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219" y="603849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dirty="0"/>
              <a:t>Реконструкция «святилища</a:t>
            </a:r>
            <a:r>
              <a:rPr lang="ru-RU" sz="2000" b="1" i="1" dirty="0" smtClean="0"/>
              <a:t>»</a:t>
            </a:r>
          </a:p>
          <a:p>
            <a:pPr algn="ctr"/>
            <a:r>
              <a:rPr lang="ru-RU" sz="2000" b="1" i="1" dirty="0" smtClean="0"/>
              <a:t> </a:t>
            </a:r>
            <a:r>
              <a:rPr lang="ru-RU" sz="2000" b="1" i="1" dirty="0"/>
              <a:t>в Музее анатолийских цивилизаций.</a:t>
            </a:r>
          </a:p>
        </p:txBody>
      </p:sp>
    </p:spTree>
    <p:extLst>
      <p:ext uri="{BB962C8B-B14F-4D97-AF65-F5344CB8AC3E}">
        <p14:creationId xmlns:p14="http://schemas.microsoft.com/office/powerpoint/2010/main" val="326700614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67544"/>
          </a:xfrm>
        </p:spPr>
        <p:txBody>
          <a:bodyPr/>
          <a:lstStyle/>
          <a:p>
            <a:pPr algn="ctr"/>
            <a:r>
              <a:rPr lang="ru-RU" sz="3600" b="1" i="1" dirty="0"/>
              <a:t>Артефакты </a:t>
            </a:r>
            <a:r>
              <a:rPr lang="ru-RU" sz="3600" b="1" i="1" dirty="0" err="1"/>
              <a:t>Чатал-Хююка</a:t>
            </a:r>
            <a:endParaRPr lang="ru-RU" sz="36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Керамика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4395"/>
            <a:ext cx="3744416" cy="2371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933" y="315001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r>
              <a:rPr lang="ru-RU" dirty="0"/>
              <a:t>Керамика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577" y="1200057"/>
            <a:ext cx="3517608" cy="228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220072" y="3426907"/>
            <a:ext cx="16666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Сосуды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3" y="4094187"/>
            <a:ext cx="3356747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17111" y="6275705"/>
            <a:ext cx="35518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Статуэтки богов и богинь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109" y="3981010"/>
            <a:ext cx="3550543" cy="245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11751" y="6396335"/>
            <a:ext cx="3834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Статуэтка «Богини-матери»</a:t>
            </a:r>
          </a:p>
        </p:txBody>
      </p:sp>
    </p:spTree>
    <p:extLst>
      <p:ext uri="{BB962C8B-B14F-4D97-AF65-F5344CB8AC3E}">
        <p14:creationId xmlns:p14="http://schemas.microsoft.com/office/powerpoint/2010/main" val="265739551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143000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Город Бурса вместе с сохранившейся османской деревней </a:t>
            </a:r>
            <a:r>
              <a:rPr lang="ru-RU" sz="3600" b="1" i="1" dirty="0" err="1">
                <a:solidFill>
                  <a:srgbClr val="C00000"/>
                </a:solidFill>
              </a:rPr>
              <a:t>Джумалыкызык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0" y="1556792"/>
            <a:ext cx="8561459" cy="493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83768" y="6400041"/>
            <a:ext cx="3770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Город Бурса — Мечеть Улу</a:t>
            </a:r>
          </a:p>
        </p:txBody>
      </p:sp>
    </p:spTree>
    <p:extLst>
      <p:ext uri="{BB962C8B-B14F-4D97-AF65-F5344CB8AC3E}">
        <p14:creationId xmlns:p14="http://schemas.microsoft.com/office/powerpoint/2010/main" val="1633823316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00375" y="0"/>
            <a:ext cx="3429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</a:t>
            </a: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Бурса</a:t>
            </a:r>
            <a:endParaRPr lang="ru-RU" sz="2800" dirty="0"/>
          </a:p>
        </p:txBody>
      </p:sp>
      <p:pic>
        <p:nvPicPr>
          <p:cNvPr id="9219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41413"/>
            <a:ext cx="9144000" cy="571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57188" y="357188"/>
            <a:ext cx="8786812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Б</a:t>
            </a: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урса и </a:t>
            </a:r>
            <a:r>
              <a:rPr lang="ru-RU" dirty="0" err="1">
                <a:solidFill>
                  <a:srgbClr val="222222"/>
                </a:solidFill>
                <a:cs typeface="Times New Roman" pitchFamily="18" charset="0"/>
              </a:rPr>
              <a:t>Кумаликизик</a:t>
            </a: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 — колыбель Османской империи в южном регионе Мраморного моря. Они иллюстрируют формирование городских и                   сельских систем, создание Османской империи. </a:t>
            </a:r>
            <a:endParaRPr lang="ru-RU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b="10907"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00250" y="0"/>
            <a:ext cx="41796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Деревня </a:t>
            </a:r>
            <a:r>
              <a:rPr lang="ru-RU" sz="2800" dirty="0" err="1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Джумалыкызык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3" y="285750"/>
            <a:ext cx="8929687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dirty="0">
                <a:solidFill>
                  <a:schemeClr val="accent4"/>
                </a:solidFill>
              </a:rPr>
              <a:t>тражает характеристики Османской архитектуры. </a:t>
            </a:r>
            <a:r>
              <a:rPr lang="ru-RU" dirty="0"/>
              <a:t>Османы здесь живут семь веков, причём последние лет сто не строят новых домов.</a:t>
            </a:r>
            <a:r>
              <a:rPr lang="ru-RU" dirty="0">
                <a:solidFill>
                  <a:schemeClr val="accent4"/>
                </a:solidFill>
              </a:rPr>
              <a:t> </a:t>
            </a:r>
            <a:r>
              <a:rPr lang="ru-RU" dirty="0"/>
              <a:t>Сначала у местных не было то ли денег, то ли желания улучшать жилищные условия, а потом правительство объявило дома исторической ценностью. Сносить их запрещено.</a:t>
            </a:r>
            <a:endParaRPr lang="ru-RU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1629"/>
            <a:ext cx="7772400" cy="72008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Памятники в списке ЮНЕСКО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64704"/>
            <a:ext cx="8712968" cy="5688632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/>
              <a:t>В списке Всемирного наследия ЮНЕСКО в Чехии записано </a:t>
            </a:r>
            <a:r>
              <a:rPr lang="ru-RU" sz="1800" b="1" dirty="0" smtClean="0"/>
              <a:t>16 объектов : </a:t>
            </a:r>
            <a:r>
              <a:rPr lang="ru-RU" sz="1800" u="sng" dirty="0" smtClean="0">
                <a:solidFill>
                  <a:srgbClr val="FF0000"/>
                </a:solidFill>
              </a:rPr>
              <a:t>(</a:t>
            </a:r>
            <a:r>
              <a:rPr lang="ru-RU" sz="1800" u="sng" dirty="0">
                <a:solidFill>
                  <a:srgbClr val="FF0000"/>
                </a:solidFill>
              </a:rPr>
              <a:t>карта</a:t>
            </a:r>
            <a:r>
              <a:rPr lang="ru-RU" sz="1800" u="sng" dirty="0" smtClean="0">
                <a:solidFill>
                  <a:srgbClr val="FF0000"/>
                </a:solidFill>
              </a:rPr>
              <a:t>)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Исторические районы </a:t>
            </a:r>
            <a:r>
              <a:rPr lang="ru-RU" sz="1800" dirty="0" smtClean="0">
                <a:solidFill>
                  <a:srgbClr val="C00000"/>
                </a:solidFill>
              </a:rPr>
              <a:t>Стамбула                                                              </a:t>
            </a:r>
            <a:r>
              <a:rPr lang="ru-RU" sz="1800" dirty="0" smtClean="0">
                <a:solidFill>
                  <a:srgbClr val="FF0000"/>
                </a:solidFill>
              </a:rPr>
              <a:t>  </a:t>
            </a:r>
            <a:r>
              <a:rPr lang="ru-RU" sz="1800" dirty="0" smtClean="0">
                <a:solidFill>
                  <a:srgbClr val="46150E"/>
                </a:solidFill>
              </a:rPr>
              <a:t>1985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C00000"/>
                </a:solidFill>
              </a:rPr>
              <a:t>Национальный парк </a:t>
            </a:r>
            <a:r>
              <a:rPr lang="ru-RU" sz="1800" dirty="0" err="1">
                <a:solidFill>
                  <a:srgbClr val="C00000"/>
                </a:solidFill>
              </a:rPr>
              <a:t>Гёреме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46150E"/>
                </a:solidFill>
              </a:rPr>
              <a:t>и пещерные постройки </a:t>
            </a:r>
            <a:r>
              <a:rPr lang="ru-RU" sz="1800" dirty="0">
                <a:solidFill>
                  <a:srgbClr val="C00000"/>
                </a:solidFill>
              </a:rPr>
              <a:t>Каппадокии</a:t>
            </a:r>
            <a:r>
              <a:rPr lang="ru-RU" sz="1800" dirty="0">
                <a:solidFill>
                  <a:srgbClr val="46150E"/>
                </a:solidFill>
              </a:rPr>
              <a:t> </a:t>
            </a:r>
            <a:r>
              <a:rPr lang="ru-RU" sz="1800" dirty="0" smtClean="0">
                <a:solidFill>
                  <a:srgbClr val="46150E"/>
                </a:solidFill>
              </a:rPr>
              <a:t>        1985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rgbClr val="C00000"/>
                </a:solidFill>
              </a:rPr>
              <a:t>Большая </a:t>
            </a:r>
            <a:r>
              <a:rPr lang="ru-RU" sz="1800" dirty="0">
                <a:solidFill>
                  <a:srgbClr val="C00000"/>
                </a:solidFill>
              </a:rPr>
              <a:t>мечеть </a:t>
            </a:r>
            <a:r>
              <a:rPr lang="ru-RU" sz="1800" dirty="0">
                <a:solidFill>
                  <a:srgbClr val="46150E"/>
                </a:solidFill>
              </a:rPr>
              <a:t>и больница в городе </a:t>
            </a:r>
            <a:r>
              <a:rPr lang="ru-RU" sz="1800" dirty="0" err="1" smtClean="0">
                <a:solidFill>
                  <a:srgbClr val="C00000"/>
                </a:solidFill>
              </a:rPr>
              <a:t>Дивриги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 smtClean="0">
                <a:solidFill>
                  <a:srgbClr val="C00000"/>
                </a:solidFill>
              </a:rPr>
              <a:t>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1985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Древний город </a:t>
            </a:r>
            <a:r>
              <a:rPr lang="ru-RU" sz="1800" dirty="0" err="1" smtClean="0">
                <a:solidFill>
                  <a:srgbClr val="C00000"/>
                </a:solidFill>
              </a:rPr>
              <a:t>Хаттусас</a:t>
            </a:r>
            <a:r>
              <a:rPr lang="ru-RU" sz="1800" dirty="0">
                <a:solidFill>
                  <a:srgbClr val="46150E"/>
                </a:solidFill>
              </a:rPr>
              <a:t>                                      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1986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Археологические находки на горе </a:t>
            </a:r>
            <a:r>
              <a:rPr lang="ru-RU" sz="1800" dirty="0" err="1" smtClean="0">
                <a:solidFill>
                  <a:srgbClr val="C00000"/>
                </a:solidFill>
              </a:rPr>
              <a:t>Немрут-Даг</a:t>
            </a:r>
            <a:r>
              <a:rPr lang="ru-RU" sz="1800" dirty="0" smtClean="0">
                <a:solidFill>
                  <a:srgbClr val="C00000"/>
                </a:solidFill>
              </a:rPr>
              <a:t>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1987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Древний город </a:t>
            </a:r>
            <a:r>
              <a:rPr lang="ru-RU" sz="1800" dirty="0" err="1">
                <a:solidFill>
                  <a:srgbClr val="C00000"/>
                </a:solidFill>
              </a:rPr>
              <a:t>Иерополис</a:t>
            </a:r>
            <a:r>
              <a:rPr lang="ru-RU" sz="1800" dirty="0">
                <a:solidFill>
                  <a:srgbClr val="46150E"/>
                </a:solidFill>
              </a:rPr>
              <a:t> и источники </a:t>
            </a:r>
            <a:r>
              <a:rPr lang="ru-RU" sz="1800" dirty="0" err="1" smtClean="0">
                <a:solidFill>
                  <a:srgbClr val="C00000"/>
                </a:solidFill>
              </a:rPr>
              <a:t>Памуккале</a:t>
            </a:r>
            <a:r>
              <a:rPr lang="ru-RU" sz="1800" dirty="0" smtClean="0">
                <a:solidFill>
                  <a:srgbClr val="C00000"/>
                </a:solidFill>
              </a:rPr>
              <a:t>         </a:t>
            </a:r>
            <a:r>
              <a:rPr lang="ru-RU" sz="1800" dirty="0" smtClean="0">
                <a:solidFill>
                  <a:srgbClr val="46150E"/>
                </a:solidFill>
              </a:rPr>
              <a:t>                       1988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Древний город </a:t>
            </a:r>
            <a:r>
              <a:rPr lang="ru-RU" sz="1800" dirty="0" err="1">
                <a:solidFill>
                  <a:srgbClr val="C00000"/>
                </a:solidFill>
              </a:rPr>
              <a:t>Ксанф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46150E"/>
                </a:solidFill>
              </a:rPr>
              <a:t>и храм </a:t>
            </a:r>
            <a:r>
              <a:rPr lang="ru-RU" sz="1800" dirty="0" err="1" smtClean="0">
                <a:solidFill>
                  <a:srgbClr val="C00000"/>
                </a:solidFill>
              </a:rPr>
              <a:t>Летоон</a:t>
            </a:r>
            <a:r>
              <a:rPr lang="ru-RU" sz="1800" dirty="0" smtClean="0">
                <a:solidFill>
                  <a:srgbClr val="C00000"/>
                </a:solidFill>
              </a:rPr>
              <a:t>                 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1988 </a:t>
            </a:r>
            <a:endParaRPr lang="ru-RU" sz="1800" dirty="0">
              <a:solidFill>
                <a:srgbClr val="46150E"/>
              </a:solidFill>
            </a:endParaRP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Город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</a:rPr>
              <a:t>Сафранболу</a:t>
            </a:r>
            <a:r>
              <a:rPr lang="ru-RU" sz="1800" dirty="0" smtClean="0">
                <a:solidFill>
                  <a:srgbClr val="C00000"/>
                </a:solidFill>
              </a:rPr>
              <a:t>                                                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1994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Археологические памятники </a:t>
            </a:r>
            <a:r>
              <a:rPr lang="ru-RU" sz="1800" dirty="0" smtClean="0">
                <a:solidFill>
                  <a:srgbClr val="C00000"/>
                </a:solidFill>
              </a:rPr>
              <a:t>Трои</a:t>
            </a:r>
            <a:r>
              <a:rPr lang="ru-RU" sz="1800" dirty="0" smtClean="0">
                <a:solidFill>
                  <a:srgbClr val="46150E"/>
                </a:solidFill>
              </a:rPr>
              <a:t>                                                            1998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C00000"/>
                </a:solidFill>
              </a:rPr>
              <a:t>Мечеть </a:t>
            </a:r>
            <a:r>
              <a:rPr lang="ru-RU" sz="1800" dirty="0" err="1">
                <a:solidFill>
                  <a:srgbClr val="C00000"/>
                </a:solidFill>
              </a:rPr>
              <a:t>Селимие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>
                <a:solidFill>
                  <a:srgbClr val="46150E"/>
                </a:solidFill>
              </a:rPr>
              <a:t>и его социальный </a:t>
            </a:r>
            <a:r>
              <a:rPr lang="ru-RU" sz="1800" dirty="0" smtClean="0">
                <a:solidFill>
                  <a:srgbClr val="46150E"/>
                </a:solidFill>
              </a:rPr>
              <a:t>комплекс                                          2011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Поселение эпохи неолита</a:t>
            </a:r>
            <a:r>
              <a:rPr lang="ru-RU" sz="1800" dirty="0">
                <a:solidFill>
                  <a:srgbClr val="C00000"/>
                </a:solidFill>
              </a:rPr>
              <a:t> </a:t>
            </a:r>
            <a:r>
              <a:rPr lang="ru-RU" sz="1800" dirty="0" err="1" smtClean="0">
                <a:solidFill>
                  <a:srgbClr val="C00000"/>
                </a:solidFill>
              </a:rPr>
              <a:t>Чатал-Хююк</a:t>
            </a:r>
            <a:r>
              <a:rPr lang="ru-RU" sz="1800" dirty="0" smtClean="0">
                <a:solidFill>
                  <a:srgbClr val="C00000"/>
                </a:solidFill>
              </a:rPr>
              <a:t>             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2012</a:t>
            </a:r>
          </a:p>
          <a:p>
            <a:pPr>
              <a:buFont typeface="+mj-lt"/>
              <a:buAutoNum type="arabicPeriod"/>
            </a:pPr>
            <a:r>
              <a:rPr lang="ru-RU" sz="1800" dirty="0">
                <a:solidFill>
                  <a:srgbClr val="46150E"/>
                </a:solidFill>
              </a:rPr>
              <a:t>Древние сельджукские городские и сельские поселения </a:t>
            </a:r>
            <a:endParaRPr lang="ru-RU" sz="1800" dirty="0" smtClean="0">
              <a:solidFill>
                <a:srgbClr val="46150E"/>
              </a:solidFill>
            </a:endParaRPr>
          </a:p>
          <a:p>
            <a:pPr marL="0" indent="0">
              <a:buNone/>
            </a:pPr>
            <a:r>
              <a:rPr lang="ru-RU" sz="1800" dirty="0" smtClean="0">
                <a:solidFill>
                  <a:schemeClr val="tx2"/>
                </a:solidFill>
              </a:rPr>
              <a:t>Бурса </a:t>
            </a:r>
            <a:r>
              <a:rPr lang="ru-RU" sz="1800" dirty="0">
                <a:solidFill>
                  <a:srgbClr val="46150E"/>
                </a:solidFill>
              </a:rPr>
              <a:t>и </a:t>
            </a:r>
            <a:r>
              <a:rPr lang="ru-RU" sz="1800" dirty="0" err="1" smtClean="0">
                <a:solidFill>
                  <a:srgbClr val="C00000"/>
                </a:solidFill>
              </a:rPr>
              <a:t>Джумалыкызык</a:t>
            </a:r>
            <a:r>
              <a:rPr lang="ru-RU" sz="1800" dirty="0" smtClean="0">
                <a:solidFill>
                  <a:srgbClr val="C00000"/>
                </a:solidFill>
              </a:rPr>
              <a:t>                                             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2014</a:t>
            </a:r>
            <a:r>
              <a:rPr lang="ru-RU" sz="1800" dirty="0" smtClean="0">
                <a:solidFill>
                  <a:srgbClr val="C00000"/>
                </a:solidFill>
              </a:rPr>
              <a:t>  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</a:rPr>
              <a:t>13.</a:t>
            </a:r>
            <a:r>
              <a:rPr lang="ru-RU" sz="1800" dirty="0">
                <a:solidFill>
                  <a:srgbClr val="C00000"/>
                </a:solidFill>
              </a:rPr>
              <a:t> Античный город Пергам                           </a:t>
            </a:r>
            <a:r>
              <a:rPr lang="ru-RU" sz="1800" dirty="0" smtClean="0">
                <a:solidFill>
                  <a:srgbClr val="C00000"/>
                </a:solidFill>
              </a:rPr>
              <a:t>           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2014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14. </a:t>
            </a:r>
            <a:r>
              <a:rPr lang="ru-RU" sz="1800" dirty="0" smtClean="0">
                <a:solidFill>
                  <a:srgbClr val="C00000"/>
                </a:solidFill>
              </a:rPr>
              <a:t>Эфес                                                                       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2015</a:t>
            </a:r>
          </a:p>
          <a:p>
            <a:pPr marL="0" indent="0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15. </a:t>
            </a:r>
            <a:r>
              <a:rPr lang="ru-RU" sz="1800" dirty="0" smtClean="0">
                <a:solidFill>
                  <a:srgbClr val="46150E"/>
                </a:solidFill>
              </a:rPr>
              <a:t>Культурный </a:t>
            </a:r>
            <a:r>
              <a:rPr lang="ru-RU" sz="1800" dirty="0">
                <a:solidFill>
                  <a:srgbClr val="46150E"/>
                </a:solidFill>
              </a:rPr>
              <a:t>ландшафт </a:t>
            </a:r>
            <a:r>
              <a:rPr lang="ru-RU" sz="1800" dirty="0">
                <a:solidFill>
                  <a:srgbClr val="C00000"/>
                </a:solidFill>
              </a:rPr>
              <a:t>«Крепость </a:t>
            </a:r>
            <a:r>
              <a:rPr lang="ru-RU" sz="1800" dirty="0" err="1">
                <a:solidFill>
                  <a:srgbClr val="C00000"/>
                </a:solidFill>
              </a:rPr>
              <a:t>Диярбакыр</a:t>
            </a:r>
            <a:r>
              <a:rPr lang="ru-RU" sz="1800" dirty="0">
                <a:solidFill>
                  <a:srgbClr val="C00000"/>
                </a:solidFill>
              </a:rPr>
              <a:t> и сады </a:t>
            </a:r>
            <a:r>
              <a:rPr lang="ru-RU" sz="1800" dirty="0" err="1">
                <a:solidFill>
                  <a:srgbClr val="C00000"/>
                </a:solidFill>
              </a:rPr>
              <a:t>Хевсель</a:t>
            </a:r>
            <a:r>
              <a:rPr lang="ru-RU" sz="1800" dirty="0">
                <a:solidFill>
                  <a:srgbClr val="C00000"/>
                </a:solidFill>
              </a:rPr>
              <a:t>» </a:t>
            </a:r>
            <a:r>
              <a:rPr lang="ru-RU" sz="1800" dirty="0" smtClean="0">
                <a:solidFill>
                  <a:srgbClr val="C00000"/>
                </a:solidFill>
              </a:rPr>
              <a:t>          </a:t>
            </a:r>
            <a:r>
              <a:rPr lang="ru-RU" sz="1800" dirty="0" smtClean="0">
                <a:solidFill>
                  <a:srgbClr val="46150E"/>
                </a:solidFill>
              </a:rPr>
              <a:t>2015</a:t>
            </a:r>
          </a:p>
          <a:p>
            <a:pPr marL="0" indent="0">
              <a:buNone/>
            </a:pP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16. </a:t>
            </a:r>
            <a:r>
              <a:rPr lang="ru-RU" sz="1800" dirty="0">
                <a:solidFill>
                  <a:srgbClr val="46150E"/>
                </a:solidFill>
              </a:rPr>
              <a:t>Археологический объект </a:t>
            </a:r>
            <a:r>
              <a:rPr lang="ru-RU" sz="1800" dirty="0">
                <a:solidFill>
                  <a:srgbClr val="C00000"/>
                </a:solidFill>
              </a:rPr>
              <a:t>Ани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</a:rPr>
              <a:t>                                                                   </a:t>
            </a:r>
            <a:r>
              <a:rPr lang="ru-RU" sz="1800" dirty="0" smtClean="0">
                <a:solidFill>
                  <a:srgbClr val="46150E"/>
                </a:solidFill>
              </a:rPr>
              <a:t>2016</a:t>
            </a:r>
            <a:endParaRPr lang="ru-RU" sz="1800" dirty="0">
              <a:solidFill>
                <a:srgbClr val="46150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60023" y="908720"/>
            <a:ext cx="1847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9484548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unesco05 Всемирное наследие ЮНЕСКО. Топ 10 новых достопримечательностей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0" y="1928813"/>
            <a:ext cx="65722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 bwMode="auto">
          <a:xfrm>
            <a:off x="2786063" y="6143625"/>
            <a:ext cx="1214437" cy="485775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Мечеть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7188" y="214313"/>
            <a:ext cx="8643937" cy="49545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И</a:t>
            </a: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збранные объекты </a:t>
            </a:r>
            <a:r>
              <a:rPr lang="en-US" dirty="0">
                <a:solidFill>
                  <a:srgbClr val="222222"/>
                </a:solidFill>
                <a:cs typeface="Times New Roman" pitchFamily="18" charset="0"/>
              </a:rPr>
              <a:t>XIV</a:t>
            </a: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 века служили ключевыми особенностями для социальной и экономической организации новой столицы.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К ним относятся торговые центры, мечети, религиозные школы, общественные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бани и кухня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для бедных, а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также могила </a:t>
            </a:r>
          </a:p>
          <a:p>
            <a:pPr eaLnBrk="0" hangingPunct="0">
              <a:defRPr/>
            </a:pPr>
            <a:r>
              <a:rPr lang="ru-RU" dirty="0" err="1">
                <a:solidFill>
                  <a:srgbClr val="222222"/>
                </a:solidFill>
                <a:cs typeface="Times New Roman" pitchFamily="18" charset="0"/>
              </a:rPr>
              <a:t>Орхан</a:t>
            </a: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 Гази,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основателя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династии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Османской </a:t>
            </a:r>
          </a:p>
          <a:p>
            <a:pPr eaLnBrk="0" hangingPunct="0">
              <a:defRPr/>
            </a:pPr>
            <a:r>
              <a:rPr lang="ru-RU" dirty="0">
                <a:solidFill>
                  <a:srgbClr val="222222"/>
                </a:solidFill>
                <a:cs typeface="Times New Roman" pitchFamily="18" charset="0"/>
              </a:rPr>
              <a:t>империи.</a:t>
            </a:r>
            <a:r>
              <a:rPr lang="ru-RU" dirty="0"/>
              <a:t>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214313"/>
            <a:ext cx="571500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Античный </a:t>
            </a: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город Пергам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7188" y="857250"/>
            <a:ext cx="4143375" cy="53244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/>
              <a:t>ергам – древний город на побережье Малой Азии, основанный в XII в. до н.э. греками. </a:t>
            </a:r>
            <a:br>
              <a:rPr lang="ru-RU" dirty="0"/>
            </a:br>
            <a:r>
              <a:rPr lang="ru-RU" dirty="0"/>
              <a:t>Если верить легенде, то основателем Пергама был сын </a:t>
            </a:r>
            <a:r>
              <a:rPr lang="ru-RU" dirty="0" err="1"/>
              <a:t>Андромахи</a:t>
            </a:r>
            <a:r>
              <a:rPr lang="ru-RU" dirty="0"/>
              <a:t> и </a:t>
            </a:r>
            <a:r>
              <a:rPr lang="ru-RU" dirty="0" err="1"/>
              <a:t>Гелена</a:t>
            </a:r>
            <a:r>
              <a:rPr lang="ru-RU" dirty="0"/>
              <a:t>, он носил имя Пергам в память о Троянской цитадели. </a:t>
            </a:r>
          </a:p>
          <a:p>
            <a:pPr>
              <a:defRPr/>
            </a:pPr>
            <a:r>
              <a:rPr lang="ru-RU" dirty="0"/>
              <a:t>После смерти отца, сын с матерью перебрались в Малую Азию, где Пергам основал город, получивший его имя. </a:t>
            </a:r>
          </a:p>
        </p:txBody>
      </p:sp>
      <p:pic>
        <p:nvPicPr>
          <p:cNvPr id="14340" name="Picture 5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9463" y="0"/>
            <a:ext cx="45545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0063" y="0"/>
            <a:ext cx="8643937" cy="20002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ru-RU" dirty="0"/>
              <a:t>ервые письменные упоминания о городе относятся к </a:t>
            </a:r>
            <a:r>
              <a:rPr lang="en-US" dirty="0"/>
              <a:t>IV</a:t>
            </a:r>
            <a:r>
              <a:rPr lang="ru-RU" dirty="0"/>
              <a:t>в. до н.э.. В 283-133 гг. до н.э. Пергам был столицей </a:t>
            </a:r>
            <a:r>
              <a:rPr lang="ru-RU" dirty="0" err="1"/>
              <a:t>Пергамского</a:t>
            </a:r>
            <a:r>
              <a:rPr lang="ru-RU" dirty="0"/>
              <a:t> царства и являлся крупнейшим культурным и экономическим центром эллинистического мира. В это время здесь строились дворцы, театр, храм, процветала медицина и письмо.</a:t>
            </a:r>
          </a:p>
        </p:txBody>
      </p:sp>
      <p:pic>
        <p:nvPicPr>
          <p:cNvPr id="15363" name="Picture 4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t="15073" b="12292"/>
          <a:stretch>
            <a:fillRect/>
          </a:stretch>
        </p:blipFill>
        <p:spPr bwMode="auto">
          <a:xfrm>
            <a:off x="0" y="1878013"/>
            <a:ext cx="9144000" cy="497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кругленный прямоугольник 5"/>
          <p:cNvSpPr/>
          <p:nvPr/>
        </p:nvSpPr>
        <p:spPr bwMode="auto">
          <a:xfrm>
            <a:off x="7572375" y="6000750"/>
            <a:ext cx="1143000" cy="557213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Театр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t="3255"/>
          <a:stretch>
            <a:fillRect/>
          </a:stretch>
        </p:blipFill>
        <p:spPr bwMode="auto">
          <a:xfrm>
            <a:off x="0" y="1214438"/>
            <a:ext cx="9144000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5715000" y="6215063"/>
            <a:ext cx="3214688" cy="500062"/>
          </a:xfrm>
          <a:prstGeom prst="round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algn="ctr">
              <a:defRPr/>
            </a:pPr>
            <a:r>
              <a:rPr lang="ru-RU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Руины храма Траяна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5750" y="0"/>
            <a:ext cx="8858250" cy="27384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dirty="0"/>
              <a:t>юбопытно: бумага пергамент, которая заменила папирус, была изобретена в Пергаме. </a:t>
            </a:r>
          </a:p>
          <a:p>
            <a:pPr>
              <a:defRPr/>
            </a:pPr>
            <a:r>
              <a:rPr lang="ru-RU" dirty="0"/>
              <a:t>В Пергаме была собрана одна из крупнейших по величине библиотек древнего мира. </a:t>
            </a:r>
          </a:p>
          <a:p>
            <a:pPr>
              <a:defRPr/>
            </a:pPr>
            <a:r>
              <a:rPr lang="ru-RU" dirty="0"/>
              <a:t>Богатая провинция была     </a:t>
            </a:r>
          </a:p>
          <a:p>
            <a:pPr>
              <a:defRPr/>
            </a:pPr>
            <a:r>
              <a:rPr lang="ru-RU" dirty="0"/>
              <a:t>присоединена к Риму в 133 г. до н. э. </a:t>
            </a:r>
          </a:p>
          <a:p>
            <a:pPr>
              <a:defRPr/>
            </a:pPr>
            <a:r>
              <a:rPr lang="ru-RU" dirty="0"/>
              <a:t>по завещанию царя </a:t>
            </a:r>
            <a:r>
              <a:rPr lang="ru-RU" dirty="0" err="1"/>
              <a:t>Аттала</a:t>
            </a:r>
            <a:r>
              <a:rPr lang="ru-RU" dirty="0"/>
              <a:t>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667544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Крепость </a:t>
            </a:r>
            <a:r>
              <a:rPr lang="ru-RU" sz="3600" b="1" i="1" dirty="0" err="1">
                <a:solidFill>
                  <a:srgbClr val="C00000"/>
                </a:solidFill>
              </a:rPr>
              <a:t>Диярбакыр</a:t>
            </a:r>
            <a:r>
              <a:rPr lang="ru-RU" sz="3600" b="1" i="1" dirty="0">
                <a:solidFill>
                  <a:srgbClr val="C00000"/>
                </a:solidFill>
              </a:rPr>
              <a:t> и сады </a:t>
            </a:r>
            <a:r>
              <a:rPr lang="ru-RU" sz="3600" b="1" i="1" dirty="0" err="1">
                <a:solidFill>
                  <a:srgbClr val="C00000"/>
                </a:solidFill>
              </a:rPr>
              <a:t>Хевсель</a:t>
            </a:r>
            <a:endParaRPr lang="ru-RU" sz="36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2" y="1484784"/>
            <a:ext cx="8579813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699817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49611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62361" y="6309320"/>
            <a:ext cx="7344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Вид на Сады </a:t>
            </a:r>
            <a:r>
              <a:rPr lang="ru-RU" dirty="0" err="1"/>
              <a:t>Хевсель</a:t>
            </a:r>
            <a:r>
              <a:rPr lang="ru-RU" dirty="0"/>
              <a:t> с </a:t>
            </a:r>
            <a:r>
              <a:rPr lang="ru-RU" dirty="0" err="1"/>
              <a:t>Диярбакырской</a:t>
            </a:r>
            <a:r>
              <a:rPr lang="ru-RU" dirty="0"/>
              <a:t> </a:t>
            </a:r>
            <a:r>
              <a:rPr lang="ru-RU" dirty="0" err="1"/>
              <a:t>крепостю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322886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667544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Эфес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704856" cy="57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5724128" y="6348912"/>
            <a:ext cx="3289106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dirty="0"/>
              <a:t>Римский одеон в Эфесе</a:t>
            </a:r>
          </a:p>
        </p:txBody>
      </p:sp>
    </p:spTree>
    <p:extLst>
      <p:ext uri="{BB962C8B-B14F-4D97-AF65-F5344CB8AC3E}">
        <p14:creationId xmlns:p14="http://schemas.microsoft.com/office/powerpoint/2010/main" val="333287299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39552"/>
          </a:xfrm>
        </p:spPr>
        <p:txBody>
          <a:bodyPr/>
          <a:lstStyle/>
          <a:p>
            <a:pPr algn="ctr"/>
            <a:r>
              <a:rPr lang="ru-RU" sz="3600" b="1" i="1" dirty="0">
                <a:solidFill>
                  <a:srgbClr val="C00000"/>
                </a:solidFill>
              </a:rPr>
              <a:t>Археологический объект Ани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40768"/>
            <a:ext cx="7488832" cy="4989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86605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00120" cy="6525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71242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778" y="132863"/>
            <a:ext cx="7772400" cy="523528"/>
          </a:xfrm>
        </p:spPr>
        <p:txBody>
          <a:bodyPr/>
          <a:lstStyle/>
          <a:p>
            <a:r>
              <a:rPr lang="ru-RU" sz="3600" dirty="0" err="1" smtClean="0"/>
              <a:t>Кондидаты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9746"/>
            <a:ext cx="8352928" cy="6198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perspectiveFron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3075714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83" y="420861"/>
            <a:ext cx="8272653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68960"/>
            <a:ext cx="403448" cy="45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280920" cy="65593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bliqueTop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18409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Прямоугольник 1"/>
          <p:cNvSpPr>
            <a:spLocks noChangeArrowheads="1"/>
          </p:cNvSpPr>
          <p:nvPr/>
        </p:nvSpPr>
        <p:spPr bwMode="auto">
          <a:xfrm>
            <a:off x="3286125" y="142875"/>
            <a:ext cx="19573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Источники:</a:t>
            </a:r>
          </a:p>
        </p:txBody>
      </p:sp>
      <p:sp>
        <p:nvSpPr>
          <p:cNvPr id="25603" name="Прямоугольник 2"/>
          <p:cNvSpPr>
            <a:spLocks noChangeArrowheads="1"/>
          </p:cNvSpPr>
          <p:nvPr/>
        </p:nvSpPr>
        <p:spPr bwMode="auto">
          <a:xfrm>
            <a:off x="285750" y="571500"/>
            <a:ext cx="871537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/>
              <a:t>http://bigpicture.ru/?p=529888</a:t>
            </a:r>
          </a:p>
          <a:p>
            <a:pPr>
              <a:buFont typeface="Wingdings" pitchFamily="2" charset="2"/>
              <a:buChar char="Ø"/>
            </a:pPr>
            <a:r>
              <a:rPr lang="en-US" dirty="0"/>
              <a:t>http://www.tourinfo.ru/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 tiina.livejournal.com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http://joinfo.ua/news/view/949409_Posmotrite-Novie-</a:t>
            </a:r>
            <a:endParaRPr lang="ru-RU" dirty="0"/>
          </a:p>
          <a:p>
            <a:r>
              <a:rPr lang="en-US" dirty="0"/>
              <a:t>obekti-vsemirnogo-naslediya.html</a:t>
            </a:r>
            <a:endParaRPr lang="ru-RU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http://www.alltravels.com.ua/2014/06/26/yunesko-2014-goda</a:t>
            </a:r>
            <a:r>
              <a:rPr lang="en-US" dirty="0" smtClean="0"/>
              <a:t>/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en-US" dirty="0"/>
              <a:t>http://hayinfo.ru/news-ru/culture-ru/3697.html © </a:t>
            </a:r>
            <a:r>
              <a:rPr lang="en-US" dirty="0" smtClean="0"/>
              <a:t>Hayinfo.ru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en-US" dirty="0"/>
              <a:t>https://</a:t>
            </a:r>
            <a:r>
              <a:rPr lang="en-US" dirty="0" smtClean="0"/>
              <a:t>ru.wikipedia.org/wiki/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en-US" dirty="0"/>
              <a:t>http://</a:t>
            </a:r>
            <a:r>
              <a:rPr lang="en-US" dirty="0" smtClean="0"/>
              <a:t>whc.unesco.org/ru/list/</a:t>
            </a:r>
            <a:r>
              <a:rPr lang="ru-RU" smtClean="0"/>
              <a:t>2016/</a:t>
            </a:r>
            <a:endParaRPr lang="ru-RU" dirty="0"/>
          </a:p>
        </p:txBody>
      </p:sp>
      <p:pic>
        <p:nvPicPr>
          <p:cNvPr id="25604" name="Picture 2" descr="C:\Users\Татьяна\Desktop\Безымянный.png"/>
          <p:cNvPicPr>
            <a:picLocks noChangeAspect="1" noChangeArrowheads="1"/>
          </p:cNvPicPr>
          <p:nvPr/>
        </p:nvPicPr>
        <p:blipFill>
          <a:blip r:embed="rId2"/>
          <a:srcRect t="5026" r="25620" b="31241"/>
          <a:stretch>
            <a:fillRect/>
          </a:stretch>
        </p:blipFill>
        <p:spPr bwMode="auto">
          <a:xfrm>
            <a:off x="2411760" y="3249156"/>
            <a:ext cx="6732240" cy="3608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Прямоугольник 1"/>
          <p:cNvSpPr>
            <a:spLocks noChangeArrowheads="1"/>
          </p:cNvSpPr>
          <p:nvPr/>
        </p:nvSpPr>
        <p:spPr bwMode="auto">
          <a:xfrm>
            <a:off x="2000250" y="3143250"/>
            <a:ext cx="55006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</a:p>
        </p:txBody>
      </p:sp>
      <p:pic>
        <p:nvPicPr>
          <p:cNvPr id="26627" name="Picture 10" descr="http://img12.proshkolu.ru/content/media/pic/std/5000000/4456000/4455571-9eaec5660748550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6388" y="663575"/>
            <a:ext cx="4027487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24591"/>
          </a:xfrm>
        </p:spPr>
        <p:txBody>
          <a:bodyPr/>
          <a:lstStyle/>
          <a:p>
            <a:pPr algn="ctr"/>
            <a:r>
              <a:rPr lang="ru-RU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Историческая часть Стамбула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1223"/>
            <a:ext cx="9144000" cy="60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9410463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31" y="548680"/>
            <a:ext cx="9003270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0512" cy="1143000"/>
          </a:xfrm>
        </p:spPr>
        <p:txBody>
          <a:bodyPr/>
          <a:lstStyle/>
          <a:p>
            <a:pPr algn="ctr"/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Голубая Мечеть 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Мечеть Султана Ахмета)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976" cy="544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246200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Айя</a:t>
            </a: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София — шедевр византийской архитектуры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80" y="1384710"/>
            <a:ext cx="7991039" cy="5327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19" y="-243408"/>
            <a:ext cx="9144000" cy="1143000"/>
          </a:xfrm>
        </p:spPr>
        <p:txBody>
          <a:bodyPr/>
          <a:lstStyle/>
          <a:p>
            <a:pPr algn="ctr"/>
            <a:r>
              <a:rPr lang="ru-RU" sz="3600" b="1" dirty="0"/>
              <a:t>Султанский дворец </a:t>
            </a:r>
            <a:r>
              <a:rPr lang="ru-RU" sz="3600" b="1" dirty="0" err="1"/>
              <a:t>Топкапы</a:t>
            </a:r>
            <a:r>
              <a:rPr lang="ru-RU" sz="3600" b="1" dirty="0"/>
              <a:t> в Стамбуле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285" y="4753372"/>
            <a:ext cx="5771851" cy="1342628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/>
              <a:t>Основная часть дворца построена в 1478 году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(</a:t>
            </a:r>
            <a:r>
              <a:rPr lang="ru-RU" sz="2000" dirty="0"/>
              <a:t>25 лет после завоевания Константинополя)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при </a:t>
            </a:r>
            <a:r>
              <a:rPr lang="ru-RU" sz="2000" dirty="0"/>
              <a:t>султане </a:t>
            </a:r>
            <a:r>
              <a:rPr lang="ru-RU" sz="2000" dirty="0" err="1"/>
              <a:t>Мехмеде</a:t>
            </a:r>
            <a:r>
              <a:rPr lang="ru-RU" sz="2000" dirty="0"/>
              <a:t> </a:t>
            </a:r>
            <a:r>
              <a:rPr lang="ru-RU" sz="2000" dirty="0" err="1"/>
              <a:t>Фатихе</a:t>
            </a:r>
            <a:r>
              <a:rPr lang="ru-RU" sz="2000" dirty="0"/>
              <a:t> (Завоевателе), который приказал соорудить на развалинах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дворца </a:t>
            </a:r>
            <a:r>
              <a:rPr lang="ru-RU" sz="2000" dirty="0"/>
              <a:t>византийских императоров новый дворец.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3" y="836712"/>
            <a:ext cx="8517383" cy="3844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606" y="4240801"/>
            <a:ext cx="3477394" cy="249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1741908"/>
      </p:ext>
    </p:extLst>
  </p:cSld>
  <p:clrMapOvr>
    <a:masterClrMapping/>
  </p:clrMapOvr>
  <p:transition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змятежность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езмятежность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Office\Шаблоны\Дизайны презентаций\Безмятежность.pot</Template>
  <TotalTime>2070</TotalTime>
  <Words>686</Words>
  <Application>Microsoft Office PowerPoint</Application>
  <PresentationFormat>Экран (4:3)</PresentationFormat>
  <Paragraphs>126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Безмятежность</vt:lpstr>
      <vt:lpstr>Объекты всемирного наследия ЮНЕСКО  в Турции</vt:lpstr>
      <vt:lpstr>Презентация PowerPoint</vt:lpstr>
      <vt:lpstr>Памятники в списке ЮНЕСКО</vt:lpstr>
      <vt:lpstr>Презентация PowerPoint</vt:lpstr>
      <vt:lpstr>Историческая часть Стамбула</vt:lpstr>
      <vt:lpstr>Презентация PowerPoint</vt:lpstr>
      <vt:lpstr>Голубая Мечеть  (Мечеть Султана Ахмета)</vt:lpstr>
      <vt:lpstr>Презентация PowerPoint</vt:lpstr>
      <vt:lpstr>Султанский дворец Топкапы в Стамбуле</vt:lpstr>
      <vt:lpstr>Мечеть Сулеймание</vt:lpstr>
      <vt:lpstr>Национальный парк Гёреме и пещерные поселения Каппадокии</vt:lpstr>
      <vt:lpstr>Гёреме — Столица Каппадокии</vt:lpstr>
      <vt:lpstr>Большая мечеть и больница в городе Дивриги</vt:lpstr>
      <vt:lpstr>Презентация PowerPoint</vt:lpstr>
      <vt:lpstr>Руины Хаттуса — столица Хеттской империи</vt:lpstr>
      <vt:lpstr>Гора Немрут (Немрут — Даг)</vt:lpstr>
      <vt:lpstr>Презентация PowerPoint</vt:lpstr>
      <vt:lpstr>Древний город Иерополис и источники Памуккале</vt:lpstr>
      <vt:lpstr>Памуккале</vt:lpstr>
      <vt:lpstr>Презентация PowerPoint</vt:lpstr>
      <vt:lpstr>Древний город Ксанф и  храм Летоон</vt:lpstr>
      <vt:lpstr>Город Сафранболу</vt:lpstr>
      <vt:lpstr>Древняя Троя (Илион)</vt:lpstr>
      <vt:lpstr>Мечеть Селимие и его социальный комплекс</vt:lpstr>
      <vt:lpstr>Поселение эпохи неолита Чатал-Хююк </vt:lpstr>
      <vt:lpstr>Артефакты Чатал-Хююка</vt:lpstr>
      <vt:lpstr>Город Бурса вместе с сохранившейся османской деревней Джумалыкызык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Крепость Диярбакыр и сады Хевсель</vt:lpstr>
      <vt:lpstr>Презентация PowerPoint</vt:lpstr>
      <vt:lpstr>Эфес</vt:lpstr>
      <vt:lpstr>Археологический объект Ани </vt:lpstr>
      <vt:lpstr>Презентация PowerPoint</vt:lpstr>
      <vt:lpstr>Кондидаты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Парфенов С.А.</dc:creator>
  <cp:lastModifiedBy>Татьяна</cp:lastModifiedBy>
  <cp:revision>183</cp:revision>
  <dcterms:created xsi:type="dcterms:W3CDTF">2003-05-11T06:26:40Z</dcterms:created>
  <dcterms:modified xsi:type="dcterms:W3CDTF">2016-11-02T11:44:54Z</dcterms:modified>
</cp:coreProperties>
</file>