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81" r:id="rId5"/>
    <p:sldId id="262" r:id="rId6"/>
    <p:sldId id="263" r:id="rId7"/>
    <p:sldId id="264" r:id="rId8"/>
    <p:sldId id="279" r:id="rId9"/>
    <p:sldId id="269" r:id="rId10"/>
    <p:sldId id="283" r:id="rId11"/>
    <p:sldId id="265" r:id="rId12"/>
    <p:sldId id="285" r:id="rId13"/>
    <p:sldId id="286" r:id="rId14"/>
    <p:sldId id="287" r:id="rId15"/>
    <p:sldId id="284" r:id="rId16"/>
    <p:sldId id="273" r:id="rId17"/>
    <p:sldId id="276" r:id="rId18"/>
    <p:sldId id="277" r:id="rId19"/>
    <p:sldId id="278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  <a:srgbClr val="CCCC00"/>
    <a:srgbClr val="FFCC66"/>
    <a:srgbClr val="FFFF99"/>
    <a:srgbClr val="CC3300"/>
    <a:srgbClr val="FFFFFF"/>
    <a:srgbClr val="FF6600"/>
    <a:srgbClr val="66FF33"/>
    <a:srgbClr val="FA12E9"/>
    <a:srgbClr val="8DE7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24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180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63000" b="-6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4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&#1087;&#1083;&#1072;&#1085;.docx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-747464"/>
            <a:ext cx="7992888" cy="6305517"/>
          </a:xfrm>
          <a:effectLst>
            <a:glow>
              <a:schemeClr val="accent1"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ru-RU" sz="2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Компьютерная презентация практических достижений профессиональной деятельности </a:t>
            </a:r>
            <a:br>
              <a:rPr lang="ru-RU" sz="2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(личного вклада в развитие образования) </a:t>
            </a:r>
            <a:br>
              <a:rPr lang="ru-RU" sz="2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педагогического</a:t>
            </a:r>
            <a:r>
              <a:rPr lang="en-US" sz="2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работника МБДОУ  «Детский сад  №61» </a:t>
            </a:r>
            <a:br>
              <a:rPr lang="ru-RU" sz="2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г. Дзержинска Нижегородской области</a:t>
            </a:r>
            <a:br>
              <a:rPr lang="ru-RU" sz="2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Щегалевой</a:t>
            </a:r>
            <a:r>
              <a:rPr lang="ru-RU" sz="2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Гюзель</a:t>
            </a:r>
            <a:r>
              <a:rPr lang="ru-RU" sz="2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Алиевны</a:t>
            </a:r>
            <a:r>
              <a:rPr lang="ru-RU" sz="2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1403648" y="3786190"/>
            <a:ext cx="6490534" cy="362890"/>
          </a:xfrm>
        </p:spPr>
        <p:txBody>
          <a:bodyPr>
            <a:normAutofit fontScale="92500" lnSpcReduction="20000"/>
          </a:bodyPr>
          <a:lstStyle/>
          <a:p>
            <a:pPr algn="ctr"/>
            <a:endParaRPr lang="ru-RU" sz="2400" dirty="0"/>
          </a:p>
          <a:p>
            <a:pPr algn="ctr"/>
            <a:endParaRPr lang="ru-RU" sz="2400" dirty="0" smtClean="0"/>
          </a:p>
          <a:p>
            <a:pPr algn="ctr"/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816599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6963" y="71560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dirty="0">
                <a:ln>
                  <a:solidFill>
                    <a:sysClr val="windowText" lastClr="000000"/>
                  </a:solidFill>
                </a:ln>
                <a:blipFill>
                  <a:blip r:embed="rId2"/>
                  <a:tile tx="0" ty="0" sx="100000" sy="100000" flip="none" algn="tl"/>
                </a:blipFill>
                <a:latin typeface="Segoe Script" panose="020B0504020000000003" pitchFamily="34" charset="0"/>
                <a:cs typeface="Times New Roman" panose="02020603050405020304" pitchFamily="18" charset="0"/>
              </a:rPr>
              <a:t>Диапазон личного вклада педагога в развитие образования и степень его </a:t>
            </a:r>
            <a:r>
              <a:rPr lang="ru-RU" sz="2400" dirty="0" smtClean="0">
                <a:ln>
                  <a:solidFill>
                    <a:sysClr val="windowText" lastClr="000000"/>
                  </a:solidFill>
                </a:ln>
                <a:blipFill>
                  <a:blip r:embed="rId2"/>
                  <a:tile tx="0" ty="0" sx="100000" sy="100000" flip="none" algn="tl"/>
                </a:blipFill>
                <a:latin typeface="Segoe Script" panose="020B0504020000000003" pitchFamily="34" charset="0"/>
                <a:cs typeface="Times New Roman" panose="02020603050405020304" pitchFamily="18" charset="0"/>
              </a:rPr>
              <a:t>новизны</a:t>
            </a:r>
            <a:r>
              <a:rPr lang="ru-RU" sz="2800" dirty="0" smtClean="0">
                <a:ln>
                  <a:solidFill>
                    <a:sysClr val="windowText" lastClr="000000"/>
                  </a:solidFill>
                </a:ln>
                <a:blipFill>
                  <a:blip r:embed="rId2"/>
                  <a:tile tx="0" ty="0" sx="100000" sy="100000" flip="none" algn="tl"/>
                </a:blipFill>
                <a:latin typeface="Segoe Script" panose="020B0504020000000003" pitchFamily="34" charset="0"/>
                <a:cs typeface="Times New Roman" panose="02020603050405020304" pitchFamily="18" charset="0"/>
              </a:rPr>
              <a:t> </a:t>
            </a:r>
            <a:br>
              <a:rPr lang="ru-RU" sz="2800" dirty="0" smtClean="0">
                <a:ln>
                  <a:solidFill>
                    <a:sysClr val="windowText" lastClr="000000"/>
                  </a:solidFill>
                </a:ln>
                <a:blipFill>
                  <a:blip r:embed="rId2"/>
                  <a:tile tx="0" ty="0" sx="100000" sy="100000" flip="none" algn="tl"/>
                </a:blipFill>
                <a:latin typeface="Segoe Script" panose="020B0504020000000003" pitchFamily="34" charset="0"/>
                <a:cs typeface="Times New Roman" panose="02020603050405020304" pitchFamily="18" charset="0"/>
              </a:rPr>
            </a:br>
            <a:r>
              <a:rPr lang="ru-RU" sz="2800" dirty="0" smtClean="0">
                <a:ln>
                  <a:solidFill>
                    <a:sysClr val="windowText" lastClr="000000"/>
                  </a:solidFill>
                </a:ln>
                <a:blipFill>
                  <a:blip r:embed="rId2"/>
                  <a:tile tx="0" ty="0" sx="100000" sy="100000" flip="none" algn="tl"/>
                </a:blipFill>
                <a:latin typeface="Segoe Script" panose="020B0504020000000003" pitchFamily="34" charset="0"/>
                <a:cs typeface="Times New Roman" panose="02020603050405020304" pitchFamily="18" charset="0"/>
              </a:rPr>
              <a:t>1 направление</a:t>
            </a:r>
            <a:endParaRPr lang="ru-RU" sz="2800" dirty="0">
              <a:ln>
                <a:solidFill>
                  <a:sysClr val="windowText" lastClr="000000"/>
                </a:solidFill>
              </a:ln>
              <a:blipFill>
                <a:blip r:embed="rId2"/>
                <a:tile tx="0" ty="0" sx="100000" sy="100000" flip="none" algn="tl"/>
              </a:blipFill>
              <a:latin typeface="Segoe Script" panose="020B0504020000000003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162" y="1045611"/>
            <a:ext cx="7112126" cy="368592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любознательности у детей, средством 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исследовательско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проектной деятельности .</a:t>
            </a:r>
          </a:p>
          <a:p>
            <a:pPr marL="0" indent="0">
              <a:buNone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Сформировать элементарные представления об эволюции Земли (возникновении Земли , эволюция растительного и животного мира).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Познакомить детей с разновидностью динозавров.</a:t>
            </a:r>
          </a:p>
          <a:p>
            <a:pPr marL="0" indent="0">
              <a:buNone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 организации работы: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Рассматривание энциклопедии  , альбомов, беседы по теме, составление мини –докладов совместно с родителями и создание папки-копилки  «Вот они какие Динозавры», совместное с воспитателем создание плаката ,с изображением природы и обитателей того времени, составление конспектов НОД по теме, поддержка и развитие РППС на тему, д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 «Помоги динозаврику найти своё яйцо», «Найди отличия»,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пазлы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-картинки, просмотр презентации.</a:t>
            </a:r>
          </a:p>
          <a:p>
            <a:pPr marL="0" indent="0">
              <a:buNone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Возможные достижения: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Проявление у детей инициативы и самостоятельности в познавательно-исследовательской деятельности ,активному  взаимодействию со сверстниками и взрослыми , участию в коллективном исследовании.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595164" y="1586914"/>
            <a:ext cx="2824790" cy="21185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595182" y="4421336"/>
            <a:ext cx="2747797" cy="2060848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346"/>
          <a:stretch/>
        </p:blipFill>
        <p:spPr>
          <a:xfrm>
            <a:off x="1444724" y="4695833"/>
            <a:ext cx="4427984" cy="1947879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7251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323528" y="1196752"/>
            <a:ext cx="8645313" cy="384204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Формирование у детей представления о возникновении и истории цивилизации человечества.</a:t>
            </a:r>
            <a:endParaRPr lang="ru-RU" sz="1900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marL="342900" lvl="0" indent="-342900">
              <a:spcBef>
                <a:spcPct val="20000"/>
              </a:spcBef>
              <a:buFont typeface="Wingdings" panose="05000000000000000000" pitchFamily="2" charset="2"/>
              <a:buChar char="v"/>
            </a:pPr>
            <a:r>
              <a:rPr lang="ru-RU" sz="1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Сформировать у детей преставления о возникновении и </a:t>
            </a:r>
            <a:r>
              <a:rPr lang="ru-RU" sz="19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истории и </a:t>
            </a:r>
            <a:r>
              <a:rPr lang="ru-RU" sz="1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цивилизации </a:t>
            </a:r>
            <a:r>
              <a:rPr lang="ru-RU" sz="19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человечества :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познакомить с внешним обликом первобытного человека ,его достижениями (овладение речью, умением добывать огонь, изготовлением орудия труда, охотой ,бытом).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Воспитывать интерес к истории , уважение к предкам.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Способствовать развитию познавательных интересов.</a:t>
            </a:r>
          </a:p>
          <a:p>
            <a:endParaRPr lang="ru-RU" sz="19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Формы организации работы: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беседы «Кто такой первобытный человек», рассматривание иллюстраций ,энциклопедии ,совместное изготовление альбомов, картинки с изображением наскальных рисунков, просмотр презентации «Древний человек»</a:t>
            </a:r>
          </a:p>
          <a:p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Возможные достижения :</a:t>
            </a:r>
          </a:p>
          <a:p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Развитие познавательной активности ,овладение исследовательскими умениями , самостоятельность в решении проблемных ситуаций в детском саду и семье.</a:t>
            </a:r>
          </a:p>
          <a:p>
            <a:endParaRPr lang="ru-RU" sz="1900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</a:pPr>
            <a:endParaRPr lang="ru-RU" sz="23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</a:pPr>
            <a:endParaRPr lang="ru-RU" sz="2300" dirty="0" smtClean="0"/>
          </a:p>
          <a:p>
            <a:pPr algn="ctr">
              <a:spcBef>
                <a:spcPct val="0"/>
              </a:spcBef>
            </a:pPr>
            <a:endParaRPr lang="ru-RU" dirty="0" smtClean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95536" y="147795"/>
            <a:ext cx="8229600" cy="868346"/>
          </a:xfrm>
          <a:noFill/>
          <a:ln>
            <a:noFill/>
          </a:ln>
        </p:spPr>
        <p:txBody>
          <a:bodyPr>
            <a:normAutofit/>
          </a:bodyPr>
          <a:lstStyle/>
          <a:p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blipFill>
                  <a:blip r:embed="rId2"/>
                  <a:tile tx="0" ty="0" sx="100000" sy="100000" flip="none" algn="tl"/>
                </a:blipFill>
                <a:latin typeface="Segoe Script" panose="020B0504020000000003" pitchFamily="34" charset="0"/>
                <a:cs typeface="Times New Roman" pitchFamily="18" charset="0"/>
              </a:rPr>
              <a:t>II</a:t>
            </a:r>
            <a:r>
              <a:rPr lang="ru-RU" sz="2400" dirty="0">
                <a:ln>
                  <a:solidFill>
                    <a:sysClr val="windowText" lastClr="000000"/>
                  </a:solidFill>
                </a:ln>
                <a:blipFill>
                  <a:blip r:embed="rId2"/>
                  <a:tile tx="0" ty="0" sx="100000" sy="100000" flip="none" algn="tl"/>
                </a:blipFill>
                <a:latin typeface="Segoe Script" panose="020B0504020000000003" pitchFamily="34" charset="0"/>
                <a:cs typeface="Times New Roman" pitchFamily="18" charset="0"/>
              </a:rPr>
              <a:t> </a:t>
            </a:r>
            <a:r>
              <a:rPr lang="ru-RU" sz="2400" dirty="0" smtClean="0">
                <a:ln>
                  <a:solidFill>
                    <a:sysClr val="windowText" lastClr="000000"/>
                  </a:solidFill>
                </a:ln>
                <a:blipFill>
                  <a:blip r:embed="rId2"/>
                  <a:tile tx="0" ty="0" sx="100000" sy="100000" flip="none" algn="tl"/>
                </a:blipFill>
                <a:latin typeface="Segoe Script" panose="020B0504020000000003" pitchFamily="34" charset="0"/>
                <a:cs typeface="Times New Roman" pitchFamily="18" charset="0"/>
              </a:rPr>
              <a:t>направление</a:t>
            </a:r>
            <a:endParaRPr lang="ru-RU" sz="2400" dirty="0">
              <a:ln>
                <a:solidFill>
                  <a:sysClr val="windowText" lastClr="000000"/>
                </a:solidFill>
              </a:ln>
              <a:blipFill>
                <a:blip r:embed="rId2"/>
                <a:tile tx="0" ty="0" sx="100000" sy="100000" flip="none" algn="tl"/>
              </a:blipFill>
              <a:latin typeface="Segoe Script" panose="020B0504020000000003" pitchFamily="34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581128"/>
            <a:ext cx="2770406" cy="2100068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857" y="4570286"/>
            <a:ext cx="2829000" cy="2121751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874" y="4570286"/>
            <a:ext cx="2806135" cy="210460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61400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2800" dirty="0" smtClean="0">
                <a:ln>
                  <a:solidFill>
                    <a:sysClr val="windowText" lastClr="000000"/>
                  </a:solidFill>
                </a:ln>
                <a:blipFill>
                  <a:blip r:embed="rId2"/>
                  <a:tile tx="0" ty="0" sx="100000" sy="100000" flip="none" algn="tl"/>
                </a:blipFill>
                <a:latin typeface="Segoe Script" panose="020B0504020000000003" pitchFamily="34" charset="0"/>
              </a:rPr>
              <a:t>Итоговое мероприятие</a:t>
            </a:r>
            <a:endParaRPr lang="ru-RU" sz="2800" dirty="0">
              <a:ln>
                <a:solidFill>
                  <a:sysClr val="windowText" lastClr="000000"/>
                </a:solidFill>
              </a:ln>
              <a:blipFill>
                <a:blip r:embed="rId2"/>
                <a:tile tx="0" ty="0" sx="100000" sy="100000" flip="none" algn="tl"/>
              </a:blipFill>
              <a:latin typeface="Segoe Script" panose="020B0504020000000003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91264" cy="4248471"/>
          </a:xfrm>
        </p:spPr>
        <p:txBody>
          <a:bodyPr>
            <a:normAutofit fontScale="70000" lnSpcReduction="20000"/>
          </a:bodyPr>
          <a:lstStyle/>
          <a:p>
            <a:pPr marL="457200" lvl="1" indent="0">
              <a:buNone/>
            </a:pPr>
            <a:r>
              <a:rPr lang="ru-RU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</a:p>
          <a:p>
            <a:pPr marL="457200" lvl="1" indent="0">
              <a:buNone/>
            </a:pP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Закрепление приобретённых навыков исследовательской деятельности ознакомление с  профессией палеонтолог через сюжетно-ролевую игру «Путешествие в прошлое»</a:t>
            </a:r>
          </a:p>
          <a:p>
            <a:pPr marL="0" indent="0">
              <a:buNone/>
            </a:pP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r>
              <a:rPr lang="ru-RU" sz="23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ru-RU" sz="2300" b="1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sz="23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Побуждать </a:t>
            </a:r>
            <a:r>
              <a:rPr lang="ru-RU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творчески использовать полученные знания, развивать инициативу.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3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Использовать </a:t>
            </a:r>
            <a:r>
              <a:rPr lang="ru-RU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игру для формирования интересов и способностей детей.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3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</a:t>
            </a:r>
            <a:r>
              <a:rPr lang="ru-RU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доброжелательность между детьми, умение учитывать желания </a:t>
            </a:r>
            <a:r>
              <a:rPr lang="ru-RU" sz="23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сверстников.</a:t>
            </a:r>
          </a:p>
          <a:p>
            <a:pPr marL="0" indent="0">
              <a:buNone/>
            </a:pPr>
            <a:r>
              <a:rPr lang="ru-RU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Формы организации работы:</a:t>
            </a:r>
          </a:p>
          <a:p>
            <a:pPr marL="0" indent="0">
              <a:buNone/>
            </a:pPr>
            <a:r>
              <a:rPr lang="ru-RU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привлечение родителей  к подготовке атрибутов рисование рисунков,      изготовление карты, макетов , просмотр презентации о палеонтологах и музеи палеонтологии.</a:t>
            </a:r>
          </a:p>
          <a:p>
            <a:pPr marL="0" indent="0">
              <a:buNone/>
            </a:pPr>
            <a:r>
              <a:rPr lang="ru-RU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Возможные достижения: 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детей решать проблемные ситуации, самостоятельное выдвижение предположений, фиксация результатов самостоятельно детьми, самостоятельный анализ полученных фактов и формирование выводов</a:t>
            </a:r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ru-RU" sz="2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09120"/>
            <a:ext cx="2616775" cy="1962581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655668" y="4423982"/>
            <a:ext cx="2843808" cy="2132856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1299" y="4507132"/>
            <a:ext cx="2784309" cy="2088232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745876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3688" y="2015201"/>
            <a:ext cx="2725539" cy="204707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483" y="-8846"/>
            <a:ext cx="2700762" cy="2024047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81895"/>
            <a:ext cx="2686725" cy="2015043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2243226"/>
            <a:ext cx="2637147" cy="1977861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337" t="26316" r="3337" b="-7192"/>
          <a:stretch/>
        </p:blipFill>
        <p:spPr>
          <a:xfrm rot="5400000">
            <a:off x="3753048" y="4135572"/>
            <a:ext cx="3010252" cy="2380460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83" y="4244257"/>
            <a:ext cx="2884119" cy="2163089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676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742430"/>
            <a:ext cx="3417329" cy="255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303" y="3912002"/>
            <a:ext cx="3354497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887634"/>
            <a:ext cx="3360373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723" y="416719"/>
            <a:ext cx="2748189" cy="3470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4383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7228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n>
                  <a:solidFill>
                    <a:sysClr val="windowText" lastClr="000000"/>
                  </a:solidFill>
                </a:ln>
                <a:blipFill>
                  <a:blip r:embed="rId2"/>
                  <a:tile tx="0" ty="0" sx="100000" sy="100000" flip="none" algn="tl"/>
                </a:blipFill>
                <a:latin typeface="Segoe Script" panose="020B0504020000000003" pitchFamily="34" charset="0"/>
                <a:cs typeface="Times New Roman" pitchFamily="18" charset="0"/>
              </a:rPr>
              <a:t>Создание </a:t>
            </a:r>
            <a:r>
              <a:rPr lang="ru-RU" sz="3100" dirty="0">
                <a:ln>
                  <a:solidFill>
                    <a:sysClr val="windowText" lastClr="000000"/>
                  </a:solidFill>
                </a:ln>
                <a:blipFill>
                  <a:blip r:embed="rId2"/>
                  <a:tile tx="0" ty="0" sx="100000" sy="100000" flip="none" algn="tl"/>
                </a:blipFill>
                <a:latin typeface="Segoe Script" panose="020B0504020000000003" pitchFamily="34" charset="0"/>
                <a:cs typeface="Times New Roman" pitchFamily="18" charset="0"/>
              </a:rPr>
              <a:t>развивающей предметно-пространственной среды</a:t>
            </a:r>
            <a:r>
              <a:rPr lang="ru-RU" sz="3100" dirty="0">
                <a:latin typeface="Segoe Script" panose="020B0504020000000003" pitchFamily="34" charset="0"/>
                <a:cs typeface="Times New Roman" pitchFamily="18" charset="0"/>
              </a:rPr>
              <a:t/>
            </a:r>
            <a:br>
              <a:rPr lang="ru-RU" sz="3100" dirty="0">
                <a:latin typeface="Segoe Script" panose="020B0504020000000003" pitchFamily="34" charset="0"/>
                <a:cs typeface="Times New Roman" pitchFamily="18" charset="0"/>
              </a:rPr>
            </a:br>
            <a:r>
              <a:rPr lang="ru-RU" sz="3100" dirty="0">
                <a:latin typeface="Segoe Script" panose="020B0504020000000003" pitchFamily="34" charset="0"/>
                <a:cs typeface="Times New Roman" pitchFamily="18" charset="0"/>
              </a:rPr>
              <a:t/>
            </a:r>
            <a:br>
              <a:rPr lang="ru-RU" sz="3100" dirty="0">
                <a:latin typeface="Segoe Script" panose="020B0504020000000003" pitchFamily="34" charset="0"/>
                <a:cs typeface="Times New Roman" pitchFamily="18" charset="0"/>
              </a:rPr>
            </a:br>
            <a:endParaRPr lang="ru-RU" sz="3100" dirty="0">
              <a:latin typeface="Segoe Script" panose="020B0504020000000003" pitchFamily="34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252736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Создание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маркеров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условного пространства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познавательной тематики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с соответствующими предметами-заместителями, дидактические игры для познавательного развития, подбор материалов для опытно – поисковой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деятельности, создание мини -музеев, использование детских работ в дизайне группы и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др.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endParaRPr lang="ru-RU" sz="1800" dirty="0"/>
          </a:p>
        </p:txBody>
      </p:sp>
      <p:pic>
        <p:nvPicPr>
          <p:cNvPr id="7" name="Рисунок 6" descr="F:\DCIM\104SSCAM\S7008440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97" t="25442" b="11199"/>
          <a:stretch/>
        </p:blipFill>
        <p:spPr bwMode="auto">
          <a:xfrm>
            <a:off x="2339752" y="2594860"/>
            <a:ext cx="2678962" cy="20115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10852" y="3280420"/>
            <a:ext cx="2843808" cy="2132856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4639335"/>
            <a:ext cx="2651787" cy="198884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4664" y="2548562"/>
            <a:ext cx="2555776" cy="191683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8" t="6235" r="-4598" b="6235"/>
          <a:stretch/>
        </p:blipFill>
        <p:spPr>
          <a:xfrm>
            <a:off x="3059832" y="4606410"/>
            <a:ext cx="3131840" cy="2021765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321059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89210"/>
            <a:ext cx="7815242" cy="525146"/>
          </a:xfrm>
          <a:noFill/>
          <a:ln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ru-RU" sz="2400" dirty="0">
                <a:ln>
                  <a:solidFill>
                    <a:sysClr val="windowText" lastClr="000000"/>
                  </a:solidFill>
                </a:ln>
                <a:blipFill>
                  <a:blip r:embed="rId2"/>
                  <a:tile tx="0" ty="0" sx="100000" sy="100000" flip="none" algn="tl"/>
                </a:blipFill>
                <a:latin typeface="Segoe Script" panose="020B0504020000000003" pitchFamily="34" charset="0"/>
                <a:cs typeface="Times New Roman" pitchFamily="18" charset="0"/>
              </a:rPr>
              <a:t>Взаимодействие с родителями воспитанников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714356"/>
            <a:ext cx="857256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«Взаимодействие с родителями (законными представителями) по вопросам образования ребенка, непосредственного вовлечения их в образовательную деятельность, в том числе посредством создания образовательных проектов совместно с семьей на основе выявления потребностей и поддержки образовательных инициатив семьи». ФГОС ДО   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Горизонтальный свиток 2"/>
          <p:cNvSpPr/>
          <p:nvPr/>
        </p:nvSpPr>
        <p:spPr>
          <a:xfrm>
            <a:off x="323528" y="1844824"/>
            <a:ext cx="2459766" cy="1935044"/>
          </a:xfrm>
          <a:prstGeom prst="horizontalScroll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663300"/>
            </a:solidFill>
          </a:ln>
          <a:effectLst>
            <a:glow rad="228600">
              <a:srgbClr val="CCCC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Рекомендации: 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составлению рассказов детей, просмотр документальных фильмов по теме.   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Горизонтальный свиток 14"/>
          <p:cNvSpPr/>
          <p:nvPr/>
        </p:nvSpPr>
        <p:spPr>
          <a:xfrm>
            <a:off x="356963" y="5133406"/>
            <a:ext cx="2413502" cy="1656194"/>
          </a:xfrm>
          <a:prstGeom prst="horizontalScroll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663300"/>
            </a:solidFill>
          </a:ln>
          <a:effectLst>
            <a:glow rad="228600">
              <a:srgbClr val="CCCC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Консультации: «Влияние коллекции на развитие познавательного интереса у детей»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Горизонтальный свиток 15"/>
          <p:cNvSpPr/>
          <p:nvPr/>
        </p:nvSpPr>
        <p:spPr>
          <a:xfrm>
            <a:off x="6177203" y="4995727"/>
            <a:ext cx="2635785" cy="1710167"/>
          </a:xfrm>
          <a:prstGeom prst="horizontalScroll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663300"/>
            </a:solidFill>
          </a:ln>
          <a:effectLst>
            <a:glow rad="228600">
              <a:srgbClr val="CCCC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Мастер-класс: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«Такие забавные динозавры»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Горизонтальный свиток 16"/>
          <p:cNvSpPr/>
          <p:nvPr/>
        </p:nvSpPr>
        <p:spPr>
          <a:xfrm>
            <a:off x="6012160" y="1628801"/>
            <a:ext cx="2520280" cy="1959404"/>
          </a:xfrm>
          <a:prstGeom prst="horizontalScroll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663300"/>
            </a:solidFill>
          </a:ln>
          <a:effectLst>
            <a:glow rad="228600">
              <a:srgbClr val="CCCC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Привлечение родителей к созданию  детских коллекций «Первые обитатели планеты Земля» , «Наши предки»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65" y="3588204"/>
            <a:ext cx="2127351" cy="1595513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94555" y="2136022"/>
            <a:ext cx="2329586" cy="174719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39178" y="4560871"/>
            <a:ext cx="2625291" cy="1968968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2" t="30702" r="38014" b="28362"/>
          <a:stretch/>
        </p:blipFill>
        <p:spPr>
          <a:xfrm>
            <a:off x="6226576" y="3669566"/>
            <a:ext cx="2376264" cy="1357865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486212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46630"/>
            <a:ext cx="8229600" cy="1011222"/>
          </a:xfrm>
          <a:noFill/>
          <a:ln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>
                <a:ln>
                  <a:solidFill>
                    <a:sysClr val="windowText" lastClr="000000"/>
                  </a:solidFill>
                </a:ln>
                <a:blipFill>
                  <a:blip r:embed="rId2"/>
                  <a:tile tx="0" ty="0" sx="100000" sy="100000" flip="none" algn="tl"/>
                </a:blipFill>
                <a:latin typeface="Segoe Script" panose="020B0504020000000003" pitchFamily="34" charset="0"/>
                <a:cs typeface="Times New Roman" pitchFamily="18" charset="0"/>
              </a:rPr>
              <a:t>Результативность профессиональной педагогической деятельности и достигнутые эффекты</a:t>
            </a:r>
            <a:endParaRPr lang="ru-RU" sz="2400" dirty="0">
              <a:ln>
                <a:solidFill>
                  <a:sysClr val="windowText" lastClr="000000"/>
                </a:solidFill>
              </a:ln>
              <a:blipFill>
                <a:blip r:embed="rId2"/>
                <a:tile tx="0" ty="0" sx="100000" sy="100000" flip="none" algn="tl"/>
              </a:blipFill>
              <a:latin typeface="Segoe Script" panose="020B0504020000000003" pitchFamily="34" charset="0"/>
              <a:cs typeface="Times New Roman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67544" y="1257852"/>
            <a:ext cx="8229600" cy="460851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lnSpc>
                <a:spcPts val="1870"/>
              </a:lnSpc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ru-RU" sz="18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1800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Для воспитанников</a:t>
            </a:r>
            <a:r>
              <a:rPr lang="ru-RU" sz="18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: </a:t>
            </a:r>
          </a:p>
          <a:p>
            <a:pPr lvl="0" algn="l">
              <a:lnSpc>
                <a:spcPts val="1870"/>
              </a:lnSpc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ru-RU" sz="18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у детей появился познавательный  интерес ,желание узнать что-то новое, научились самостоятельно принимать решения  к поставленным задачам ,научились активно взаимодействовать со сверстниками и взрослыми.</a:t>
            </a:r>
          </a:p>
          <a:p>
            <a:pPr marL="285750" lvl="0" indent="-285750" algn="l">
              <a:lnSpc>
                <a:spcPts val="1870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v"/>
              <a:tabLst>
                <a:tab pos="457200" algn="l"/>
              </a:tabLst>
            </a:pPr>
            <a:endParaRPr lang="ru-RU" sz="1800" dirty="0" smtClean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lvl="0" algn="l">
              <a:lnSpc>
                <a:spcPts val="1870"/>
              </a:lnSpc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ru-RU" sz="1800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Для родителей</a:t>
            </a:r>
            <a:r>
              <a:rPr lang="ru-RU" sz="18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:</a:t>
            </a:r>
          </a:p>
          <a:p>
            <a:pPr lvl="0" algn="l">
              <a:lnSpc>
                <a:spcPts val="1870"/>
              </a:lnSpc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ru-RU" sz="18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Активное вовлечение в исследовательскую деятельность совместно с детьми. В домашних условиях семьи проводили исследования добывали нужную информацию ,искали картинки ,печатали фотографии</a:t>
            </a:r>
            <a:r>
              <a:rPr lang="ru-RU" sz="1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  <a:r>
              <a:rPr lang="ru-RU" sz="18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</a:p>
          <a:p>
            <a:pPr lvl="0" algn="l">
              <a:lnSpc>
                <a:spcPts val="1870"/>
              </a:lnSpc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Создавали совместные с детьми макеты , составляли мини-доклады,</a:t>
            </a:r>
          </a:p>
          <a:p>
            <a:pPr lvl="0" algn="l">
              <a:lnSpc>
                <a:spcPts val="1870"/>
              </a:lnSpc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наладился более тесный контакт с воспитателем.</a:t>
            </a:r>
          </a:p>
          <a:p>
            <a:pPr lvl="0" algn="l">
              <a:lnSpc>
                <a:spcPts val="1870"/>
              </a:lnSpc>
              <a:spcAft>
                <a:spcPts val="0"/>
              </a:spcAft>
              <a:buSzPts val="1000"/>
              <a:tabLst>
                <a:tab pos="457200" algn="l"/>
              </a:tabLst>
            </a:pPr>
            <a:endParaRPr lang="ru-RU" sz="1800" dirty="0">
              <a:solidFill>
                <a:srgbClr val="00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lvl="0" algn="l">
              <a:lnSpc>
                <a:spcPts val="1870"/>
              </a:lnSpc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ru-RU" sz="1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Для педагогов</a:t>
            </a:r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: </a:t>
            </a:r>
          </a:p>
          <a:p>
            <a:pPr lvl="0" algn="l">
              <a:lnSpc>
                <a:spcPts val="1870"/>
              </a:lnSpc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Применение  полученного опыта в дальнейшей педагогической деятельности . Разработка рекомендаций для педагогов по использованию проектной деятельности в образовательном процессе. Рекомендации по созданию мини-музеев в группе .</a:t>
            </a:r>
          </a:p>
          <a:p>
            <a:pPr lvl="0" algn="l">
              <a:lnSpc>
                <a:spcPts val="1870"/>
              </a:lnSpc>
              <a:spcAft>
                <a:spcPts val="0"/>
              </a:spcAft>
              <a:buSzPts val="1000"/>
              <a:tabLst>
                <a:tab pos="457200" algn="l"/>
              </a:tabLst>
            </a:pPr>
            <a:endParaRPr lang="ru-RU" sz="18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23" t="-76582" b="-76582"/>
          <a:stretch/>
        </p:blipFill>
        <p:spPr>
          <a:xfrm>
            <a:off x="7507329" y="752241"/>
            <a:ext cx="1507540" cy="8441795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36343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8206680" cy="1152128"/>
          </a:xfrm>
          <a:noFill/>
          <a:ln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>
                <a:ln>
                  <a:solidFill>
                    <a:sysClr val="windowText" lastClr="000000"/>
                  </a:solidFill>
                </a:ln>
                <a:blipFill>
                  <a:blip r:embed="rId2"/>
                  <a:tile tx="0" ty="0" sx="100000" sy="100000" flip="none" algn="tl"/>
                </a:blipFill>
                <a:latin typeface="Segoe Script" panose="020B0504020000000003" pitchFamily="34" charset="0"/>
                <a:cs typeface="Times New Roman" panose="02020603050405020304" pitchFamily="18" charset="0"/>
              </a:rPr>
              <a:t>Транслируемость  практических достижений профессиональной деятельности педагогического работника</a:t>
            </a:r>
            <a:endParaRPr lang="ru-RU" sz="2400" dirty="0">
              <a:ln>
                <a:solidFill>
                  <a:sysClr val="windowText" lastClr="000000"/>
                </a:solidFill>
              </a:ln>
              <a:blipFill>
                <a:blip r:embed="rId2"/>
                <a:tile tx="0" ty="0" sx="100000" sy="100000" flip="none" algn="tl"/>
              </a:blipFill>
              <a:latin typeface="Segoe Script" panose="020B0504020000000003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755576" y="1556792"/>
            <a:ext cx="7632848" cy="4464496"/>
          </a:xfrm>
        </p:spPr>
        <p:txBody>
          <a:bodyPr>
            <a:normAutofit/>
          </a:bodyPr>
          <a:lstStyle/>
          <a:p>
            <a:pPr algn="l"/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Занятие «Древо семьи!» ноябрь 2014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общероссийском конкурсе «Педагогическое мастерство», информационно – Методический Центр «МАУНЕД «Магистр»</a:t>
            </a:r>
          </a:p>
          <a:p>
            <a:pPr marL="342900" lvl="0" indent="-342900" algn="l">
              <a:buFont typeface="Wingdings" panose="05000000000000000000" pitchFamily="2" charset="2"/>
              <a:buChar char="v"/>
            </a:pP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Разработка мини-проекта «Древо семьи»2014г.</a:t>
            </a:r>
          </a:p>
          <a:p>
            <a:pPr marL="342900" lvl="0" indent="-342900" algn="l">
              <a:buFont typeface="Wingdings" panose="05000000000000000000" pitchFamily="2" charset="2"/>
              <a:buChar char="v"/>
            </a:pP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Участие 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конкурсе ПРОФИ.  Разработка конспекта занятия по социально-коммуникативному развитию  для старших дошкольников «Древо семьи» 2014г.</a:t>
            </a:r>
          </a:p>
          <a:p>
            <a:pPr marL="342900" lvl="0" indent="-342900" algn="l">
              <a:buFont typeface="Wingdings" panose="05000000000000000000" pitchFamily="2" charset="2"/>
              <a:buChar char="v"/>
            </a:pP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Разработка мини-проекта « Путешествие в прошлое» 2015 год.</a:t>
            </a:r>
          </a:p>
          <a:p>
            <a:pPr algn="l"/>
            <a:endPara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Обобщение опыта работы по теме: «</a:t>
            </a:r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у старших дошкольников навыков познавательной активности через </a:t>
            </a:r>
            <a:r>
              <a:rPr lang="ru-RU" sz="1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проектно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-исследовательскую </a:t>
            </a:r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деятельность»  представлен в МБДОУ в метод кабинете в разделе Методическая копилка педагогов.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23" t="-76582" b="-76582"/>
          <a:stretch/>
        </p:blipFill>
        <p:spPr>
          <a:xfrm>
            <a:off x="7656496" y="548680"/>
            <a:ext cx="1507540" cy="8441795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3621889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23728" y="89215"/>
            <a:ext cx="4714908" cy="512757"/>
          </a:xfrm>
          <a:noFill/>
          <a:ln>
            <a:noFill/>
          </a:ln>
        </p:spPr>
        <p:txBody>
          <a:bodyPr>
            <a:normAutofit/>
          </a:bodyPr>
          <a:lstStyle/>
          <a:p>
            <a:r>
              <a:rPr lang="ru-RU" sz="2400" dirty="0" smtClean="0">
                <a:ln>
                  <a:solidFill>
                    <a:sysClr val="windowText" lastClr="000000"/>
                  </a:solidFill>
                </a:ln>
                <a:blipFill>
                  <a:blip r:embed="rId2"/>
                  <a:tile tx="0" ty="0" sx="100000" sy="100000" flip="none" algn="tl"/>
                </a:blipFill>
                <a:latin typeface="Segoe Script" panose="020B0504020000000003" pitchFamily="34" charset="0"/>
              </a:rPr>
              <a:t>Источники</a:t>
            </a:r>
            <a:endParaRPr lang="ru-RU" sz="2400" dirty="0">
              <a:ln>
                <a:solidFill>
                  <a:sysClr val="windowText" lastClr="000000"/>
                </a:solidFill>
              </a:ln>
              <a:blipFill>
                <a:blip r:embed="rId2"/>
                <a:tile tx="0" ty="0" sx="100000" sy="100000" flip="none" algn="tl"/>
              </a:blipFill>
              <a:latin typeface="Segoe Script" panose="020B0504020000000003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714356"/>
            <a:ext cx="8143932" cy="5810988"/>
          </a:xfrm>
        </p:spPr>
        <p:txBody>
          <a:bodyPr>
            <a:normAutofit fontScale="32500" lnSpcReduction="20000"/>
          </a:bodyPr>
          <a:lstStyle/>
          <a:p>
            <a:pPr algn="l">
              <a:lnSpc>
                <a:spcPts val="1350"/>
              </a:lnSpc>
              <a:spcBef>
                <a:spcPts val="450"/>
              </a:spcBef>
              <a:spcAft>
                <a:spcPts val="450"/>
              </a:spcAft>
            </a:pPr>
            <a:r>
              <a:rPr lang="en-US" sz="48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48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48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Веракса</a:t>
            </a:r>
            <a:r>
              <a:rPr lang="ru-RU" sz="48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Н.Е. </a:t>
            </a:r>
            <a:r>
              <a:rPr lang="ru-RU" sz="48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О.В.Галимов</a:t>
            </a:r>
            <a:r>
              <a:rPr lang="en-US" sz="48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«Познавательно- </a:t>
            </a:r>
            <a:r>
              <a:rPr lang="ru-RU" sz="4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исследовательская деятельность дошкольников</a:t>
            </a:r>
            <a:r>
              <a:rPr lang="ru-RU" sz="48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en-US" sz="48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Мозаика- Синтез» Москва </a:t>
            </a:r>
            <a:r>
              <a:rPr lang="ru-RU" sz="48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2012г.</a:t>
            </a:r>
          </a:p>
          <a:p>
            <a:pPr algn="l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</a:pPr>
            <a:r>
              <a:rPr lang="ru-RU" sz="48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2.Дыбина </a:t>
            </a:r>
            <a:r>
              <a:rPr lang="ru-RU" sz="4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О.В. </a:t>
            </a:r>
            <a:r>
              <a:rPr lang="ru-RU" sz="48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Ребенок </a:t>
            </a:r>
            <a:r>
              <a:rPr lang="ru-RU" sz="4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мире поиска: Программа по организации поисковой деятельности детей дошкольного возраста. М.: Сфера 2005 г</a:t>
            </a:r>
            <a:r>
              <a:rPr lang="ru-RU" sz="48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800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4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3.Савенков </a:t>
            </a:r>
            <a:r>
              <a:rPr lang="ru-RU" sz="4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А.И. Путь к одаренности: исследовательское поведение дошкольников. – СПб.: Питер, 2004. – 272 с.</a:t>
            </a:r>
          </a:p>
          <a:p>
            <a:pPr algn="just"/>
            <a:r>
              <a:rPr lang="ru-RU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Дейкина</a:t>
            </a:r>
            <a:r>
              <a:rPr lang="ru-RU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А. Ю. Познавательный интерес: сущность и проблемы изучения. – Бийск: НБГУ, 2002.</a:t>
            </a:r>
          </a:p>
          <a:p>
            <a:pPr algn="just"/>
            <a:r>
              <a:rPr lang="ru-RU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Кирсанова Т.В.,  Кузьмина С.П., </a:t>
            </a:r>
            <a:r>
              <a:rPr lang="ru-RU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Савостикова</a:t>
            </a:r>
            <a:r>
              <a:rPr lang="ru-RU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Е.Л. Условия оптимизации  развития познавательной активности  детей в ДОУ // Дошкольная педагогика. – 2009. – май.</a:t>
            </a:r>
          </a:p>
          <a:p>
            <a:pPr algn="just"/>
            <a:r>
              <a:rPr lang="ru-RU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Сидорчук</a:t>
            </a:r>
            <a:r>
              <a:rPr lang="ru-RU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Т.  Современные образовательные технологии как средство активизации познавательной деятельности дошкольников // Учитель. – 2009. – №6.</a:t>
            </a:r>
          </a:p>
          <a:p>
            <a:pPr algn="just"/>
            <a:r>
              <a:rPr lang="ru-RU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.Условия </a:t>
            </a:r>
            <a:r>
              <a:rPr lang="ru-RU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становления познавательной мотивации дошкольников 5-6 лет// Психологическая наука и образование. - 2004. - №1.- 143 с.</a:t>
            </a:r>
          </a:p>
          <a:p>
            <a:pPr algn="l"/>
            <a:r>
              <a:rPr lang="ru-RU" sz="4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4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.Короткова</a:t>
            </a:r>
            <a:r>
              <a:rPr lang="ru-RU" sz="4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Н. А. Познавательно-исследовательская деятельность старших дошкольников / Н. А. Короткова, // Ребенок в детском саду. -№3.- 2003.</a:t>
            </a:r>
          </a:p>
          <a:p>
            <a:pPr algn="l"/>
            <a:r>
              <a:rPr lang="ru-RU" sz="4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4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.Левшина </a:t>
            </a:r>
            <a:r>
              <a:rPr lang="ru-RU" sz="4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Н.И. Фантазируй, отгадывай, придумывай: учебно-методическое пособие. / </a:t>
            </a:r>
            <a:r>
              <a:rPr lang="ru-RU" sz="4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Н.И.Левшина</a:t>
            </a:r>
            <a:r>
              <a:rPr lang="ru-RU" sz="4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А. Р. </a:t>
            </a:r>
            <a:r>
              <a:rPr lang="ru-RU" sz="4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Сапаева</a:t>
            </a:r>
            <a:r>
              <a:rPr lang="ru-RU" sz="4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Магнитогорск: </a:t>
            </a:r>
            <a:r>
              <a:rPr lang="ru-RU" sz="4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МаГУ</a:t>
            </a:r>
            <a:r>
              <a:rPr lang="ru-RU" sz="4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2009. – 38с.</a:t>
            </a:r>
          </a:p>
          <a:p>
            <a:pPr algn="l"/>
            <a:r>
              <a:rPr lang="ru-RU" sz="4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10.Паршукова</a:t>
            </a:r>
            <a:r>
              <a:rPr lang="ru-RU" sz="4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И. Л. Маленькие исследователи: виды и структура исследовательских занятий в детском саду / И. Л. </a:t>
            </a:r>
            <a:r>
              <a:rPr lang="ru-RU" sz="4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Паршукова</a:t>
            </a:r>
            <a:r>
              <a:rPr lang="ru-RU" sz="4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,// Дошкольная педагогика /Январь Февраль/ 2006.</a:t>
            </a:r>
          </a:p>
          <a:p>
            <a:pPr algn="l"/>
            <a:r>
              <a:rPr lang="ru-RU" sz="4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4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ru-RU" sz="4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 </a:t>
            </a:r>
            <a:r>
              <a:rPr lang="ru-RU" sz="4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ресурсы</a:t>
            </a:r>
            <a:endParaRPr lang="ru-RU" sz="4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55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23" t="-76582" b="-76582"/>
          <a:stretch/>
        </p:blipFill>
        <p:spPr>
          <a:xfrm>
            <a:off x="7452320" y="548680"/>
            <a:ext cx="1507540" cy="8441795"/>
          </a:xfrm>
          <a:prstGeom prst="rect">
            <a:avLst/>
          </a:prstGeom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440160"/>
          </a:xfrm>
          <a:noFill/>
        </p:spPr>
        <p:txBody>
          <a:bodyPr>
            <a:noAutofit/>
          </a:bodyPr>
          <a:lstStyle/>
          <a:p>
            <a:r>
              <a:rPr lang="ru-RU" sz="3200" b="1" dirty="0" smtClean="0">
                <a:ln>
                  <a:solidFill>
                    <a:srgbClr val="002060"/>
                  </a:solidFill>
                </a:ln>
                <a:blipFill>
                  <a:blip r:embed="rId2"/>
                  <a:tile tx="0" ty="0" sx="100000" sy="100000" flip="none" algn="tl"/>
                </a:blipFill>
                <a:latin typeface="Segoe Script" panose="020B0504020000000003" pitchFamily="34" charset="0"/>
                <a:cs typeface="Times New Roman" pitchFamily="18" charset="0"/>
              </a:rPr>
              <a:t>Тема презентации</a:t>
            </a:r>
            <a:br>
              <a:rPr lang="ru-RU" sz="3200" b="1" dirty="0" smtClean="0">
                <a:ln>
                  <a:solidFill>
                    <a:srgbClr val="002060"/>
                  </a:solidFill>
                </a:ln>
                <a:blipFill>
                  <a:blip r:embed="rId2"/>
                  <a:tile tx="0" ty="0" sx="100000" sy="100000" flip="none" algn="tl"/>
                </a:blipFill>
                <a:latin typeface="Segoe Script" panose="020B0504020000000003" pitchFamily="34" charset="0"/>
                <a:cs typeface="Times New Roman" pitchFamily="18" charset="0"/>
              </a:rPr>
            </a:br>
            <a:r>
              <a:rPr lang="ru-RU" sz="2400" dirty="0" smtClean="0">
                <a:blipFill>
                  <a:blip r:embed="rId2"/>
                  <a:tile tx="0" ty="0" sx="100000" sy="100000" flip="none" algn="tl"/>
                </a:blipFill>
                <a:latin typeface="Segoe Script" panose="020B0504020000000003" pitchFamily="34" charset="0"/>
              </a:rPr>
              <a:t> </a:t>
            </a:r>
            <a:endParaRPr lang="ru-RU" sz="2400" b="1" dirty="0">
              <a:blipFill>
                <a:blip r:embed="rId2"/>
                <a:tile tx="0" ty="0" sx="100000" sy="100000" flip="none" algn="tl"/>
              </a:blipFill>
              <a:latin typeface="Segoe Script" panose="020B05040200000000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3" y="1244079"/>
            <a:ext cx="78586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у старших дошкольников навыков познавательной активности через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-исследовательскую деятельность»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13" r="16955"/>
          <a:stretch/>
        </p:blipFill>
        <p:spPr>
          <a:xfrm>
            <a:off x="2621280" y="2673368"/>
            <a:ext cx="3462888" cy="3336322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825717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52128"/>
          </a:xfrm>
          <a:noFill/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n>
                  <a:solidFill>
                    <a:srgbClr val="002060"/>
                  </a:solidFill>
                </a:ln>
                <a:blipFill>
                  <a:blip r:embed="rId2"/>
                  <a:tile tx="0" ty="0" sx="100000" sy="100000" flip="none" algn="tl"/>
                </a:blipFill>
                <a:latin typeface="Segoe Script" panose="020B0504020000000003" pitchFamily="34" charset="0"/>
                <a:cs typeface="Times New Roman" pitchFamily="18" charset="0"/>
              </a:rPr>
              <a:t>Условия формирования личного вклада педагога в развитие образования </a:t>
            </a:r>
            <a:endParaRPr lang="ru-RU" sz="2400" b="1" dirty="0">
              <a:ln>
                <a:solidFill>
                  <a:srgbClr val="002060"/>
                </a:solidFill>
              </a:ln>
              <a:blipFill>
                <a:blip r:embed="rId2"/>
                <a:tile tx="0" ty="0" sx="100000" sy="100000" flip="none" algn="tl"/>
              </a:blipFill>
              <a:latin typeface="Segoe Script" panose="020B0504020000000003" pitchFamily="34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556792"/>
            <a:ext cx="8463884" cy="4878874"/>
          </a:xfrm>
        </p:spPr>
        <p:txBody>
          <a:bodyPr>
            <a:normAutofit fontScale="85000" lnSpcReduction="20000"/>
          </a:bodyPr>
          <a:lstStyle/>
          <a:p>
            <a:pPr marL="0" indent="0" algn="r">
              <a:buNone/>
            </a:pPr>
            <a:endParaRPr lang="ru-RU" sz="1800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Участие в секции в рамках муниципальной конференции работников ДО: </a:t>
            </a:r>
          </a:p>
          <a:p>
            <a:pPr marL="0" indent="0"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Тема « Комплексно –тематическая модель организации образовательной деятельности в ДОУ с учетом интеграции образовательных областей»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Участие в педсовете № 2 ноябрь 2014</a:t>
            </a:r>
          </a:p>
          <a:p>
            <a:pPr marL="0" indent="0"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Тема: « Здоровье с детства»  </a:t>
            </a:r>
          </a:p>
          <a:p>
            <a:pPr marL="0" indent="0"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Показ НОД « Организация физкультурных занятий на воздухе»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План самообразования: </a:t>
            </a:r>
          </a:p>
          <a:p>
            <a:pPr marL="0" indent="0"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Тема: « Изучение проблем  развития познавательно – исследовательских навыков у старших дошкольников</a:t>
            </a:r>
            <a:r>
              <a:rPr lang="ru-RU" sz="2900" smtClean="0">
                <a:latin typeface="Times New Roman" pitchFamily="18" charset="0"/>
                <a:cs typeface="Times New Roman" pitchFamily="18" charset="0"/>
              </a:rPr>
              <a:t>»  2014-2015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год </a:t>
            </a:r>
          </a:p>
          <a:p>
            <a:pPr marL="0" indent="0">
              <a:buNone/>
            </a:pPr>
            <a:endParaRPr lang="ru-RU" sz="33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23" t="-76582" b="-76582"/>
          <a:stretch/>
        </p:blipFill>
        <p:spPr>
          <a:xfrm>
            <a:off x="7740352" y="764704"/>
            <a:ext cx="1507540" cy="8441795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1782542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>
                <a:ln>
                  <a:solidFill>
                    <a:srgbClr val="002060"/>
                  </a:solidFill>
                </a:ln>
                <a:blipFill>
                  <a:blip r:embed="rId2"/>
                  <a:tile tx="0" ty="0" sx="100000" sy="100000" flip="none" algn="tl"/>
                </a:blipFill>
                <a:latin typeface="Segoe Script" panose="020B0504020000000003" pitchFamily="34" charset="0"/>
                <a:cs typeface="Times New Roman" pitchFamily="18" charset="0"/>
              </a:rPr>
              <a:t>Актуальность личного вклада педагога в развитие образования</a:t>
            </a:r>
            <a:endParaRPr lang="ru-RU" sz="3200" dirty="0">
              <a:ln>
                <a:solidFill>
                  <a:srgbClr val="002060"/>
                </a:solidFill>
              </a:ln>
              <a:blipFill>
                <a:blip r:embed="rId2"/>
                <a:tile tx="0" ty="0" sx="100000" sy="100000" flip="none" algn="tl"/>
              </a:blipFill>
              <a:latin typeface="Segoe Script" panose="020B0504020000000003" pitchFamily="34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1412776"/>
            <a:ext cx="7933030" cy="5040560"/>
          </a:xfrm>
        </p:spPr>
        <p:txBody>
          <a:bodyPr>
            <a:normAutofit fontScale="92500"/>
          </a:bodyPr>
          <a:lstStyle/>
          <a:p>
            <a:pPr lvl="0"/>
            <a:r>
              <a:rPr lang="ru-RU" sz="1800" dirty="0" smtClean="0">
                <a:latin typeface="Times New Roman"/>
                <a:ea typeface="Calibri"/>
                <a:cs typeface="Times New Roman"/>
              </a:rPr>
              <a:t>ФГОС ДО « …Ребенок </a:t>
            </a:r>
            <a:r>
              <a:rPr lang="ru-RU" sz="1800" dirty="0">
                <a:latin typeface="Times New Roman"/>
                <a:ea typeface="Calibri"/>
                <a:cs typeface="Times New Roman"/>
              </a:rPr>
              <a:t>проявляет любознательность, задает вопросы взрослым и сверстникам, интересуется причинно-следственными связями, пытается самостоятельно придумывать объяснения явлениям природы и поступкам людей; склонен наблюдать, </a:t>
            </a:r>
            <a:r>
              <a:rPr lang="ru-RU" sz="1800" dirty="0" smtClean="0">
                <a:latin typeface="Times New Roman"/>
                <a:ea typeface="Calibri"/>
                <a:cs typeface="Times New Roman"/>
              </a:rPr>
              <a:t>экспериментировать; </a:t>
            </a:r>
            <a:r>
              <a:rPr lang="ru-RU" sz="1800" dirty="0">
                <a:latin typeface="Times New Roman"/>
                <a:ea typeface="Calibri"/>
                <a:cs typeface="Times New Roman"/>
              </a:rPr>
              <a:t>ребенок способен к принятию собственных решений, опираясь на свои знания и умения в различных видах деятельности</a:t>
            </a:r>
            <a:r>
              <a:rPr lang="ru-RU" sz="1800" dirty="0" smtClean="0">
                <a:latin typeface="Times New Roman"/>
                <a:ea typeface="Calibri"/>
                <a:cs typeface="Times New Roman"/>
              </a:rPr>
              <a:t>.»</a:t>
            </a:r>
            <a:r>
              <a:rPr lang="ru-RU" sz="1800" dirty="0">
                <a:latin typeface="Times New Roman"/>
                <a:ea typeface="Calibri"/>
                <a:cs typeface="Times New Roman"/>
              </a:rPr>
              <a:t/>
            </a:r>
            <a:br>
              <a:rPr lang="ru-RU" sz="1800" dirty="0">
                <a:latin typeface="Times New Roman"/>
                <a:ea typeface="Calibri"/>
                <a:cs typeface="Times New Roman"/>
              </a:rPr>
            </a:br>
            <a:endParaRPr lang="ru-RU" sz="1800" dirty="0" smtClean="0">
              <a:latin typeface="Times New Roman"/>
              <a:ea typeface="Calibri"/>
              <a:cs typeface="Times New Roman"/>
            </a:endParaRPr>
          </a:p>
          <a:p>
            <a:pPr lvl="0"/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познавательных интересов дошкольников является одной из актуальных проблем педагогики, призванной воспитать личность способную к саморазвитию и самосовершенствованию. «Фундаментальный факт заключается в том, что исследовательская деятельность пронизывает все сферы детской жизни, все виды детской деятельности в том числе и игровую» </a:t>
            </a:r>
          </a:p>
          <a:p>
            <a:pPr marL="0" lvl="0" indent="0">
              <a:lnSpc>
                <a:spcPct val="115000"/>
              </a:lnSpc>
              <a:buNone/>
              <a:tabLst>
                <a:tab pos="469265" algn="l"/>
              </a:tabLst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Выявленная проблема: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большинства детей группы познавательный интерес  сформирован частично, дети принимают задачу и разворачивают поисковые действия с  эпизодической помощью или наводящей помощью воспитателя, у некоторых детей быстро пропадает интерес к исследовательской деятельности. 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23" t="-76582" b="-76582"/>
          <a:stretch/>
        </p:blipFill>
        <p:spPr>
          <a:xfrm>
            <a:off x="7636460" y="764704"/>
            <a:ext cx="1507540" cy="8441795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3710013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852704"/>
          </a:xfrm>
          <a:noFill/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n>
                  <a:solidFill>
                    <a:srgbClr val="002060"/>
                  </a:solidFill>
                </a:ln>
                <a:blipFill>
                  <a:blip r:embed="rId2"/>
                  <a:tile tx="0" ty="0" sx="100000" sy="100000" flip="none" algn="tl"/>
                </a:blipFill>
                <a:latin typeface="Segoe Script" panose="020B0504020000000003" pitchFamily="34" charset="0"/>
                <a:cs typeface="Times New Roman" pitchFamily="18" charset="0"/>
              </a:rPr>
              <a:t>Теоретическое обоснование личного вклада педагога в развитие образования</a:t>
            </a:r>
            <a:endParaRPr lang="ru-RU" sz="2400" b="1" dirty="0">
              <a:ln>
                <a:solidFill>
                  <a:srgbClr val="002060"/>
                </a:solidFill>
              </a:ln>
              <a:blipFill>
                <a:blip r:embed="rId2"/>
                <a:tile tx="0" ty="0" sx="100000" sy="100000" flip="none" algn="tl"/>
              </a:blipFill>
              <a:latin typeface="Segoe Script" panose="020B0504020000000003" pitchFamily="34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596" y="1142984"/>
            <a:ext cx="8373616" cy="5214974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</a:pPr>
            <a:endParaRPr lang="ru-RU" sz="1800" dirty="0" smtClean="0"/>
          </a:p>
          <a:p>
            <a:pPr marL="0" indent="0" algn="just">
              <a:spcBef>
                <a:spcPts val="0"/>
              </a:spcBef>
            </a:pPr>
            <a:endParaRPr lang="ru-RU" sz="1800" dirty="0"/>
          </a:p>
          <a:p>
            <a:pPr marL="0" indent="0" algn="just">
              <a:spcBef>
                <a:spcPts val="0"/>
              </a:spcBef>
            </a:pPr>
            <a:endParaRPr lang="ru-RU" sz="1800" dirty="0" smtClean="0"/>
          </a:p>
          <a:p>
            <a:pPr marL="0" indent="0" algn="just">
              <a:spcBef>
                <a:spcPts val="0"/>
              </a:spcBef>
            </a:pPr>
            <a:endParaRPr lang="ru-RU" sz="1800" dirty="0"/>
          </a:p>
          <a:p>
            <a:pPr marL="0" indent="0" algn="just">
              <a:spcBef>
                <a:spcPts val="0"/>
              </a:spcBef>
            </a:pPr>
            <a:endParaRPr lang="ru-RU" sz="1800" dirty="0" smtClean="0"/>
          </a:p>
          <a:p>
            <a:pPr marL="0" indent="0" algn="just">
              <a:spcBef>
                <a:spcPts val="0"/>
              </a:spcBef>
            </a:pPr>
            <a:endParaRPr lang="ru-RU" sz="1800" dirty="0"/>
          </a:p>
          <a:p>
            <a:pPr marL="0" indent="0" algn="just">
              <a:spcBef>
                <a:spcPts val="0"/>
              </a:spcBef>
            </a:pPr>
            <a:endParaRPr lang="ru-RU" sz="18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23" t="-76582" b="-76582"/>
          <a:stretch/>
        </p:blipFill>
        <p:spPr>
          <a:xfrm>
            <a:off x="7703275" y="576495"/>
            <a:ext cx="1507540" cy="8441795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8" name="Горизонтальный свиток 7"/>
          <p:cNvSpPr/>
          <p:nvPr/>
        </p:nvSpPr>
        <p:spPr>
          <a:xfrm>
            <a:off x="2372399" y="3421391"/>
            <a:ext cx="5348686" cy="1697961"/>
          </a:xfrm>
          <a:prstGeom prst="horizontalScroll">
            <a:avLst/>
          </a:prstGeom>
          <a:blipFill>
            <a:blip r:embed="rId4"/>
            <a:tile tx="0" ty="0" sx="100000" sy="100000" flip="none" algn="tl"/>
          </a:blip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А.Н.Поддъяков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«Ценность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метода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исследовательской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… в возможности формирования мыслительных структур научного типа, которые предполагают самостоятельность мышления, его творческую и научную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рефлексию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также способность к исследовательскому поведению».</a:t>
            </a: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933" y="1340768"/>
            <a:ext cx="1355291" cy="1833088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2992" y="1660037"/>
            <a:ext cx="876003" cy="119455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0364" y="3625193"/>
            <a:ext cx="1309860" cy="1771641"/>
          </a:xfrm>
          <a:prstGeom prst="rect">
            <a:avLst/>
          </a:prstGeom>
        </p:spPr>
      </p:pic>
      <p:pic>
        <p:nvPicPr>
          <p:cNvPr id="31" name="Picture 3" descr="E:\poddyakov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7398" y="3887581"/>
            <a:ext cx="811597" cy="1246866"/>
          </a:xfrm>
          <a:prstGeom prst="rect">
            <a:avLst/>
          </a:prstGeom>
          <a:effectLst>
            <a:softEdge rad="63500"/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pic>
      <p:sp>
        <p:nvSpPr>
          <p:cNvPr id="32" name="Горизонтальный свиток 31"/>
          <p:cNvSpPr/>
          <p:nvPr/>
        </p:nvSpPr>
        <p:spPr>
          <a:xfrm>
            <a:off x="2336943" y="1415510"/>
            <a:ext cx="5366332" cy="1683604"/>
          </a:xfrm>
          <a:prstGeom prst="horizontalScroll">
            <a:avLst/>
          </a:prstGeom>
          <a:blipFill>
            <a:blip r:embed="rId4"/>
            <a:tile tx="0" ty="0" sx="100000" sy="100000" flip="none" algn="tl"/>
          </a:blip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Л.С. Выготский: «Чем больше ребёнок видел, слышал и переживал, тем больше он знает, и усвоил, тем большим количеством элементов действительности он располагает в своём опыте, тем значительнее и продуктивнее при других равных условиях будет его творческая, </a:t>
            </a:r>
            <a:r>
              <a:rPr lang="ru-RU" sz="14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исследовательская деятельность».</a:t>
            </a:r>
            <a:endParaRPr lang="ru-RU" sz="14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 flipV="1">
            <a:off x="1681245" y="1988840"/>
            <a:ext cx="251514" cy="36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V="1">
            <a:off x="1770064" y="4365104"/>
            <a:ext cx="251514" cy="36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9345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420656"/>
          </a:xfrm>
          <a:noFill/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ln>
                  <a:solidFill>
                    <a:srgbClr val="002060"/>
                  </a:solidFill>
                </a:ln>
                <a:blipFill>
                  <a:blip r:embed="rId2"/>
                  <a:tile tx="0" ty="0" sx="100000" sy="100000" flip="none" algn="tl"/>
                </a:blipFill>
                <a:latin typeface="Segoe Script" panose="020B0504020000000003" pitchFamily="34" charset="0"/>
              </a:rPr>
              <a:t>Цель и задачи педагогической деятельности</a:t>
            </a:r>
            <a:endParaRPr lang="ru-RU" sz="2400" dirty="0">
              <a:ln>
                <a:solidFill>
                  <a:srgbClr val="002060"/>
                </a:solidFill>
              </a:ln>
              <a:blipFill>
                <a:blip r:embed="rId2"/>
                <a:tile tx="0" ty="0" sx="100000" sy="100000" flip="none" algn="tl"/>
              </a:blipFill>
              <a:latin typeface="Segoe Script" panose="020B0504020000000003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1295" y="1196752"/>
            <a:ext cx="8382925" cy="504056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Ведущая цель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: Формирование у воспитанников навыков познавательной активности, любознательности, умение самостоятельно устанавливать причинно-следственные связи.</a:t>
            </a:r>
          </a:p>
          <a:p>
            <a:pPr marL="0" indent="0"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Повысить самостоятельность и исследовательскую активность каждого ребёнка;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Способствовать развитию у детей  умения ставить проблему и отыскивать пути её решения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Развивать умение наблюдать ,анализировать ,сравнивать ,выделять характерные, существенные признаки предметов и явлений  ,обобщать их по этим признакам;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Создание условий для свободного исследования и экспериментирования;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Вовлекать родителей в совместную познавательно исследовательскую деятельность.</a:t>
            </a:r>
          </a:p>
          <a:p>
            <a:pPr marL="0" indent="0"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800" dirty="0" smtClean="0"/>
              <a:t>   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23" t="-76582" b="-76582"/>
          <a:stretch/>
        </p:blipFill>
        <p:spPr>
          <a:xfrm>
            <a:off x="7636460" y="764704"/>
            <a:ext cx="1507540" cy="8441795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124599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285728"/>
            <a:ext cx="6643734" cy="564672"/>
          </a:xfrm>
          <a:noFill/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ln>
                  <a:solidFill>
                    <a:srgbClr val="002060"/>
                  </a:solidFill>
                </a:ln>
                <a:blipFill>
                  <a:blip r:embed="rId2"/>
                  <a:tile tx="0" ty="0" sx="100000" sy="100000" flip="none" algn="tl"/>
                </a:blipFill>
                <a:latin typeface="Segoe Script" panose="020B0504020000000003" pitchFamily="34" charset="0"/>
                <a:cs typeface="Times New Roman" pitchFamily="18" charset="0"/>
              </a:rPr>
              <a:t>Ведущая педагогическая идея</a:t>
            </a:r>
            <a:endParaRPr lang="ru-RU" sz="2400" dirty="0">
              <a:ln>
                <a:solidFill>
                  <a:srgbClr val="002060"/>
                </a:solidFill>
              </a:ln>
              <a:blipFill>
                <a:blip r:embed="rId2"/>
                <a:tile tx="0" ty="0" sx="100000" sy="100000" flip="none" algn="tl"/>
              </a:blipFill>
              <a:latin typeface="Segoe Script" panose="020B0504020000000003" pitchFamily="34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181830"/>
            <a:ext cx="8136904" cy="5271506"/>
          </a:xfrm>
          <a:noFill/>
          <a:ln>
            <a:noFill/>
          </a:ln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Прежде чем давать знания, надо научить думать,</a:t>
            </a:r>
          </a:p>
          <a:p>
            <a:pPr marL="0" indent="0" algn="r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воспринимать, наблюдать»</a:t>
            </a:r>
          </a:p>
          <a:p>
            <a:pPr marL="0" indent="0" algn="r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      В. Сухомлинский</a:t>
            </a:r>
          </a:p>
          <a:p>
            <a:pPr marL="0" indent="0"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Развитие познавательной активности у детей дошкольного возраста развивает детскую любознательность , пытливость ума и формирует на их основе устойчивые познавательные интересы.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23" t="-76582" b="-76582"/>
          <a:stretch/>
        </p:blipFill>
        <p:spPr>
          <a:xfrm>
            <a:off x="7594969" y="764703"/>
            <a:ext cx="1507540" cy="8441795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717032"/>
            <a:ext cx="3364041" cy="252303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5435" y="3717032"/>
            <a:ext cx="3131840" cy="252303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98864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650236" y="4219874"/>
            <a:ext cx="1901835" cy="2803043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60924" y="4193595"/>
            <a:ext cx="1934617" cy="2822819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631962" y="2320521"/>
            <a:ext cx="1907811" cy="2726537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624240" y="386726"/>
            <a:ext cx="1923255" cy="2824624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96329" y="2204233"/>
            <a:ext cx="1985098" cy="2901526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726041" y="4239380"/>
            <a:ext cx="1841829" cy="2824035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84445" y="337637"/>
            <a:ext cx="1923255" cy="2922806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3316" name="AutoShape 4"/>
          <p:cNvSpPr>
            <a:spLocks noChangeArrowheads="1"/>
          </p:cNvSpPr>
          <p:nvPr/>
        </p:nvSpPr>
        <p:spPr bwMode="auto">
          <a:xfrm>
            <a:off x="1170224" y="3084285"/>
            <a:ext cx="837308" cy="963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развивающей </a:t>
            </a: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предметно-</a:t>
            </a:r>
          </a:p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пространственной </a:t>
            </a: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среды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17" name="AutoShape 5"/>
          <p:cNvSpPr>
            <a:spLocks noChangeArrowheads="1"/>
          </p:cNvSpPr>
          <p:nvPr/>
        </p:nvSpPr>
        <p:spPr bwMode="auto">
          <a:xfrm>
            <a:off x="539552" y="5004095"/>
            <a:ext cx="2042452" cy="1136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</a:t>
            </a:r>
          </a:p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</a:t>
            </a:r>
          </a:p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взаимодействия</a:t>
            </a:r>
          </a:p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 родителями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18" name="AutoShape 6"/>
          <p:cNvSpPr>
            <a:spLocks noChangeArrowheads="1"/>
          </p:cNvSpPr>
          <p:nvPr/>
        </p:nvSpPr>
        <p:spPr bwMode="auto">
          <a:xfrm>
            <a:off x="530795" y="935633"/>
            <a:ext cx="2016224" cy="1726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Подбор разнообразных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методов работы</a:t>
            </a:r>
          </a:p>
        </p:txBody>
      </p:sp>
      <p:sp>
        <p:nvSpPr>
          <p:cNvPr id="13322" name="AutoShape 10"/>
          <p:cNvSpPr>
            <a:spLocks noChangeArrowheads="1"/>
          </p:cNvSpPr>
          <p:nvPr/>
        </p:nvSpPr>
        <p:spPr bwMode="auto">
          <a:xfrm>
            <a:off x="6477000" y="1219200"/>
            <a:ext cx="2127448" cy="1273696"/>
          </a:xfrm>
          <a:prstGeom prst="flowChartPunchedTape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file"/>
              </a:rPr>
              <a:t>Непосредственно-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  <a:hlinkClick r:id="rId3" action="ppaction://hlinkfile"/>
            </a:endParaRPr>
          </a:p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file"/>
              </a:rPr>
              <a:t>образовательная </a:t>
            </a:r>
          </a:p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file"/>
              </a:rPr>
              <a:t>деятельность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23" name="AutoShape 11"/>
          <p:cNvSpPr>
            <a:spLocks noChangeArrowheads="1"/>
          </p:cNvSpPr>
          <p:nvPr/>
        </p:nvSpPr>
        <p:spPr bwMode="auto">
          <a:xfrm>
            <a:off x="6477000" y="2819400"/>
            <a:ext cx="2286000" cy="1409700"/>
          </a:xfrm>
          <a:prstGeom prst="flowChartPunchedTape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Совместная </a:t>
            </a:r>
          </a:p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взрослых и детей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24" name="AutoShape 12"/>
          <p:cNvSpPr>
            <a:spLocks noChangeArrowheads="1"/>
          </p:cNvSpPr>
          <p:nvPr/>
        </p:nvSpPr>
        <p:spPr bwMode="auto">
          <a:xfrm>
            <a:off x="6589076" y="4877716"/>
            <a:ext cx="2209800" cy="1409700"/>
          </a:xfrm>
          <a:prstGeom prst="flowChartPunchedTape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Самостоятельная 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детей</a:t>
            </a: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142844" y="0"/>
            <a:ext cx="9001156" cy="92471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blipFill>
                  <a:blip r:embed="rId4"/>
                  <a:tile tx="0" ty="0" sx="100000" sy="100000" flip="none" algn="tl"/>
                </a:blipFill>
                <a:effectLst/>
                <a:uLnTx/>
                <a:uFillTx/>
                <a:latin typeface="Segoe Script" panose="020B0504020000000003" pitchFamily="34" charset="0"/>
                <a:ea typeface="+mj-ea"/>
                <a:cs typeface="Times New Roman" pitchFamily="18" charset="0"/>
              </a:rPr>
              <a:t>Деятельный аспект личного вклада педагога в развитие образования и степень его новизны</a:t>
            </a:r>
            <a:endParaRPr kumimoji="0" lang="ru-RU" sz="2400" b="0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blipFill>
                <a:blip r:embed="rId4"/>
                <a:tile tx="0" ty="0" sx="100000" sy="100000" flip="none" algn="tl"/>
              </a:blipFill>
              <a:effectLst/>
              <a:uLnTx/>
              <a:uFillTx/>
              <a:latin typeface="Segoe Script" panose="020B0504020000000003" pitchFamily="34" charset="0"/>
              <a:ea typeface="+mj-ea"/>
              <a:cs typeface="Times New Roman" pitchFamily="18" charset="0"/>
            </a:endParaRPr>
          </a:p>
        </p:txBody>
      </p:sp>
      <p:sp>
        <p:nvSpPr>
          <p:cNvPr id="14" name="AutoShape 12"/>
          <p:cNvSpPr>
            <a:spLocks noChangeArrowheads="1"/>
          </p:cNvSpPr>
          <p:nvPr/>
        </p:nvSpPr>
        <p:spPr bwMode="auto">
          <a:xfrm>
            <a:off x="3635896" y="4750197"/>
            <a:ext cx="2209800" cy="1409700"/>
          </a:xfrm>
          <a:prstGeom prst="flowChartPunchedTape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Свободная</a:t>
            </a:r>
          </a:p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игровая </a:t>
            </a: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632" y="955443"/>
            <a:ext cx="2615690" cy="1961768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894" y="2917211"/>
            <a:ext cx="2530716" cy="1898037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 noGrp="1"/>
          </p:cNvSpPr>
          <p:nvPr>
            <p:ph type="body" idx="1"/>
          </p:nvPr>
        </p:nvSpPr>
        <p:spPr>
          <a:xfrm>
            <a:off x="1909596" y="313438"/>
            <a:ext cx="5328593" cy="88232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 smtClean="0">
                <a:ln>
                  <a:solidFill>
                    <a:sysClr val="windowText" lastClr="000000"/>
                  </a:solidFill>
                </a:ln>
                <a:blipFill>
                  <a:blip r:embed="rId2"/>
                  <a:tile tx="0" ty="0" sx="100000" sy="100000" flip="none" algn="tl"/>
                </a:blipFill>
                <a:latin typeface="Segoe Script" panose="020B0504020000000003" pitchFamily="34" charset="0"/>
                <a:cs typeface="Times New Roman" panose="02020603050405020304" pitchFamily="18" charset="0"/>
              </a:rPr>
              <a:t>Принципы </a:t>
            </a:r>
            <a:endParaRPr lang="ru-RU" sz="3200" dirty="0">
              <a:ln>
                <a:solidFill>
                  <a:sysClr val="windowText" lastClr="000000"/>
                </a:solidFill>
              </a:ln>
              <a:blipFill>
                <a:blip r:embed="rId2"/>
                <a:tile tx="0" ty="0" sx="100000" sy="100000" flip="none" algn="tl"/>
              </a:blipFill>
              <a:latin typeface="Segoe Script" panose="020B0504020000000003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23" t="-76582" b="-76582"/>
          <a:stretch/>
        </p:blipFill>
        <p:spPr>
          <a:xfrm>
            <a:off x="7650351" y="910141"/>
            <a:ext cx="1507540" cy="8441795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6" name="Горизонтальный свиток 5"/>
          <p:cNvSpPr/>
          <p:nvPr/>
        </p:nvSpPr>
        <p:spPr>
          <a:xfrm rot="21126655">
            <a:off x="354381" y="871058"/>
            <a:ext cx="2304256" cy="1512168"/>
          </a:xfrm>
          <a:prstGeom prst="horizontalScroll">
            <a:avLst/>
          </a:prstGeom>
          <a:blipFill>
            <a:blip r:embed="rId4"/>
            <a:tile tx="0" ty="0" sx="100000" sy="100000" flip="none" algn="tl"/>
          </a:blipFill>
          <a:ln>
            <a:solidFill>
              <a:srgbClr val="663300"/>
            </a:solidFill>
          </a:ln>
          <a:effectLst>
            <a:glow rad="228600">
              <a:srgbClr val="CCCC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Принцип научности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Горизонтальный свиток 11"/>
          <p:cNvSpPr/>
          <p:nvPr/>
        </p:nvSpPr>
        <p:spPr>
          <a:xfrm rot="21219755">
            <a:off x="255930" y="3063401"/>
            <a:ext cx="2304256" cy="1512168"/>
          </a:xfrm>
          <a:prstGeom prst="horizontalScroll">
            <a:avLst/>
          </a:prstGeom>
          <a:blipFill>
            <a:blip r:embed="rId4"/>
            <a:tile tx="0" ty="0" sx="100000" sy="100000" flip="none" algn="tl"/>
          </a:blipFill>
          <a:ln>
            <a:solidFill>
              <a:srgbClr val="663300"/>
            </a:solidFill>
          </a:ln>
          <a:effectLst>
            <a:glow rad="228600">
              <a:srgbClr val="CCCC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Принцип целостности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Горизонтальный свиток 12"/>
          <p:cNvSpPr/>
          <p:nvPr/>
        </p:nvSpPr>
        <p:spPr>
          <a:xfrm rot="778520">
            <a:off x="6152507" y="993986"/>
            <a:ext cx="2304256" cy="1512168"/>
          </a:xfrm>
          <a:prstGeom prst="horizontalScroll">
            <a:avLst/>
          </a:prstGeom>
          <a:blipFill>
            <a:blip r:embed="rId4"/>
            <a:tile tx="0" ty="0" sx="100000" sy="100000" flip="none" algn="tl"/>
          </a:blipFill>
          <a:ln>
            <a:solidFill>
              <a:srgbClr val="663300"/>
            </a:solidFill>
          </a:ln>
          <a:effectLst>
            <a:glow rad="228600">
              <a:srgbClr val="CCCC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Принцип доступности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Горизонтальный свиток 13"/>
          <p:cNvSpPr/>
          <p:nvPr/>
        </p:nvSpPr>
        <p:spPr>
          <a:xfrm rot="885297">
            <a:off x="5446650" y="5013649"/>
            <a:ext cx="2304256" cy="1512168"/>
          </a:xfrm>
          <a:prstGeom prst="horizontalScroll">
            <a:avLst/>
          </a:prstGeom>
          <a:blipFill>
            <a:blip r:embed="rId4"/>
            <a:tile tx="0" ty="0" sx="100000" sy="100000" flip="none" algn="tl"/>
          </a:blipFill>
          <a:ln>
            <a:solidFill>
              <a:srgbClr val="663300"/>
            </a:solidFill>
          </a:ln>
          <a:effectLst>
            <a:glow rad="228600">
              <a:srgbClr val="CCCC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Принцип активности обучения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Горизонтальный свиток 14"/>
          <p:cNvSpPr/>
          <p:nvPr/>
        </p:nvSpPr>
        <p:spPr>
          <a:xfrm rot="21219755">
            <a:off x="1043608" y="5013649"/>
            <a:ext cx="2304256" cy="1512168"/>
          </a:xfrm>
          <a:prstGeom prst="horizontalScroll">
            <a:avLst/>
          </a:prstGeom>
          <a:blipFill>
            <a:blip r:embed="rId4"/>
            <a:tile tx="0" ty="0" sx="100000" sy="100000" flip="none" algn="tl"/>
          </a:blipFill>
          <a:ln>
            <a:solidFill>
              <a:srgbClr val="663300"/>
            </a:solidFill>
          </a:ln>
          <a:effectLst>
            <a:glow rad="228600">
              <a:srgbClr val="CCCC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Принцип систематичности и последовательности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Горизонтальный свиток 15"/>
          <p:cNvSpPr/>
          <p:nvPr/>
        </p:nvSpPr>
        <p:spPr>
          <a:xfrm rot="773907">
            <a:off x="6273872" y="3063401"/>
            <a:ext cx="2304256" cy="1512168"/>
          </a:xfrm>
          <a:prstGeom prst="horizontalScroll">
            <a:avLst/>
          </a:prstGeom>
          <a:blipFill>
            <a:blip r:embed="rId4"/>
            <a:tile tx="0" ty="0" sx="100000" sy="100000" flip="none" algn="tl"/>
          </a:blipFill>
          <a:ln>
            <a:solidFill>
              <a:srgbClr val="663300"/>
            </a:solidFill>
          </a:ln>
          <a:effectLst>
            <a:glow rad="228600">
              <a:srgbClr val="CCCC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Принцип креативности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682" y="1880401"/>
            <a:ext cx="4014255" cy="3010692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2416867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3454</TotalTime>
  <Words>1255</Words>
  <Application>Microsoft Office PowerPoint</Application>
  <PresentationFormat>Экран (4:3)</PresentationFormat>
  <Paragraphs>157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Arial</vt:lpstr>
      <vt:lpstr>Calibri</vt:lpstr>
      <vt:lpstr>Segoe Script</vt:lpstr>
      <vt:lpstr>Times New Roman</vt:lpstr>
      <vt:lpstr>Wingdings</vt:lpstr>
      <vt:lpstr>Тема Office</vt:lpstr>
      <vt:lpstr>Компьютерная презентация практических достижений профессиональной деятельности  (личного вклада в развитие образования)  педагогического работника МБДОУ  «Детский сад  №61»  г. Дзержинска Нижегородской области Щегалевой Гюзель Алиевны  </vt:lpstr>
      <vt:lpstr>Тема презентации  </vt:lpstr>
      <vt:lpstr>Условия формирования личного вклада педагога в развитие образования </vt:lpstr>
      <vt:lpstr>Актуальность личного вклада педагога в развитие образования</vt:lpstr>
      <vt:lpstr>Теоретическое обоснование личного вклада педагога в развитие образования</vt:lpstr>
      <vt:lpstr>Цель и задачи педагогической деятельности</vt:lpstr>
      <vt:lpstr>Ведущая педагогическая идея</vt:lpstr>
      <vt:lpstr>Презентация PowerPoint</vt:lpstr>
      <vt:lpstr>Презентация PowerPoint</vt:lpstr>
      <vt:lpstr>Диапазон личного вклада педагога в развитие образования и степень его новизны  1 направление</vt:lpstr>
      <vt:lpstr>II направление</vt:lpstr>
      <vt:lpstr>Итоговое мероприятие</vt:lpstr>
      <vt:lpstr>Презентация PowerPoint</vt:lpstr>
      <vt:lpstr>Презентация PowerPoint</vt:lpstr>
      <vt:lpstr>  Создание развивающей предметно-пространственной среды  </vt:lpstr>
      <vt:lpstr>Взаимодействие с родителями воспитанников</vt:lpstr>
      <vt:lpstr>Результативность профессиональной педагогической деятельности и достигнутые эффекты</vt:lpstr>
      <vt:lpstr>Транслируемость  практических достижений профессиональной деятельности педагогического работника</vt:lpstr>
      <vt:lpstr>Источники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Компьютерная презентация практических достижений профессиональной деятельности (личного вклада в развитие образования) педагогического работника МБДОУ  «Детский сад  №61» г. Дзержинска Нижегородской области Титовой Екатерины Владимировны  </dc:title>
  <dc:creator>vip</dc:creator>
  <cp:lastModifiedBy>user</cp:lastModifiedBy>
  <cp:revision>277</cp:revision>
  <dcterms:created xsi:type="dcterms:W3CDTF">2015-02-28T18:10:50Z</dcterms:created>
  <dcterms:modified xsi:type="dcterms:W3CDTF">2016-11-16T16:13:42Z</dcterms:modified>
</cp:coreProperties>
</file>