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36"/>
  </p:notesMasterIdLst>
  <p:sldIdLst>
    <p:sldId id="256" r:id="rId2"/>
    <p:sldId id="259" r:id="rId3"/>
    <p:sldId id="267" r:id="rId4"/>
    <p:sldId id="258" r:id="rId5"/>
    <p:sldId id="288" r:id="rId6"/>
    <p:sldId id="274" r:id="rId7"/>
    <p:sldId id="285" r:id="rId8"/>
    <p:sldId id="286" r:id="rId9"/>
    <p:sldId id="287" r:id="rId10"/>
    <p:sldId id="275" r:id="rId11"/>
    <p:sldId id="276" r:id="rId12"/>
    <p:sldId id="277" r:id="rId13"/>
    <p:sldId id="278" r:id="rId14"/>
    <p:sldId id="280" r:id="rId15"/>
    <p:sldId id="281" r:id="rId16"/>
    <p:sldId id="300" r:id="rId17"/>
    <p:sldId id="303" r:id="rId18"/>
    <p:sldId id="290" r:id="rId19"/>
    <p:sldId id="291" r:id="rId20"/>
    <p:sldId id="306" r:id="rId21"/>
    <p:sldId id="307" r:id="rId22"/>
    <p:sldId id="308" r:id="rId23"/>
    <p:sldId id="314" r:id="rId24"/>
    <p:sldId id="313" r:id="rId25"/>
    <p:sldId id="297" r:id="rId26"/>
    <p:sldId id="294" r:id="rId27"/>
    <p:sldId id="295" r:id="rId28"/>
    <p:sldId id="296" r:id="rId29"/>
    <p:sldId id="299" r:id="rId30"/>
    <p:sldId id="301" r:id="rId31"/>
    <p:sldId id="309" r:id="rId32"/>
    <p:sldId id="316" r:id="rId33"/>
    <p:sldId id="317" r:id="rId34"/>
    <p:sldId id="318" r:id="rId3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49" d="100"/>
          <a:sy n="49" d="100"/>
        </p:scale>
        <p:origin x="1032" y="1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A986941-4B95-48A3-80A2-8EF245C1B694}" type="datetimeFigureOut">
              <a:rPr lang="ru-RU" smtClean="0"/>
              <a:t>07.04.2016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6A49505-E003-4C98-83F3-CEB6DBB6E6D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932842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A49505-E003-4C98-83F3-CEB6DBB6E6D0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583939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4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0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5" name="Rectangle 11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6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7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1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5" name="Rectangle 8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11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1" name="Rectangle 80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5" name="Freeform 44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Freeform 51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Freeform 57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Freeform 67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Freeform 68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4649096" y="-21511"/>
            <a:ext cx="3505200" cy="231288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33365" y="2708476"/>
            <a:ext cx="3313355" cy="170216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33365" y="4421080"/>
            <a:ext cx="3309803" cy="1260629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42424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38744" y="1516828"/>
            <a:ext cx="2133600" cy="750981"/>
          </a:xfrm>
        </p:spPr>
        <p:txBody>
          <a:bodyPr anchor="b"/>
          <a:lstStyle>
            <a:lvl1pPr algn="l">
              <a:defRPr sz="2400"/>
            </a:lvl1pPr>
          </a:lstStyle>
          <a:p>
            <a:fld id="{8DEB6039-3835-4851-8A08-5CA0FEA1CF00}" type="datetimeFigureOut">
              <a:rPr lang="ru-RU" smtClean="0"/>
              <a:t>07.04.2016</a:t>
            </a:fld>
            <a:endParaRPr lang="ru-RU"/>
          </a:p>
        </p:txBody>
      </p:sp>
      <p:sp>
        <p:nvSpPr>
          <p:cNvPr id="50" name="Rectangle 49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03520" y="5719966"/>
            <a:ext cx="2831592" cy="365125"/>
          </a:xfrm>
        </p:spPr>
        <p:txBody>
          <a:bodyPr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9096" y="5719966"/>
            <a:ext cx="643666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576585AD-4E13-44ED-87B8-FEEC9347D9A9}" type="slidenum">
              <a:rPr lang="ru-RU" smtClean="0"/>
              <a:t>‹#›</a:t>
            </a:fld>
            <a:endParaRPr lang="ru-RU"/>
          </a:p>
        </p:txBody>
      </p:sp>
      <p:sp>
        <p:nvSpPr>
          <p:cNvPr id="89" name="Rectangle 88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EB6039-3835-4851-8A08-5CA0FEA1CF00}" type="datetimeFigureOut">
              <a:rPr lang="ru-RU" smtClean="0"/>
              <a:t>07.04.2016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6585AD-4E13-44ED-87B8-FEEC9347D9A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030147"/>
            <a:ext cx="1484453" cy="4780344"/>
          </a:xfrm>
        </p:spPr>
        <p:txBody>
          <a:bodyPr vert="eaVert" anchor="ctr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53296" y="1030147"/>
            <a:ext cx="5423704" cy="4780344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EB6039-3835-4851-8A08-5CA0FEA1CF00}" type="datetimeFigureOut">
              <a:rPr lang="ru-RU" smtClean="0"/>
              <a:t>07.04.2016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6585AD-4E13-44ED-87B8-FEEC9347D9A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EB6039-3835-4851-8A08-5CA0FEA1CF00}" type="datetimeFigureOut">
              <a:rPr lang="ru-RU" smtClean="0"/>
              <a:t>07.04.2016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6585AD-4E13-44ED-87B8-FEEC9347D9A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8645" y="2900829"/>
            <a:ext cx="6637468" cy="1362075"/>
          </a:xfrm>
        </p:spPr>
        <p:txBody>
          <a:bodyPr anchor="b"/>
          <a:lstStyle>
            <a:lvl1pPr algn="l">
              <a:defRPr sz="4000" b="0" cap="none" baseline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8645" y="4267200"/>
            <a:ext cx="6637467" cy="1520413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EB6039-3835-4851-8A08-5CA0FEA1CF00}" type="datetimeFigureOut">
              <a:rPr lang="ru-RU" smtClean="0"/>
              <a:t>07.04.2016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6585AD-4E13-44ED-87B8-FEEC9347D9A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EB6039-3835-4851-8A08-5CA0FEA1CF00}" type="datetimeFigureOut">
              <a:rPr lang="ru-RU" smtClean="0"/>
              <a:t>07.04.2016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6585AD-4E13-44ED-87B8-FEEC9347D9A9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042416" y="2313432"/>
            <a:ext cx="3419856" cy="349300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313431"/>
            <a:ext cx="3419856" cy="349300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12111" y="2316009"/>
            <a:ext cx="305714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1721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1837" y="2316010"/>
            <a:ext cx="3055717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EB6039-3835-4851-8A08-5CA0FEA1CF00}" type="datetimeFigureOut">
              <a:rPr lang="ru-RU" smtClean="0"/>
              <a:t>07.04.2016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6585AD-4E13-44ED-87B8-FEEC9347D9A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EB6039-3835-4851-8A08-5CA0FEA1CF00}" type="datetimeFigureOut">
              <a:rPr lang="ru-RU" smtClean="0"/>
              <a:t>07.04.2016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6585AD-4E13-44ED-87B8-FEEC9347D9A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EB6039-3835-4851-8A08-5CA0FEA1CF00}" type="datetimeFigureOut">
              <a:rPr lang="ru-RU" smtClean="0"/>
              <a:t>07.04.2016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6585AD-4E13-44ED-87B8-FEEC9347D9A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2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4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0" name="Rectangle 79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7" name="Freeform 46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Freeform 58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Freeform 69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Freeform 70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EB6039-3835-4851-8A08-5CA0FEA1CF00}" type="datetimeFigureOut">
              <a:rPr lang="ru-RU" smtClean="0"/>
              <a:t>07.04.2016</a:t>
            </a:fld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6585AD-4E13-44ED-87B8-FEEC9347D9A9}" type="slidenum">
              <a:rPr lang="ru-RU" smtClean="0"/>
              <a:t>‹#›</a:t>
            </a:fld>
            <a:endParaRPr lang="ru-RU"/>
          </a:p>
        </p:txBody>
      </p:sp>
      <p:sp>
        <p:nvSpPr>
          <p:cNvPr id="58" name="Rectangle 57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5894" y="856527"/>
            <a:ext cx="3090440" cy="5150734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61" name="Rectangle 60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9833" y="2657434"/>
            <a:ext cx="3304572" cy="1463153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6592" y="4136994"/>
            <a:ext cx="3298784" cy="1517904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5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7" name="Rectangle 8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8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9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6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84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7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8" name="Rectangle 77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Rectangle 78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Rectangle 79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6" name="Freeform 45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Freeform 62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Hexagon 69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Hexagon 70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Hexagon 71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Freeform 72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Freeform 73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4" name="Rectangle 93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Rectangle 10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Rectangle 101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rgbClr val="FFFFFF"/>
          </a:solidFill>
          <a:ln w="31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Rectangle 104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4424" y="2660904"/>
            <a:ext cx="3300984" cy="146304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05208" y="693795"/>
            <a:ext cx="3359623" cy="5468112"/>
          </a:xfrm>
        </p:spPr>
        <p:txBody>
          <a:bodyPr/>
          <a:lstStyle>
            <a:lvl1pPr marL="0" indent="0">
              <a:buNone/>
              <a:defRPr sz="3200">
                <a:solidFill>
                  <a:schemeClr val="accent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4630" y="4133088"/>
            <a:ext cx="3300573" cy="1519561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EB6039-3835-4851-8A08-5CA0FEA1CF00}" type="datetimeFigureOut">
              <a:rPr lang="ru-RU" smtClean="0"/>
              <a:t>07.04.2016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6585AD-4E13-44ED-87B8-FEEC9347D9A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/>
          <p:cNvGrpSpPr/>
          <p:nvPr/>
        </p:nvGrpSpPr>
        <p:grpSpPr>
          <a:xfrm>
            <a:off x="-304800" y="0"/>
            <a:ext cx="9932332" cy="6858000"/>
            <a:chOff x="-382404" y="0"/>
            <a:chExt cx="9932332" cy="6858000"/>
          </a:xfrm>
        </p:grpSpPr>
        <p:grpSp>
          <p:nvGrpSpPr>
            <p:cNvPr id="43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101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3" name="Rectangle 112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5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2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110" name="Rectangle 109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1" name="Rectangle 110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2" name="Rectangle 111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107" name="Rectangle 10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8" name="Rectangle 107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9" name="Rectangle 108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04" name="Rectangle 103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4" name="Freeform 43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Freeform 44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Freeform 45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Hexagon 49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Freeform 54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Hexagon 57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Hexagon 94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Hexagon 95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Hexagon 96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Hexagon 97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Freeform 98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Freeform 99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6" name="Rectangle 65"/>
          <p:cNvSpPr/>
          <p:nvPr/>
        </p:nvSpPr>
        <p:spPr>
          <a:xfrm>
            <a:off x="457200" y="333487"/>
            <a:ext cx="8229600" cy="6185647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 69"/>
          <p:cNvSpPr/>
          <p:nvPr/>
        </p:nvSpPr>
        <p:spPr>
          <a:xfrm>
            <a:off x="4561242" y="-21511"/>
            <a:ext cx="3679116" cy="699244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 7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3492" y="2323652"/>
            <a:ext cx="6777317" cy="35089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97388" y="22449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EFEFE"/>
                </a:solidFill>
              </a:defRPr>
            </a:lvl1pPr>
          </a:lstStyle>
          <a:p>
            <a:fld id="{8DEB6039-3835-4851-8A08-5CA0FEA1CF00}" type="datetimeFigureOut">
              <a:rPr lang="ru-RU" smtClean="0"/>
              <a:t>07.04.2016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1448" y="5852160"/>
            <a:ext cx="35021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49096" y="224491"/>
            <a:ext cx="13321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EFEFE"/>
                </a:solidFill>
              </a:defRPr>
            </a:lvl1pPr>
          </a:lstStyle>
          <a:p>
            <a:fld id="{576585AD-4E13-44ED-87B8-FEEC9347D9A9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2471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2588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517904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92024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121408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png"/><Relationship Id="rId4" Type="http://schemas.openxmlformats.org/officeDocument/2006/relationships/image" Target="../media/image23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jpeg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png"/><Relationship Id="rId4" Type="http://schemas.openxmlformats.org/officeDocument/2006/relationships/image" Target="../media/image23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jpeg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jpg"/><Relationship Id="rId5" Type="http://schemas.openxmlformats.org/officeDocument/2006/relationships/image" Target="../media/image33.jpeg"/><Relationship Id="rId4" Type="http://schemas.openxmlformats.org/officeDocument/2006/relationships/image" Target="../media/image32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9.jpeg"/><Relationship Id="rId5" Type="http://schemas.openxmlformats.org/officeDocument/2006/relationships/image" Target="../media/image38.jpeg"/><Relationship Id="rId4" Type="http://schemas.openxmlformats.org/officeDocument/2006/relationships/image" Target="../media/image37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4.jpg"/><Relationship Id="rId5" Type="http://schemas.openxmlformats.org/officeDocument/2006/relationships/image" Target="../media/image43.jpeg"/><Relationship Id="rId4" Type="http://schemas.openxmlformats.org/officeDocument/2006/relationships/image" Target="../media/image42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jpeg"/><Relationship Id="rId3" Type="http://schemas.openxmlformats.org/officeDocument/2006/relationships/image" Target="../media/image46.jpeg"/><Relationship Id="rId7" Type="http://schemas.openxmlformats.org/officeDocument/2006/relationships/image" Target="../media/image50.jpe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9.jpeg"/><Relationship Id="rId5" Type="http://schemas.openxmlformats.org/officeDocument/2006/relationships/image" Target="../media/image48.jpeg"/><Relationship Id="rId10" Type="http://schemas.openxmlformats.org/officeDocument/2006/relationships/image" Target="../media/image17.jpeg"/><Relationship Id="rId4" Type="http://schemas.openxmlformats.org/officeDocument/2006/relationships/image" Target="../media/image47.jpeg"/><Relationship Id="rId9" Type="http://schemas.openxmlformats.org/officeDocument/2006/relationships/image" Target="../media/image52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eg"/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7.jpeg"/><Relationship Id="rId5" Type="http://schemas.openxmlformats.org/officeDocument/2006/relationships/image" Target="../media/image56.jpeg"/><Relationship Id="rId4" Type="http://schemas.openxmlformats.org/officeDocument/2006/relationships/image" Target="../media/image55.jpe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eg"/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7.jpeg"/><Relationship Id="rId5" Type="http://schemas.openxmlformats.org/officeDocument/2006/relationships/image" Target="../media/image56.jpeg"/><Relationship Id="rId4" Type="http://schemas.openxmlformats.org/officeDocument/2006/relationships/image" Target="../media/image55.jpeg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jp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11560" y="836712"/>
            <a:ext cx="7772400" cy="5472608"/>
          </a:xfrm>
          <a:solidFill>
            <a:srgbClr val="C00000"/>
          </a:solidFill>
        </p:spPr>
        <p:txBody>
          <a:bodyPr>
            <a:normAutofit fontScale="90000"/>
          </a:bodyPr>
          <a:lstStyle/>
          <a:p>
            <a:pPr algn="ctr"/>
            <a:br>
              <a:rPr lang="ru-RU" sz="7300" b="1" dirty="0">
                <a:solidFill>
                  <a:schemeClr val="accent5">
                    <a:lumMod val="75000"/>
                  </a:schemeClr>
                </a:solidFill>
                <a:cs typeface="FrankRuehl" pitchFamily="34" charset="-79"/>
              </a:rPr>
            </a:br>
            <a:br>
              <a:rPr lang="ru-RU" sz="7300" b="1" dirty="0">
                <a:solidFill>
                  <a:schemeClr val="accent5">
                    <a:lumMod val="75000"/>
                  </a:schemeClr>
                </a:solidFill>
                <a:cs typeface="FrankRuehl" pitchFamily="34" charset="-79"/>
              </a:rPr>
            </a:br>
            <a:br>
              <a:rPr lang="ru-RU" sz="7300" b="1" dirty="0">
                <a:solidFill>
                  <a:schemeClr val="accent5">
                    <a:lumMod val="75000"/>
                  </a:schemeClr>
                </a:solidFill>
                <a:cs typeface="FrankRuehl" pitchFamily="34" charset="-79"/>
              </a:rPr>
            </a:br>
            <a:r>
              <a:rPr lang="ru-RU" sz="8000" b="1" dirty="0">
                <a:solidFill>
                  <a:schemeClr val="accent5">
                    <a:lumMod val="75000"/>
                  </a:schemeClr>
                </a:solidFill>
                <a:cs typeface="FrankRuehl" pitchFamily="34" charset="-79"/>
              </a:rPr>
              <a:t>Занятие</a:t>
            </a:r>
            <a:r>
              <a:rPr lang="de-DE" sz="8000" b="1" dirty="0">
                <a:solidFill>
                  <a:schemeClr val="accent5">
                    <a:lumMod val="75000"/>
                  </a:schemeClr>
                </a:solidFill>
                <a:latin typeface="FrankRuehl" pitchFamily="34" charset="-79"/>
                <a:cs typeface="FrankRuehl" pitchFamily="34" charset="-79"/>
              </a:rPr>
              <a:t> </a:t>
            </a:r>
            <a:br>
              <a:rPr lang="ru-RU" dirty="0"/>
            </a:br>
            <a:r>
              <a:rPr lang="ru-RU" sz="4900" b="1" dirty="0">
                <a:solidFill>
                  <a:schemeClr val="accent1"/>
                </a:solidFill>
              </a:rPr>
              <a:t>по немецкому языку </a:t>
            </a:r>
            <a:br>
              <a:rPr lang="de-DE" sz="4900" b="1" dirty="0"/>
            </a:br>
            <a:r>
              <a:rPr lang="ru-RU" sz="4900" b="1" dirty="0">
                <a:solidFill>
                  <a:schemeClr val="accent1"/>
                </a:solidFill>
              </a:rPr>
              <a:t> 6</a:t>
            </a:r>
            <a:r>
              <a:rPr lang="ru-RU" sz="4900" b="1" dirty="0"/>
              <a:t> «Б</a:t>
            </a:r>
            <a:r>
              <a:rPr lang="ru-RU" sz="4900" b="1" dirty="0">
                <a:solidFill>
                  <a:schemeClr val="accent1"/>
                </a:solidFill>
              </a:rPr>
              <a:t>» класс</a:t>
            </a:r>
            <a:br>
              <a:rPr lang="de-DE" sz="4900" b="1" dirty="0">
                <a:solidFill>
                  <a:schemeClr val="accent1"/>
                </a:solidFill>
              </a:rPr>
            </a:br>
            <a:br>
              <a:rPr lang="ru-RU" sz="4900" b="1" dirty="0">
                <a:solidFill>
                  <a:schemeClr val="accent1"/>
                </a:solidFill>
              </a:rPr>
            </a:br>
            <a:r>
              <a:rPr lang="ru-RU" dirty="0"/>
              <a:t> </a:t>
            </a:r>
            <a:r>
              <a:rPr lang="ru-RU" b="1" dirty="0">
                <a:solidFill>
                  <a:srgbClr val="00B050"/>
                </a:solidFill>
              </a:rPr>
              <a:t>Учитель Корсакова О.В.</a:t>
            </a:r>
            <a:br>
              <a:rPr lang="de-DE" b="1" dirty="0">
                <a:solidFill>
                  <a:srgbClr val="00B050"/>
                </a:solidFill>
              </a:rPr>
            </a:br>
            <a:br>
              <a:rPr lang="ru-RU" b="1" dirty="0">
                <a:solidFill>
                  <a:srgbClr val="00B050"/>
                </a:solidFill>
              </a:rPr>
            </a:br>
            <a:r>
              <a:rPr lang="ru-RU" b="1" dirty="0">
                <a:solidFill>
                  <a:srgbClr val="00B050"/>
                </a:solidFill>
              </a:rPr>
              <a:t>МБОУ гимназия</a:t>
            </a:r>
            <a:r>
              <a:rPr lang="ru-RU" b="1" dirty="0"/>
              <a:t> «Пущино»</a:t>
            </a:r>
            <a:br>
              <a:rPr lang="ru-RU" b="1" dirty="0"/>
            </a:br>
            <a:r>
              <a:rPr lang="ru-RU" b="1" dirty="0"/>
              <a:t>201</a:t>
            </a:r>
            <a:r>
              <a:rPr lang="de-DE" b="1" dirty="0"/>
              <a:t>6</a:t>
            </a:r>
            <a:r>
              <a:rPr lang="ru-RU" b="1" dirty="0"/>
              <a:t>г.</a:t>
            </a:r>
          </a:p>
        </p:txBody>
      </p:sp>
    </p:spTree>
    <p:extLst>
      <p:ext uri="{BB962C8B-B14F-4D97-AF65-F5344CB8AC3E}">
        <p14:creationId xmlns:p14="http://schemas.microsoft.com/office/powerpoint/2010/main" val="26858125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490" y="620688"/>
            <a:ext cx="7024744" cy="1080120"/>
          </a:xfrm>
        </p:spPr>
        <p:txBody>
          <a:bodyPr>
            <a:normAutofit/>
          </a:bodyPr>
          <a:lstStyle/>
          <a:p>
            <a:pPr algn="ctr"/>
            <a:r>
              <a:rPr lang="de-DE" sz="4800" dirty="0">
                <a:solidFill>
                  <a:srgbClr val="002060"/>
                </a:solidFill>
                <a:latin typeface="Arial Black" panose="020B0A04020102020204" pitchFamily="34" charset="0"/>
              </a:rPr>
              <a:t>ins Gebirge steigen</a:t>
            </a:r>
            <a:endParaRPr lang="ru-RU" sz="4800" dirty="0">
              <a:solidFill>
                <a:srgbClr val="002060"/>
              </a:solidFill>
              <a:latin typeface="Arial Black" panose="020B0A04020102020204" pitchFamily="34" charset="0"/>
            </a:endParaRPr>
          </a:p>
        </p:txBody>
      </p:sp>
      <p:pic>
        <p:nvPicPr>
          <p:cNvPr id="4" name="Рисунок 3" descr="Где провести каникулы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5522" y="2060848"/>
            <a:ext cx="6120680" cy="374441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3855127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490" y="620688"/>
            <a:ext cx="7024744" cy="823757"/>
          </a:xfrm>
        </p:spPr>
        <p:txBody>
          <a:bodyPr>
            <a:normAutofit/>
          </a:bodyPr>
          <a:lstStyle/>
          <a:p>
            <a:pPr algn="ctr"/>
            <a:r>
              <a:rPr lang="de-DE" sz="4800" dirty="0">
                <a:solidFill>
                  <a:srgbClr val="002060"/>
                </a:solidFill>
                <a:latin typeface="Arial Black" panose="020B0A04020102020204" pitchFamily="34" charset="0"/>
              </a:rPr>
              <a:t>in der Sonne liegen</a:t>
            </a:r>
            <a:endParaRPr lang="ru-RU" sz="4800" dirty="0">
              <a:solidFill>
                <a:srgbClr val="002060"/>
              </a:solidFill>
              <a:latin typeface="Arial Black" panose="020B0A04020102020204" pitchFamily="34" charset="0"/>
            </a:endParaRPr>
          </a:p>
        </p:txBody>
      </p:sp>
      <p:pic>
        <p:nvPicPr>
          <p:cNvPr id="2054" name="Picture 6" descr="Ирина Лемякина, Вологда - фото &quot;На пляже&quot; на бэби.ру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1506" y="1700808"/>
            <a:ext cx="6408712" cy="42457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113654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490" y="692696"/>
            <a:ext cx="7024744" cy="792088"/>
          </a:xfrm>
        </p:spPr>
        <p:txBody>
          <a:bodyPr>
            <a:normAutofit fontScale="90000"/>
          </a:bodyPr>
          <a:lstStyle/>
          <a:p>
            <a:pPr algn="ctr"/>
            <a:r>
              <a:rPr lang="de-DE" sz="5300" dirty="0">
                <a:solidFill>
                  <a:srgbClr val="002060"/>
                </a:solidFill>
                <a:latin typeface="Arial Black" panose="020B0A04020102020204" pitchFamily="34" charset="0"/>
              </a:rPr>
              <a:t>Sandburgen</a:t>
            </a:r>
            <a:r>
              <a:rPr lang="de-DE" sz="4800" dirty="0">
                <a:solidFill>
                  <a:srgbClr val="002060"/>
                </a:solidFill>
                <a:latin typeface="Arial Black" panose="020B0A04020102020204" pitchFamily="34" charset="0"/>
              </a:rPr>
              <a:t> bauen</a:t>
            </a:r>
            <a:endParaRPr lang="ru-RU" sz="4800" dirty="0">
              <a:solidFill>
                <a:srgbClr val="002060"/>
              </a:solidFill>
              <a:latin typeface="Arial Black" panose="020B0A04020102020204" pitchFamily="34" charset="0"/>
            </a:endParaRPr>
          </a:p>
        </p:txBody>
      </p:sp>
      <p:pic>
        <p:nvPicPr>
          <p:cNvPr id="1026" name="Picture 2" descr="Строить замки из песка фразеологизм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269"/>
          <a:stretch/>
        </p:blipFill>
        <p:spPr bwMode="auto">
          <a:xfrm>
            <a:off x="1396950" y="1728232"/>
            <a:ext cx="6637004" cy="43591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417504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490" y="620688"/>
            <a:ext cx="7024744" cy="860166"/>
          </a:xfrm>
        </p:spPr>
        <p:txBody>
          <a:bodyPr>
            <a:normAutofit/>
          </a:bodyPr>
          <a:lstStyle/>
          <a:p>
            <a:pPr algn="ctr"/>
            <a:r>
              <a:rPr lang="de-DE" sz="4800" dirty="0">
                <a:solidFill>
                  <a:srgbClr val="002060"/>
                </a:solidFill>
                <a:latin typeface="Arial Black" panose="020B0A04020102020204" pitchFamily="34" charset="0"/>
              </a:rPr>
              <a:t>im Meer baden</a:t>
            </a:r>
            <a:endParaRPr lang="ru-RU" sz="4800" dirty="0">
              <a:solidFill>
                <a:srgbClr val="002060"/>
              </a:solidFill>
              <a:latin typeface="Arial Black" panose="020B0A04020102020204" pitchFamily="34" charset="0"/>
            </a:endParaRPr>
          </a:p>
        </p:txBody>
      </p:sp>
      <p:pic>
        <p:nvPicPr>
          <p:cNvPr id="4" name="Picture 8" descr="Дети Крымска отдохнут в &quot;Орлёнке&quot; Кубанские новости, последние новости Краснодарского края ГТРК &quot;Кубань&quot;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1988840"/>
            <a:ext cx="5472608" cy="41044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499954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620688"/>
            <a:ext cx="8208912" cy="1003646"/>
          </a:xfrm>
        </p:spPr>
        <p:txBody>
          <a:bodyPr>
            <a:noAutofit/>
          </a:bodyPr>
          <a:lstStyle/>
          <a:p>
            <a:pPr algn="ctr"/>
            <a:r>
              <a:rPr lang="de-DE" sz="4400" dirty="0">
                <a:solidFill>
                  <a:srgbClr val="002060"/>
                </a:solidFill>
                <a:latin typeface="Arial Black" panose="020B0A04020102020204" pitchFamily="34" charset="0"/>
              </a:rPr>
              <a:t>auf dem Lande verbringen</a:t>
            </a:r>
            <a:endParaRPr lang="ru-RU" sz="4400" dirty="0">
              <a:solidFill>
                <a:srgbClr val="002060"/>
              </a:solidFill>
              <a:latin typeface="Arial Black" panose="020B0A04020102020204" pitchFamily="34" charset="0"/>
            </a:endParaRPr>
          </a:p>
        </p:txBody>
      </p:sp>
      <p:pic>
        <p:nvPicPr>
          <p:cNvPr id="4" name="Рисунок 3" descr="Деревня BARIEROVNET.OR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3554" y="2204864"/>
            <a:ext cx="5544616" cy="381642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6083768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490" y="692696"/>
            <a:ext cx="7024744" cy="902546"/>
          </a:xfrm>
        </p:spPr>
        <p:txBody>
          <a:bodyPr>
            <a:normAutofit/>
          </a:bodyPr>
          <a:lstStyle/>
          <a:p>
            <a:pPr algn="ctr"/>
            <a:r>
              <a:rPr lang="de-DE" sz="4800" dirty="0">
                <a:solidFill>
                  <a:srgbClr val="002060"/>
                </a:solidFill>
                <a:latin typeface="Arial Black" panose="020B0A04020102020204" pitchFamily="34" charset="0"/>
              </a:rPr>
              <a:t>Pilze suchen</a:t>
            </a:r>
            <a:endParaRPr lang="ru-RU" sz="4800" dirty="0">
              <a:solidFill>
                <a:srgbClr val="002060"/>
              </a:solidFill>
              <a:latin typeface="Arial Black" panose="020B0A04020102020204" pitchFamily="34" charset="0"/>
            </a:endParaRPr>
          </a:p>
        </p:txBody>
      </p:sp>
      <p:pic>
        <p:nvPicPr>
          <p:cNvPr id="4" name="Рисунок 3" descr="Грибные места около Юглы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1916832"/>
            <a:ext cx="5791160" cy="396044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7076322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115616" y="836712"/>
            <a:ext cx="6336704" cy="34740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de-DE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Was passt zusammen nicht</a:t>
            </a:r>
            <a:r>
              <a:rPr lang="ru-RU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?</a:t>
            </a:r>
            <a:r>
              <a:rPr lang="de-DE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Streit bitte aus !</a:t>
            </a:r>
            <a:endParaRPr lang="ru-RU" sz="2400" b="1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de-DE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z.B.    fahren : </a:t>
            </a:r>
            <a:r>
              <a:rPr lang="de-DE" sz="2400" u="sng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Fuß</a:t>
            </a:r>
            <a:r>
              <a:rPr lang="ru-RU" sz="2400" u="sng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,</a:t>
            </a:r>
            <a:r>
              <a:rPr lang="de-DE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Zug</a:t>
            </a:r>
            <a:endParaRPr lang="ru-RU" sz="24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de-DE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angeln : Fische </a:t>
            </a: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de-DE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Frösche</a:t>
            </a:r>
            <a:endParaRPr lang="ru-RU" sz="24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de-DE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sammeln : Berg</a:t>
            </a: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</a:t>
            </a:r>
            <a:r>
              <a:rPr lang="de-DE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Muscheln</a:t>
            </a:r>
            <a:endParaRPr lang="ru-RU" sz="24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de-DE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machen : Sonne</a:t>
            </a: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,</a:t>
            </a:r>
            <a:r>
              <a:rPr lang="de-DE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Feuer</a:t>
            </a:r>
            <a:endParaRPr lang="ru-RU" sz="24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de-DE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steigen : ins Museum</a:t>
            </a: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</a:t>
            </a:r>
            <a:r>
              <a:rPr lang="de-DE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ins Gebirge</a:t>
            </a:r>
            <a:endParaRPr lang="ru-RU" sz="24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de-DE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</a:t>
            </a: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de-DE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suchen : Luft </a:t>
            </a: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</a:t>
            </a:r>
            <a:r>
              <a:rPr lang="de-DE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Pilze</a:t>
            </a:r>
            <a:endParaRPr lang="ru-RU" sz="24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1885141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27584" y="692696"/>
            <a:ext cx="6336704" cy="34740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de-DE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Was passt zusammen nicht</a:t>
            </a:r>
            <a:r>
              <a:rPr lang="ru-RU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?</a:t>
            </a:r>
            <a:r>
              <a:rPr lang="de-DE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Streit bitte aus !</a:t>
            </a:r>
            <a:endParaRPr lang="ru-RU" sz="2400" b="1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de-DE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z.B.    fahren : </a:t>
            </a:r>
            <a:r>
              <a:rPr lang="de-DE" sz="2400" u="sng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Fuß</a:t>
            </a: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de-DE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Zug</a:t>
            </a:r>
            <a:endParaRPr lang="ru-RU" sz="24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de-DE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angeln : Fische </a:t>
            </a: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de-DE" sz="2400" u="sng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Frösche</a:t>
            </a:r>
            <a:endParaRPr lang="ru-RU" sz="2400" u="sng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de-DE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sammeln : </a:t>
            </a:r>
            <a:r>
              <a:rPr lang="de-DE" sz="2400" u="sng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Berg</a:t>
            </a:r>
            <a:r>
              <a:rPr lang="de-DE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de-DE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Muscheln</a:t>
            </a:r>
            <a:endParaRPr lang="ru-RU" sz="24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de-DE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machen : </a:t>
            </a:r>
            <a:r>
              <a:rPr lang="de-DE" sz="2400" u="sng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Sonne</a:t>
            </a:r>
            <a:r>
              <a:rPr lang="ru-RU" sz="2400" u="sng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,</a:t>
            </a:r>
            <a:r>
              <a:rPr lang="de-DE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Feuer</a:t>
            </a:r>
            <a:endParaRPr lang="ru-RU" sz="24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de-DE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steigen : </a:t>
            </a:r>
            <a:r>
              <a:rPr lang="de-DE" sz="2400" u="sng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ins Museum</a:t>
            </a:r>
            <a:r>
              <a:rPr lang="ru-RU" sz="2400" u="sng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,</a:t>
            </a:r>
            <a:r>
              <a:rPr lang="de-DE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ins Gebirge</a:t>
            </a:r>
            <a:endParaRPr lang="ru-RU" sz="24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de-DE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suchen : </a:t>
            </a:r>
            <a:r>
              <a:rPr lang="de-DE" sz="2400" u="sng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Luft </a:t>
            </a:r>
            <a:r>
              <a:rPr lang="ru-RU" sz="2400" u="sng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</a:t>
            </a:r>
            <a:r>
              <a:rPr lang="de-DE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Pilze</a:t>
            </a:r>
            <a:endParaRPr lang="ru-RU" sz="24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8722891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490" y="476672"/>
            <a:ext cx="7024744" cy="792088"/>
          </a:xfrm>
        </p:spPr>
        <p:txBody>
          <a:bodyPr/>
          <a:lstStyle/>
          <a:p>
            <a:r>
              <a:rPr lang="de-DE" dirty="0">
                <a:solidFill>
                  <a:srgbClr val="0070C0"/>
                </a:solidFill>
                <a:latin typeface="Arial Black" panose="020B0A04020102020204" pitchFamily="34" charset="0"/>
              </a:rPr>
              <a:t>Ergänzt die Verben !</a:t>
            </a:r>
            <a:endParaRPr lang="ru-RU" dirty="0">
              <a:solidFill>
                <a:srgbClr val="0070C0"/>
              </a:solidFill>
              <a:latin typeface="Arial Black" panose="020B0A04020102020204" pitchFamily="34" charset="0"/>
            </a:endParaRPr>
          </a:p>
        </p:txBody>
      </p:sp>
      <p:pic>
        <p:nvPicPr>
          <p:cNvPr id="4" name="Объект 3" descr="Download ловить рыбу pictures for free and share now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3543" y="1484784"/>
            <a:ext cx="2952328" cy="216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 descr="Детский оздоровительный лагерь им. Г.С.Титова, г.Ялта, ОАО &quot;ДнепрАЗОТ&quot;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54019" y="1484784"/>
            <a:ext cx="2655912" cy="216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Рисунок 5" descr="Как купаться в море?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3543" y="4091288"/>
            <a:ext cx="3028929" cy="1952472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Рисунок 6" descr="Сток фото Pixmac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54019" y="4068868"/>
            <a:ext cx="3216698" cy="1987598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/>
          <p:cNvSpPr txBox="1"/>
          <p:nvPr/>
        </p:nvSpPr>
        <p:spPr>
          <a:xfrm>
            <a:off x="1147247" y="3676142"/>
            <a:ext cx="16298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>
                <a:latin typeface="Arial Black" panose="020B0A04020102020204" pitchFamily="34" charset="0"/>
              </a:rPr>
              <a:t>Fische .......</a:t>
            </a:r>
            <a:endParaRPr lang="ru-RU" dirty="0">
              <a:latin typeface="Arial Black" panose="020B0A040201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225248" y="3660222"/>
            <a:ext cx="23134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>
                <a:latin typeface="Arial Black" panose="020B0A04020102020204" pitchFamily="34" charset="0"/>
              </a:rPr>
              <a:t>In der Sonne ……</a:t>
            </a:r>
            <a:endParaRPr lang="ru-RU" dirty="0">
              <a:latin typeface="Arial Black" panose="020B0A040201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187624" y="6043760"/>
            <a:ext cx="16722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>
                <a:latin typeface="Arial Black" panose="020B0A04020102020204" pitchFamily="34" charset="0"/>
              </a:rPr>
              <a:t>Im Meer……</a:t>
            </a:r>
            <a:endParaRPr lang="ru-RU" dirty="0">
              <a:latin typeface="Arial Black" panose="020B0A0402010202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294016" y="6043760"/>
            <a:ext cx="21759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>
                <a:latin typeface="Arial Black" panose="020B0A04020102020204" pitchFamily="34" charset="0"/>
              </a:rPr>
              <a:t>Ins Gebirge ……</a:t>
            </a:r>
            <a:endParaRPr lang="ru-RU" dirty="0"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6635786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Отдых в деревне с европейским размахом - Страна Мам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1031" y="428583"/>
            <a:ext cx="2080769" cy="1776282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 descr="За грибами.Как правильно выбрать одежду для грибного похода и что входит в экипировку грибника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764704"/>
            <a:ext cx="2520280" cy="181587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Рисунок 5" descr="Строить замки из песка - очень азартное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0102" y="3874655"/>
            <a:ext cx="2735984" cy="2077363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Рисунок 6" descr="Прогулка в Ливадию -- Форум водномоторников.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41704" y="3701610"/>
            <a:ext cx="2880000" cy="216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9223" y="1537610"/>
            <a:ext cx="2587002" cy="1940251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474376" y="2199537"/>
            <a:ext cx="24656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>
                <a:latin typeface="Arial Black" panose="020B0A04020102020204" pitchFamily="34" charset="0"/>
              </a:rPr>
              <a:t>Auf dem Lande…..</a:t>
            </a:r>
            <a:endParaRPr lang="ru-RU" dirty="0">
              <a:latin typeface="Arial Black" panose="020B0A040201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898489" y="2628668"/>
            <a:ext cx="12468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>
                <a:latin typeface="Arial Black" panose="020B0A04020102020204" pitchFamily="34" charset="0"/>
              </a:rPr>
              <a:t>Pilze……</a:t>
            </a:r>
            <a:endParaRPr lang="ru-RU" dirty="0">
              <a:latin typeface="Arial Black" panose="020B0A040201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960173" y="3426854"/>
            <a:ext cx="16118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>
                <a:latin typeface="Arial Black" panose="020B0A04020102020204" pitchFamily="34" charset="0"/>
              </a:rPr>
              <a:t>Feuer …….</a:t>
            </a:r>
            <a:endParaRPr lang="ru-RU" dirty="0">
              <a:latin typeface="Arial Black" panose="020B0A0402010202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403648" y="5979480"/>
            <a:ext cx="24838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>
                <a:latin typeface="Arial Black" panose="020B0A04020102020204" pitchFamily="34" charset="0"/>
              </a:rPr>
              <a:t>Sandburgen ……</a:t>
            </a:r>
            <a:endParaRPr lang="ru-RU" dirty="0">
              <a:latin typeface="Arial Black" panose="020B0A0402010202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580112" y="5900693"/>
            <a:ext cx="19247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>
                <a:latin typeface="Arial Black" panose="020B0A04020102020204" pitchFamily="34" charset="0"/>
              </a:rPr>
              <a:t>Muscheln ……</a:t>
            </a:r>
            <a:endParaRPr lang="ru-RU" dirty="0"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7038384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8085584" cy="1412776"/>
          </a:xfrm>
        </p:spPr>
        <p:txBody>
          <a:bodyPr>
            <a:noAutofit/>
          </a:bodyPr>
          <a:lstStyle/>
          <a:p>
            <a:r>
              <a:rPr lang="ru-RU" sz="4400" b="1" dirty="0">
                <a:solidFill>
                  <a:srgbClr val="C00000"/>
                </a:solidFill>
              </a:rPr>
              <a:t>        </a:t>
            </a:r>
            <a:r>
              <a:rPr lang="de-DE" sz="4400" b="1" dirty="0">
                <a:solidFill>
                  <a:srgbClr val="C00000"/>
                </a:solidFill>
              </a:rPr>
              <a:t>Das</a:t>
            </a:r>
            <a:r>
              <a:rPr lang="ru-RU" sz="4400" b="1" dirty="0">
                <a:solidFill>
                  <a:srgbClr val="C00000"/>
                </a:solidFill>
              </a:rPr>
              <a:t>  </a:t>
            </a:r>
            <a:r>
              <a:rPr lang="de-DE" sz="4400" b="1" dirty="0">
                <a:solidFill>
                  <a:srgbClr val="C00000"/>
                </a:solidFill>
              </a:rPr>
              <a:t> Kreuzworträtsel</a:t>
            </a:r>
            <a:endParaRPr lang="ru-RU" sz="4400" b="1" dirty="0">
              <a:solidFill>
                <a:srgbClr val="C00000"/>
              </a:solidFill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40604730"/>
              </p:ext>
            </p:extLst>
          </p:nvPr>
        </p:nvGraphicFramePr>
        <p:xfrm>
          <a:off x="2339752" y="1484783"/>
          <a:ext cx="3888433" cy="720080"/>
        </p:xfrm>
        <a:graphic>
          <a:graphicData uri="http://schemas.openxmlformats.org/drawingml/2006/table">
            <a:tbl>
              <a:tblPr/>
              <a:tblGrid>
                <a:gridCol w="79208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2008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2008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9208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86409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720080">
                <a:tc>
                  <a:txBody>
                    <a:bodyPr/>
                    <a:lstStyle/>
                    <a:p>
                      <a:r>
                        <a:rPr lang="ru-RU" dirty="0"/>
                        <a:t>1.</a:t>
                      </a:r>
                    </a:p>
                    <a:p>
                      <a:endParaRPr lang="ru-RU" dirty="0"/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9" name="Таблица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34472752"/>
              </p:ext>
            </p:extLst>
          </p:nvPr>
        </p:nvGraphicFramePr>
        <p:xfrm>
          <a:off x="1596325" y="2204864"/>
          <a:ext cx="4631859" cy="648072"/>
        </p:xfrm>
        <a:graphic>
          <a:graphicData uri="http://schemas.openxmlformats.org/drawingml/2006/table">
            <a:tbl>
              <a:tblPr/>
              <a:tblGrid>
                <a:gridCol w="76716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6834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9624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4391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821411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834773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648072">
                <a:tc>
                  <a:txBody>
                    <a:bodyPr/>
                    <a:lstStyle/>
                    <a:p>
                      <a:r>
                        <a:rPr lang="ru-RU" dirty="0"/>
                        <a:t>2.   </a:t>
                      </a: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11" name="Таблица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27936112"/>
              </p:ext>
            </p:extLst>
          </p:nvPr>
        </p:nvGraphicFramePr>
        <p:xfrm>
          <a:off x="1611824" y="2852937"/>
          <a:ext cx="4616360" cy="720080"/>
        </p:xfrm>
        <a:graphic>
          <a:graphicData uri="http://schemas.openxmlformats.org/drawingml/2006/table">
            <a:tbl>
              <a:tblPr/>
              <a:tblGrid>
                <a:gridCol w="75941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5941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819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5941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82141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834774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720080">
                <a:tc>
                  <a:txBody>
                    <a:bodyPr/>
                    <a:lstStyle/>
                    <a:p>
                      <a:r>
                        <a:rPr lang="ru-RU" dirty="0"/>
                        <a:t>3.</a:t>
                      </a: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12" name="Таблица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81522869"/>
              </p:ext>
            </p:extLst>
          </p:nvPr>
        </p:nvGraphicFramePr>
        <p:xfrm>
          <a:off x="1611824" y="3573017"/>
          <a:ext cx="1503336" cy="792087"/>
        </p:xfrm>
        <a:graphic>
          <a:graphicData uri="http://schemas.openxmlformats.org/drawingml/2006/table">
            <a:tbl>
              <a:tblPr/>
              <a:tblGrid>
                <a:gridCol w="75166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5166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792087">
                <a:tc>
                  <a:txBody>
                    <a:bodyPr/>
                    <a:lstStyle/>
                    <a:p>
                      <a:r>
                        <a:rPr lang="ru-RU" dirty="0"/>
                        <a:t>4.</a:t>
                      </a: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13" name="Таблица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47903988"/>
              </p:ext>
            </p:extLst>
          </p:nvPr>
        </p:nvGraphicFramePr>
        <p:xfrm>
          <a:off x="899592" y="4365105"/>
          <a:ext cx="3672408" cy="792088"/>
        </p:xfrm>
        <a:graphic>
          <a:graphicData uri="http://schemas.openxmlformats.org/drawingml/2006/table">
            <a:tbl>
              <a:tblPr/>
              <a:tblGrid>
                <a:gridCol w="71223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5941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5941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4391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9742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792088">
                <a:tc>
                  <a:txBody>
                    <a:bodyPr/>
                    <a:lstStyle/>
                    <a:p>
                      <a:r>
                        <a:rPr lang="ru-RU" dirty="0"/>
                        <a:t>5.</a:t>
                      </a: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14" name="Таблица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76887593"/>
              </p:ext>
            </p:extLst>
          </p:nvPr>
        </p:nvGraphicFramePr>
        <p:xfrm>
          <a:off x="899591" y="5157193"/>
          <a:ext cx="2990482" cy="720079"/>
        </p:xfrm>
        <a:graphic>
          <a:graphicData uri="http://schemas.openxmlformats.org/drawingml/2006/table">
            <a:tbl>
              <a:tblPr/>
              <a:tblGrid>
                <a:gridCol w="72772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5941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5166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5166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720079">
                <a:tc>
                  <a:txBody>
                    <a:bodyPr/>
                    <a:lstStyle/>
                    <a:p>
                      <a:r>
                        <a:rPr lang="ru-RU" dirty="0"/>
                        <a:t>6.</a:t>
                      </a: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15" name="Рисунок 14" descr="Карточки Домана. Часть 6. Флора и фауна (продолжение). Обсуждение на LiveInternet - Российский Сервис Онлайн-Дневников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8995"/>
          <a:stretch/>
        </p:blipFill>
        <p:spPr bwMode="auto">
          <a:xfrm>
            <a:off x="6335938" y="1556792"/>
            <a:ext cx="1047626" cy="936104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6" name="Рисунок 15" descr="C:\Users\1\Desktop\Мои документы\карточки\Мебель\02.jpg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7094"/>
          <a:stretch/>
        </p:blipFill>
        <p:spPr bwMode="auto">
          <a:xfrm>
            <a:off x="7253893" y="2157975"/>
            <a:ext cx="1080120" cy="854546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8" name="Рисунок 17" descr="C:\Users\1\Desktop\Мои документы\карточки\продукты\food09.jpg"/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30" t="24897" r="8333" b="25103"/>
          <a:stretch/>
        </p:blipFill>
        <p:spPr bwMode="auto">
          <a:xfrm>
            <a:off x="5605654" y="3615931"/>
            <a:ext cx="995643" cy="877426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9" name="Рисунок 18" descr="Clothes/Одежда. . МИНИкарточки Домана (40 шт.) . (Карточки Домана) купить Киев Украина. . CleverToys"/>
          <p:cNvPicPr/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13" t="3952" r="54759" b="15415"/>
          <a:stretch/>
        </p:blipFill>
        <p:spPr bwMode="auto">
          <a:xfrm>
            <a:off x="4662815" y="4380369"/>
            <a:ext cx="763092" cy="772161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0" name="Рисунок 19" descr="C:\Users\1\Desktop\Мои документы\карточки\части тела\рука.jpg"/>
          <p:cNvPicPr/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859" t="7812" r="13432" b="35312"/>
          <a:stretch/>
        </p:blipFill>
        <p:spPr bwMode="auto">
          <a:xfrm>
            <a:off x="3948629" y="5163794"/>
            <a:ext cx="714186" cy="782324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1" name="Рисунок 20" descr="https://im1-tub-ru.yandex.net/i?id=f047eef0e0eb6731d937134679f6d05f&amp;n=21"/>
          <p:cNvPicPr/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5938" y="2931415"/>
            <a:ext cx="1241485" cy="71374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1732453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490" y="476672"/>
            <a:ext cx="7024744" cy="792088"/>
          </a:xfrm>
        </p:spPr>
        <p:txBody>
          <a:bodyPr/>
          <a:lstStyle/>
          <a:p>
            <a:r>
              <a:rPr lang="de-DE" dirty="0">
                <a:solidFill>
                  <a:srgbClr val="002060"/>
                </a:solidFill>
                <a:latin typeface="Arial Black" panose="020B0A04020102020204" pitchFamily="34" charset="0"/>
              </a:rPr>
              <a:t>Ergänzt die Verben !</a:t>
            </a:r>
            <a:endParaRPr lang="ru-RU" dirty="0">
              <a:solidFill>
                <a:srgbClr val="002060"/>
              </a:solidFill>
              <a:latin typeface="Arial Black" panose="020B0A04020102020204" pitchFamily="34" charset="0"/>
            </a:endParaRPr>
          </a:p>
        </p:txBody>
      </p:sp>
      <p:pic>
        <p:nvPicPr>
          <p:cNvPr id="4" name="Объект 3" descr="Download ловить рыбу pictures for free and share now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3543" y="1484784"/>
            <a:ext cx="2952328" cy="216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 descr="Детский оздоровительный лагерь им. Г.С.Титова, г.Ялта, ОАО &quot;ДнепрАЗОТ&quot;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17297" y="1502613"/>
            <a:ext cx="2655912" cy="216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Рисунок 5" descr="Как купаться в море?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3543" y="4091288"/>
            <a:ext cx="3028929" cy="1952472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Рисунок 6" descr="Сток фото Pixmac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54019" y="4068868"/>
            <a:ext cx="3216698" cy="1987598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/>
          <p:cNvSpPr txBox="1"/>
          <p:nvPr/>
        </p:nvSpPr>
        <p:spPr>
          <a:xfrm>
            <a:off x="1187624" y="3674604"/>
            <a:ext cx="19375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>
                <a:latin typeface="Arial Black" panose="020B0A04020102020204" pitchFamily="34" charset="0"/>
              </a:rPr>
              <a:t>Fische angeln</a:t>
            </a:r>
            <a:endParaRPr lang="ru-RU" dirty="0">
              <a:latin typeface="Arial Black" panose="020B0A040201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346208" y="3685778"/>
            <a:ext cx="26270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>
                <a:latin typeface="Arial Black" panose="020B0A04020102020204" pitchFamily="34" charset="0"/>
              </a:rPr>
              <a:t>In der Sonne liegen</a:t>
            </a:r>
            <a:endParaRPr lang="ru-RU" dirty="0">
              <a:latin typeface="Arial Black" panose="020B0A040201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187624" y="6038872"/>
            <a:ext cx="20569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>
                <a:latin typeface="Arial Black" panose="020B0A04020102020204" pitchFamily="34" charset="0"/>
              </a:rPr>
              <a:t>Im Meer baden</a:t>
            </a:r>
            <a:endParaRPr lang="ru-RU" dirty="0">
              <a:latin typeface="Arial Black" panose="020B0A0402010202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346208" y="6056466"/>
            <a:ext cx="27220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>
                <a:latin typeface="Arial Black" panose="020B0A04020102020204" pitchFamily="34" charset="0"/>
              </a:rPr>
              <a:t>Ins Gebirge steigen</a:t>
            </a:r>
            <a:endParaRPr lang="ru-RU" dirty="0"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9014029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Отдых в деревне с европейским размахом - Страна Мам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1031" y="428583"/>
            <a:ext cx="2080769" cy="1776282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 descr="За грибами.Как правильно выбрать одежду для грибного похода и что входит в экипировку грибника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764704"/>
            <a:ext cx="2520280" cy="181587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Рисунок 5" descr="Строить замки из песка - очень азартное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966" y="3941249"/>
            <a:ext cx="2735984" cy="2077363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Рисунок 6" descr="Прогулка в Ливадию -- Форум водномоторников.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64138" y="3704033"/>
            <a:ext cx="2880000" cy="216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5511" y="1454992"/>
            <a:ext cx="2587002" cy="1940251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720023" y="2204865"/>
            <a:ext cx="303284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>
                <a:latin typeface="Arial Black" panose="020B0A04020102020204" pitchFamily="34" charset="0"/>
              </a:rPr>
              <a:t>Auf dem Lande verbringen</a:t>
            </a:r>
            <a:endParaRPr lang="ru-RU" dirty="0">
              <a:latin typeface="Arial Black" panose="020B0A040201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580112" y="2780928"/>
            <a:ext cx="17686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>
                <a:latin typeface="Arial Black" panose="020B0A04020102020204" pitchFamily="34" charset="0"/>
              </a:rPr>
              <a:t>Pilze suchen</a:t>
            </a:r>
            <a:endParaRPr lang="ru-RU" dirty="0">
              <a:latin typeface="Arial Black" panose="020B0A040201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054806" y="3407113"/>
            <a:ext cx="19681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>
                <a:latin typeface="Arial Black" panose="020B0A04020102020204" pitchFamily="34" charset="0"/>
              </a:rPr>
              <a:t>Feuer machen</a:t>
            </a:r>
            <a:endParaRPr lang="ru-RU" dirty="0">
              <a:latin typeface="Arial Black" panose="020B0A0402010202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20023" y="6037384"/>
            <a:ext cx="25372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>
                <a:latin typeface="Arial Black" panose="020B0A04020102020204" pitchFamily="34" charset="0"/>
              </a:rPr>
              <a:t>Sandburgen bauen</a:t>
            </a:r>
            <a:endParaRPr lang="ru-RU" dirty="0">
              <a:latin typeface="Arial Black" panose="020B0A0402010202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401922" y="5864033"/>
            <a:ext cx="26044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>
                <a:latin typeface="Arial Black" panose="020B0A04020102020204" pitchFamily="34" charset="0"/>
              </a:rPr>
              <a:t>Muscheln sammeln</a:t>
            </a:r>
            <a:endParaRPr lang="ru-RU" dirty="0"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3168042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331640" y="836712"/>
            <a:ext cx="5832648" cy="39428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de-DE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Die Erholung.</a:t>
            </a:r>
            <a:endParaRPr lang="ru-RU" sz="2400" b="1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de-DE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In der Schule schwimmen wir</a:t>
            </a: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de-DE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In der Schule tanzen wir</a:t>
            </a: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</a:t>
            </a:r>
            <a:r>
              <a:rPr lang="de-DE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ru-RU" sz="20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de-DE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In der Schule turnen wir</a:t>
            </a: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de-DE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In der Schule schreiben wir</a:t>
            </a: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de-DE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                                   Der Kopf nach links</a:t>
            </a: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de-DE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                                   Der Kopf nach rechts</a:t>
            </a: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de-DE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                                   Der Kopf nach oben</a:t>
            </a: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</a:t>
            </a:r>
            <a:r>
              <a:rPr lang="de-DE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ru-RU" sz="20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de-DE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                                   Der Kopf nach unten</a:t>
            </a: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ru-RU" sz="20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0799919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115616" y="1268760"/>
            <a:ext cx="5544616" cy="31448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de-DE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Bildet neue Wörter !</a:t>
            </a:r>
            <a:endParaRPr lang="ru-RU" sz="2800" b="1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de-DE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z.B. die Ferien </a:t>
            </a: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+</a:t>
            </a:r>
            <a:r>
              <a:rPr lang="de-DE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die Zeit  </a:t>
            </a: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</a:t>
            </a:r>
            <a:r>
              <a:rPr lang="de-DE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=</a:t>
            </a:r>
            <a:r>
              <a:rPr lang="de-DE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die Ferienzeit</a:t>
            </a:r>
            <a:endParaRPr lang="ru-RU" sz="20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de-DE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das Zelt   </a:t>
            </a: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+</a:t>
            </a:r>
            <a:r>
              <a:rPr lang="de-DE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das Lager </a:t>
            </a: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=</a:t>
            </a:r>
            <a:endParaRPr lang="de-DE" sz="20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de-DE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der Sand   </a:t>
            </a: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+</a:t>
            </a:r>
            <a:r>
              <a:rPr lang="de-DE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die Burg   </a:t>
            </a: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=</a:t>
            </a:r>
            <a:r>
              <a:rPr lang="de-DE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</a:t>
            </a:r>
            <a:endParaRPr lang="ru-RU" sz="20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de-DE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der Winter </a:t>
            </a: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+</a:t>
            </a:r>
            <a:r>
              <a:rPr lang="de-DE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die Ferien</a:t>
            </a: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=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de-DE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das Lager   </a:t>
            </a: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+</a:t>
            </a:r>
            <a:r>
              <a:rPr lang="de-DE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das Feuer</a:t>
            </a: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=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de-DE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der Herbst  </a:t>
            </a: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+</a:t>
            </a:r>
            <a:r>
              <a:rPr lang="de-DE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die Ferien </a:t>
            </a: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=</a:t>
            </a:r>
            <a:r>
              <a:rPr lang="de-DE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 </a:t>
            </a:r>
            <a:endParaRPr lang="ru-RU" sz="20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2651889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331640" y="1268760"/>
            <a:ext cx="5544616" cy="35767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de-DE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Bildet neue Wörter !</a:t>
            </a:r>
            <a:endParaRPr lang="ru-RU" sz="2800" b="1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de-DE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z.B. die Ferien </a:t>
            </a: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+</a:t>
            </a:r>
            <a:r>
              <a:rPr lang="de-DE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</a:t>
            </a: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de-DE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die Zeit      </a:t>
            </a: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=</a:t>
            </a:r>
            <a:r>
              <a:rPr lang="de-DE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die Ferienzeit</a:t>
            </a:r>
            <a:endParaRPr lang="ru-RU" sz="20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de-DE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das Zelt   </a:t>
            </a: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de-DE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+</a:t>
            </a:r>
            <a:r>
              <a:rPr lang="de-DE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das Lager  </a:t>
            </a: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=</a:t>
            </a:r>
            <a:r>
              <a:rPr lang="de-DE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das Zeltlager</a:t>
            </a:r>
            <a:endParaRPr lang="ru-RU" sz="20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de-DE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der Sand </a:t>
            </a: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de-DE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</a:t>
            </a: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+</a:t>
            </a:r>
            <a:r>
              <a:rPr lang="de-DE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die Burg </a:t>
            </a: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de-DE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</a:t>
            </a: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=</a:t>
            </a:r>
            <a:r>
              <a:rPr lang="de-DE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die Sandburg</a:t>
            </a:r>
            <a:endParaRPr lang="ru-RU" sz="20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de-DE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der Winter</a:t>
            </a: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+</a:t>
            </a:r>
            <a:r>
              <a:rPr lang="de-DE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die Ferien  </a:t>
            </a: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=</a:t>
            </a:r>
            <a:r>
              <a:rPr lang="de-DE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die Winterferien</a:t>
            </a:r>
            <a:endParaRPr lang="ru-RU" sz="20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de-DE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das Lager  </a:t>
            </a: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+</a:t>
            </a:r>
            <a:r>
              <a:rPr lang="de-DE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</a:t>
            </a: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de-DE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das Feuer </a:t>
            </a: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de-DE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=</a:t>
            </a:r>
            <a:r>
              <a:rPr lang="de-DE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das Lagerfeuer</a:t>
            </a:r>
            <a:endParaRPr lang="ru-RU" sz="20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de-DE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der Herbst </a:t>
            </a: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+  </a:t>
            </a:r>
            <a:r>
              <a:rPr lang="de-DE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die Ferien </a:t>
            </a: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=</a:t>
            </a:r>
            <a:r>
              <a:rPr lang="de-DE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die Herbstferien</a:t>
            </a:r>
            <a:endParaRPr lang="ru-RU" sz="20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de-DE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ru-RU" sz="20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8897254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вал 1"/>
          <p:cNvSpPr/>
          <p:nvPr/>
        </p:nvSpPr>
        <p:spPr>
          <a:xfrm>
            <a:off x="2941301" y="2753680"/>
            <a:ext cx="2736304" cy="186268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400" dirty="0">
                <a:solidFill>
                  <a:srgbClr val="FF0000"/>
                </a:solidFill>
                <a:latin typeface="Arial Black" panose="020B0A04020102020204" pitchFamily="34" charset="0"/>
              </a:rPr>
              <a:t>Die Ferien</a:t>
            </a:r>
            <a:endParaRPr lang="ru-RU" sz="2400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  <p:cxnSp>
        <p:nvCxnSpPr>
          <p:cNvPr id="4" name="Прямая со стрелкой 3"/>
          <p:cNvCxnSpPr/>
          <p:nvPr/>
        </p:nvCxnSpPr>
        <p:spPr>
          <a:xfrm flipV="1">
            <a:off x="5405890" y="2060848"/>
            <a:ext cx="966310" cy="86409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Прямая со стрелкой 6"/>
          <p:cNvCxnSpPr/>
          <p:nvPr/>
        </p:nvCxnSpPr>
        <p:spPr>
          <a:xfrm>
            <a:off x="5405890" y="4509120"/>
            <a:ext cx="1182334" cy="93610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 стрелкой 9"/>
          <p:cNvCxnSpPr/>
          <p:nvPr/>
        </p:nvCxnSpPr>
        <p:spPr>
          <a:xfrm flipH="1" flipV="1">
            <a:off x="2339752" y="2060848"/>
            <a:ext cx="941842" cy="86409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 стрелкой 11"/>
          <p:cNvCxnSpPr/>
          <p:nvPr/>
        </p:nvCxnSpPr>
        <p:spPr>
          <a:xfrm flipH="1">
            <a:off x="1979712" y="4509120"/>
            <a:ext cx="1224136" cy="93610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5724128" y="1320274"/>
            <a:ext cx="23762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>
                <a:latin typeface="Arial Black" panose="020B0A04020102020204" pitchFamily="34" charset="0"/>
              </a:rPr>
              <a:t>Die Winterferien</a:t>
            </a:r>
            <a:endParaRPr lang="ru-RU" dirty="0">
              <a:latin typeface="Arial Black" panose="020B0A04020102020204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6156176" y="562989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8038978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вал 1"/>
          <p:cNvSpPr/>
          <p:nvPr/>
        </p:nvSpPr>
        <p:spPr>
          <a:xfrm>
            <a:off x="2987824" y="2780928"/>
            <a:ext cx="2736304" cy="186268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400" dirty="0">
                <a:solidFill>
                  <a:srgbClr val="FF0000"/>
                </a:solidFill>
                <a:latin typeface="Arial Black" panose="020B0A04020102020204" pitchFamily="34" charset="0"/>
              </a:rPr>
              <a:t>Die Ferien</a:t>
            </a:r>
            <a:endParaRPr lang="ru-RU" sz="2400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  <p:cxnSp>
        <p:nvCxnSpPr>
          <p:cNvPr id="4" name="Прямая со стрелкой 3"/>
          <p:cNvCxnSpPr/>
          <p:nvPr/>
        </p:nvCxnSpPr>
        <p:spPr>
          <a:xfrm flipV="1">
            <a:off x="5405890" y="2060848"/>
            <a:ext cx="966310" cy="86409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Прямая со стрелкой 6"/>
          <p:cNvCxnSpPr/>
          <p:nvPr/>
        </p:nvCxnSpPr>
        <p:spPr>
          <a:xfrm>
            <a:off x="5405890" y="4509120"/>
            <a:ext cx="1182334" cy="93610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 стрелкой 9"/>
          <p:cNvCxnSpPr/>
          <p:nvPr/>
        </p:nvCxnSpPr>
        <p:spPr>
          <a:xfrm flipH="1" flipV="1">
            <a:off x="2339752" y="2060848"/>
            <a:ext cx="941842" cy="86409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 стрелкой 11"/>
          <p:cNvCxnSpPr/>
          <p:nvPr/>
        </p:nvCxnSpPr>
        <p:spPr>
          <a:xfrm flipH="1">
            <a:off x="1979712" y="4509120"/>
            <a:ext cx="1224136" cy="93610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5718016" y="1331476"/>
            <a:ext cx="23762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>
                <a:latin typeface="Arial Black" panose="020B0A04020102020204" pitchFamily="34" charset="0"/>
              </a:rPr>
              <a:t>Die Winterferien</a:t>
            </a:r>
            <a:endParaRPr lang="ru-RU" dirty="0">
              <a:latin typeface="Arial Black" panose="020B0A04020102020204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755576" y="1331476"/>
            <a:ext cx="23820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>
                <a:latin typeface="Arial Black" panose="020B0A04020102020204" pitchFamily="34" charset="0"/>
              </a:rPr>
              <a:t>Die Herbstferien</a:t>
            </a:r>
            <a:endParaRPr lang="ru-RU" dirty="0">
              <a:latin typeface="Arial Black" panose="020B0A04020102020204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5997057" y="5629890"/>
            <a:ext cx="25657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>
                <a:latin typeface="Arial Black" panose="020B0A04020102020204" pitchFamily="34" charset="0"/>
              </a:rPr>
              <a:t>Die Frühlingsferien</a:t>
            </a:r>
            <a:endParaRPr lang="ru-RU" dirty="0">
              <a:latin typeface="Arial Black" panose="020B0A04020102020204" pitchFamily="34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1067254" y="5629890"/>
            <a:ext cx="24377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>
                <a:latin typeface="Arial Black" panose="020B0A04020102020204" pitchFamily="34" charset="0"/>
              </a:rPr>
              <a:t>Die Sommerferien</a:t>
            </a:r>
            <a:endParaRPr lang="ru-RU" dirty="0"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9523679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Объект 3" descr="http://www.pics-zone.ru/img.php?url=http://21region.org/uploads/posts/2010-11/1290065964_3093.jpg"/>
          <p:cNvPicPr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8" y="2636912"/>
            <a:ext cx="2232248" cy="1584176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/>
          <p:cNvSpPr txBox="1"/>
          <p:nvPr/>
        </p:nvSpPr>
        <p:spPr>
          <a:xfrm>
            <a:off x="2411760" y="4281524"/>
            <a:ext cx="41048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>
                <a:latin typeface="Arial Black" panose="020B0A04020102020204" pitchFamily="34" charset="0"/>
              </a:rPr>
              <a:t>In der Herbstferien kann man…</a:t>
            </a:r>
            <a:endParaRPr lang="ru-RU" dirty="0">
              <a:latin typeface="Arial Black" panose="020B0A04020102020204" pitchFamily="3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863"/>
          <a:stretch/>
        </p:blipFill>
        <p:spPr>
          <a:xfrm>
            <a:off x="642357" y="908720"/>
            <a:ext cx="2561491" cy="1654788"/>
          </a:xfrm>
          <a:prstGeom prst="rect">
            <a:avLst/>
          </a:prstGeom>
        </p:spPr>
      </p:pic>
      <p:pic>
        <p:nvPicPr>
          <p:cNvPr id="6" name="Рисунок 5" descr="http://www.balticschool.ru/imgcatalog/cat350imgb.jpg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1052736"/>
            <a:ext cx="2376264" cy="1510772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Рисунок 6" descr="Авиационное агентство АТЛАНТ АВИА :: За кулисы цирка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4765794"/>
            <a:ext cx="2664296" cy="1574884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9" y="4765794"/>
            <a:ext cx="2520280" cy="16468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932735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www.telegraf.in.ua/uploads/posts/2012-01/thumbs/1325767286_kanikuly.jpe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8" y="2276872"/>
            <a:ext cx="2241166" cy="162008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/>
          <p:cNvSpPr txBox="1"/>
          <p:nvPr/>
        </p:nvSpPr>
        <p:spPr>
          <a:xfrm>
            <a:off x="2627784" y="4012900"/>
            <a:ext cx="43924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>
                <a:latin typeface="Arial Black" panose="020B0A04020102020204" pitchFamily="34" charset="0"/>
              </a:rPr>
              <a:t>In der Winterferien kann man……</a:t>
            </a:r>
            <a:endParaRPr lang="ru-RU" dirty="0">
              <a:latin typeface="Arial Black" panose="020B0A04020102020204" pitchFamily="34" charset="0"/>
            </a:endParaRPr>
          </a:p>
        </p:txBody>
      </p:sp>
      <p:pic>
        <p:nvPicPr>
          <p:cNvPr id="4" name="Рисунок 3" descr="http://www.telegraf.in.ua/uploads/posts/2012-01/thumbs/1325767286_kanikuly.jpe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8" y="2272328"/>
            <a:ext cx="2241166" cy="162008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Объект 3" descr="http://old.kronvestnik.ru/2009/9n01p32.jpg"/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894696"/>
            <a:ext cx="2448272" cy="1526192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Рисунок 5" descr="Спорт &quot; tumen-today.ru - онлайн новости Тюмени и Тюменской области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764703"/>
            <a:ext cx="2304255" cy="1800201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31" r="4904"/>
          <a:stretch/>
        </p:blipFill>
        <p:spPr>
          <a:xfrm>
            <a:off x="755576" y="4626524"/>
            <a:ext cx="2052296" cy="1728192"/>
          </a:xfrm>
          <a:prstGeom prst="rect">
            <a:avLst/>
          </a:prstGeom>
        </p:spPr>
      </p:pic>
      <p:pic>
        <p:nvPicPr>
          <p:cNvPr id="9" name="Picture 2" descr="http://boombob.ru/img/picture/Oct/09/666770fde84ac76df2a947992829f512/6.jp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94"/>
          <a:stretch/>
        </p:blipFill>
        <p:spPr bwMode="auto">
          <a:xfrm>
            <a:off x="6012160" y="4557120"/>
            <a:ext cx="2163811" cy="17773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5414278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http://drb.ru/wp-content/uploads/2013/02/DSC02531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4" y="2420888"/>
            <a:ext cx="2448272" cy="1731491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extBox 4"/>
          <p:cNvSpPr txBox="1"/>
          <p:nvPr/>
        </p:nvSpPr>
        <p:spPr>
          <a:xfrm>
            <a:off x="2056276" y="4233460"/>
            <a:ext cx="46560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>
                <a:latin typeface="Arial Black" panose="020B0A04020102020204" pitchFamily="34" charset="0"/>
              </a:rPr>
              <a:t>In der Frühlingsferien kann man……</a:t>
            </a:r>
            <a:endParaRPr lang="ru-RU" dirty="0">
              <a:latin typeface="Arial Black" panose="020B0A04020102020204" pitchFamily="34" charset="0"/>
            </a:endParaRPr>
          </a:p>
        </p:txBody>
      </p:sp>
      <p:pic>
        <p:nvPicPr>
          <p:cNvPr id="6" name="Picture 2" descr="Новый рейтинг лучших зоопарков мира ЗооВестник.ру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692696"/>
            <a:ext cx="2419224" cy="16070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Рисунок 6" descr="Экскурсия в Большой театр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836712"/>
            <a:ext cx="2787403" cy="1721096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4676182"/>
            <a:ext cx="2243162" cy="1682372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35266" y="4676182"/>
            <a:ext cx="2232249" cy="16704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415449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24906631"/>
              </p:ext>
            </p:extLst>
          </p:nvPr>
        </p:nvGraphicFramePr>
        <p:xfrm>
          <a:off x="2361505" y="1340767"/>
          <a:ext cx="3888433" cy="720080"/>
        </p:xfrm>
        <a:graphic>
          <a:graphicData uri="http://schemas.openxmlformats.org/drawingml/2006/table">
            <a:tbl>
              <a:tblPr/>
              <a:tblGrid>
                <a:gridCol w="79208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2008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2008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9208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86409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720080">
                <a:tc>
                  <a:txBody>
                    <a:bodyPr/>
                    <a:lstStyle/>
                    <a:p>
                      <a:r>
                        <a:rPr lang="de-DE" sz="2400" b="1" dirty="0"/>
                        <a:t>F</a:t>
                      </a:r>
                      <a:endParaRPr lang="ru-RU" sz="2400" b="1" dirty="0"/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1" dirty="0"/>
                        <a:t>i</a:t>
                      </a:r>
                      <a:endParaRPr lang="ru-RU" sz="24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1" dirty="0"/>
                        <a:t>s</a:t>
                      </a:r>
                      <a:endParaRPr lang="ru-RU" sz="24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1" dirty="0"/>
                        <a:t>c</a:t>
                      </a:r>
                      <a:endParaRPr lang="ru-RU" sz="24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1" dirty="0"/>
                        <a:t>h</a:t>
                      </a:r>
                      <a:endParaRPr lang="ru-RU" sz="24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9" name="Таблица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07634827"/>
              </p:ext>
            </p:extLst>
          </p:nvPr>
        </p:nvGraphicFramePr>
        <p:xfrm>
          <a:off x="1596325" y="2060847"/>
          <a:ext cx="4631859" cy="792088"/>
        </p:xfrm>
        <a:graphic>
          <a:graphicData uri="http://schemas.openxmlformats.org/drawingml/2006/table">
            <a:tbl>
              <a:tblPr/>
              <a:tblGrid>
                <a:gridCol w="76716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6834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2008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2008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821411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834773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792088">
                <a:tc>
                  <a:txBody>
                    <a:bodyPr/>
                    <a:lstStyle/>
                    <a:p>
                      <a:r>
                        <a:rPr lang="de-DE" sz="2400" b="1" dirty="0"/>
                        <a:t>S</a:t>
                      </a:r>
                      <a:r>
                        <a:rPr lang="ru-RU" sz="2400" b="1" dirty="0"/>
                        <a:t>  </a:t>
                      </a: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1" dirty="0"/>
                        <a:t>e</a:t>
                      </a:r>
                      <a:endParaRPr lang="ru-RU" sz="24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1" dirty="0"/>
                        <a:t>s</a:t>
                      </a:r>
                      <a:endParaRPr lang="ru-RU" sz="24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de-DE" sz="2400" b="1" dirty="0"/>
                        <a:t>s</a:t>
                      </a:r>
                      <a:endParaRPr lang="ru-RU" sz="24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1" i="1" dirty="0"/>
                        <a:t>e</a:t>
                      </a:r>
                      <a:endParaRPr lang="ru-RU" sz="2400" b="1" i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1" dirty="0"/>
                        <a:t>l</a:t>
                      </a:r>
                      <a:endParaRPr lang="ru-RU" sz="24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11" name="Таблица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41094793"/>
              </p:ext>
            </p:extLst>
          </p:nvPr>
        </p:nvGraphicFramePr>
        <p:xfrm>
          <a:off x="1611824" y="2852936"/>
          <a:ext cx="4616360" cy="822960"/>
        </p:xfrm>
        <a:graphic>
          <a:graphicData uri="http://schemas.openxmlformats.org/drawingml/2006/table">
            <a:tbl>
              <a:tblPr/>
              <a:tblGrid>
                <a:gridCol w="75941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5941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819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5941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82141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834774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792090">
                <a:tc>
                  <a:txBody>
                    <a:bodyPr/>
                    <a:lstStyle/>
                    <a:p>
                      <a:r>
                        <a:rPr lang="en-US" sz="2400" b="1" dirty="0">
                          <a:solidFill>
                            <a:srgbClr val="C00000"/>
                          </a:solidFill>
                        </a:rPr>
                        <a:t> </a:t>
                      </a:r>
                      <a:r>
                        <a:rPr lang="en-US" sz="2400" b="1" dirty="0">
                          <a:solidFill>
                            <a:schemeClr val="tx1"/>
                          </a:solidFill>
                        </a:rPr>
                        <a:t>B</a:t>
                      </a:r>
                    </a:p>
                    <a:p>
                      <a:endParaRPr lang="ru-RU" sz="2400" b="1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1" dirty="0"/>
                        <a:t>r</a:t>
                      </a:r>
                      <a:endParaRPr lang="ru-RU" sz="24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1" dirty="0"/>
                        <a:t>ü</a:t>
                      </a:r>
                      <a:endParaRPr lang="ru-RU" sz="24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1" dirty="0"/>
                        <a:t>c</a:t>
                      </a:r>
                      <a:endParaRPr lang="ru-RU" sz="24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1" dirty="0"/>
                        <a:t>k</a:t>
                      </a:r>
                      <a:endParaRPr lang="ru-RU" sz="24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1" dirty="0"/>
                        <a:t>e</a:t>
                      </a:r>
                      <a:endParaRPr lang="ru-RU" sz="24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12" name="Таблица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45258359"/>
              </p:ext>
            </p:extLst>
          </p:nvPr>
        </p:nvGraphicFramePr>
        <p:xfrm>
          <a:off x="1619672" y="3717032"/>
          <a:ext cx="1503336" cy="792088"/>
        </p:xfrm>
        <a:graphic>
          <a:graphicData uri="http://schemas.openxmlformats.org/drawingml/2006/table">
            <a:tbl>
              <a:tblPr/>
              <a:tblGrid>
                <a:gridCol w="75166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5166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792088">
                <a:tc>
                  <a:txBody>
                    <a:bodyPr/>
                    <a:lstStyle/>
                    <a:p>
                      <a:r>
                        <a:rPr lang="en-US" sz="2400" b="1" dirty="0"/>
                        <a:t>E</a:t>
                      </a:r>
                      <a:endParaRPr lang="ru-RU" sz="2400" b="1" dirty="0"/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1" dirty="0"/>
                        <a:t>i</a:t>
                      </a:r>
                      <a:endParaRPr lang="ru-RU" sz="24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13" name="Таблица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53778970"/>
              </p:ext>
            </p:extLst>
          </p:nvPr>
        </p:nvGraphicFramePr>
        <p:xfrm>
          <a:off x="899592" y="4509120"/>
          <a:ext cx="3672408" cy="792088"/>
        </p:xfrm>
        <a:graphic>
          <a:graphicData uri="http://schemas.openxmlformats.org/drawingml/2006/table">
            <a:tbl>
              <a:tblPr/>
              <a:tblGrid>
                <a:gridCol w="71223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5941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5941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4391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9742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792088">
                <a:tc>
                  <a:txBody>
                    <a:bodyPr/>
                    <a:lstStyle/>
                    <a:p>
                      <a:r>
                        <a:rPr lang="en-US" sz="2400" b="1" dirty="0"/>
                        <a:t>K</a:t>
                      </a:r>
                      <a:endParaRPr lang="ru-RU" sz="2400" b="1" dirty="0"/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1" dirty="0"/>
                        <a:t>l</a:t>
                      </a:r>
                      <a:endParaRPr lang="ru-RU" sz="24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1" dirty="0"/>
                        <a:t>e</a:t>
                      </a:r>
                      <a:endParaRPr lang="ru-RU" sz="24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1" dirty="0"/>
                        <a:t>i</a:t>
                      </a:r>
                      <a:endParaRPr lang="ru-RU" sz="24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1" dirty="0"/>
                        <a:t>d</a:t>
                      </a:r>
                      <a:endParaRPr lang="ru-RU" sz="24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14" name="Таблица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35170312"/>
              </p:ext>
            </p:extLst>
          </p:nvPr>
        </p:nvGraphicFramePr>
        <p:xfrm>
          <a:off x="899591" y="5301207"/>
          <a:ext cx="2990482" cy="842391"/>
        </p:xfrm>
        <a:graphic>
          <a:graphicData uri="http://schemas.openxmlformats.org/drawingml/2006/table">
            <a:tbl>
              <a:tblPr/>
              <a:tblGrid>
                <a:gridCol w="72772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5941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5166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5166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842391">
                <a:tc>
                  <a:txBody>
                    <a:bodyPr/>
                    <a:lstStyle/>
                    <a:p>
                      <a:r>
                        <a:rPr lang="en-US" sz="2400" b="1" dirty="0">
                          <a:solidFill>
                            <a:schemeClr val="tx1"/>
                          </a:solidFill>
                        </a:rPr>
                        <a:t>H</a:t>
                      </a:r>
                    </a:p>
                    <a:p>
                      <a:endParaRPr lang="ru-RU" sz="2400" b="1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1" dirty="0"/>
                        <a:t>a</a:t>
                      </a:r>
                      <a:endParaRPr lang="ru-RU" sz="24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1" dirty="0"/>
                        <a:t>n</a:t>
                      </a:r>
                      <a:endParaRPr lang="ru-RU" sz="24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1" dirty="0"/>
                        <a:t>d</a:t>
                      </a:r>
                      <a:endParaRPr lang="ru-RU" sz="24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15" name="Рисунок 14" descr="Карточки Домана. Часть 6. Флора и фауна (продолжение). Обсуждение на LiveInternet - Российский Сервис Онлайн-Дневников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8995"/>
          <a:stretch/>
        </p:blipFill>
        <p:spPr bwMode="auto">
          <a:xfrm>
            <a:off x="6324555" y="1213645"/>
            <a:ext cx="1047626" cy="936104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6" name="Рисунок 15" descr="C:\Users\1\Desktop\Мои документы\карточки\Мебель\02.jpg"/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7094"/>
          <a:stretch/>
        </p:blipFill>
        <p:spPr bwMode="auto">
          <a:xfrm>
            <a:off x="7164288" y="1967188"/>
            <a:ext cx="1080120" cy="854546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8" name="Рисунок 17" descr="C:\Users\1\Desktop\Мои документы\карточки\продукты\food09.jpg"/>
          <p:cNvPicPr/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30" t="24897" r="8333" b="25103"/>
          <a:stretch/>
        </p:blipFill>
        <p:spPr bwMode="auto">
          <a:xfrm>
            <a:off x="4610302" y="3717032"/>
            <a:ext cx="995643" cy="877426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9" name="Рисунок 18" descr="Clothes/Одежда. . МИНИкарточки Домана (40 шт.) . (Карточки Домана) купить Киев Украина. . CleverToys"/>
          <p:cNvPicPr/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13" t="3952" r="54759" b="15415"/>
          <a:stretch/>
        </p:blipFill>
        <p:spPr bwMode="auto">
          <a:xfrm>
            <a:off x="5605945" y="4607065"/>
            <a:ext cx="763092" cy="772161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0" name="Рисунок 19" descr="C:\Users\1\Desktop\Мои документы\карточки\части тела\рука.jpg"/>
          <p:cNvPicPr/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859" t="7812" r="13432" b="35312"/>
          <a:stretch/>
        </p:blipFill>
        <p:spPr bwMode="auto">
          <a:xfrm>
            <a:off x="4193515" y="5365059"/>
            <a:ext cx="714186" cy="782324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1" name="Рисунок 20" descr="https://im1-tub-ru.yandex.net/i?id=f047eef0e0eb6731d937134679f6d05f&amp;n=21"/>
          <p:cNvPicPr/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555" y="2922106"/>
            <a:ext cx="1241485" cy="71374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7719288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imagestars.net/media/photos/b/2618725/64ae24b451d72d6525212ac4ed096528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5208" y="2343589"/>
            <a:ext cx="2422012" cy="1618492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/>
          <p:cNvSpPr txBox="1"/>
          <p:nvPr/>
        </p:nvSpPr>
        <p:spPr>
          <a:xfrm>
            <a:off x="2473349" y="4096291"/>
            <a:ext cx="46082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>
                <a:latin typeface="Arial Black" panose="020B0A04020102020204" pitchFamily="34" charset="0"/>
              </a:rPr>
              <a:t>In der Sommerferien kann man….. </a:t>
            </a:r>
            <a:endParaRPr lang="ru-RU" dirty="0">
              <a:latin typeface="Arial Black" panose="020B0A04020102020204" pitchFamily="34" charset="0"/>
            </a:endParaRPr>
          </a:p>
        </p:txBody>
      </p:sp>
      <p:pic>
        <p:nvPicPr>
          <p:cNvPr id="4" name="Рисунок 3" descr="Фотохвасты. Малыши в отпуске море,дача,сад,деревня,поездки!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3133" y="305812"/>
            <a:ext cx="2362683" cy="1633416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 descr="Стихи нашим &quot;Букам&quot; и &quot;Бякам&quot; в одном катрене - Страница 8 - Литературный форум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4038" y="305812"/>
            <a:ext cx="2671546" cy="1655735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Рисунок 5" descr="Download ловить рыбу pictures for free and share now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7864" y="742860"/>
            <a:ext cx="2173541" cy="1511726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1505" y="2321578"/>
            <a:ext cx="2456612" cy="1633647"/>
          </a:xfrm>
          <a:prstGeom prst="rect">
            <a:avLst/>
          </a:prstGeom>
        </p:spPr>
      </p:pic>
      <p:pic>
        <p:nvPicPr>
          <p:cNvPr id="8" name="Рисунок 7" descr="загорать с детьми приятний и веселей. . Я на солнышке лежу. . Фотоконкурсы на 7я.ру"/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3132" y="2254586"/>
            <a:ext cx="2297791" cy="1784884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Рисунок 9" descr="Идти в гору - что означает это выражение"/>
          <p:cNvPicPr/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274" y="4071830"/>
            <a:ext cx="1743075" cy="232600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4067" y="4655813"/>
            <a:ext cx="2209443" cy="1674344"/>
          </a:xfrm>
          <a:prstGeom prst="rect">
            <a:avLst/>
          </a:prstGeom>
        </p:spPr>
      </p:pic>
      <p:pic>
        <p:nvPicPr>
          <p:cNvPr id="12" name="Picture 2" descr="Строить замки из песка фразеологизм"/>
          <p:cNvPicPr>
            <a:picLocks noChangeAspect="1" noChangeArrowheads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269"/>
          <a:stretch/>
        </p:blipFill>
        <p:spPr bwMode="auto">
          <a:xfrm>
            <a:off x="5473435" y="4557342"/>
            <a:ext cx="2699203" cy="17728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4494334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Близорукость: Как уберечь школьника от этого недуга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038"/>
          <a:stretch/>
        </p:blipFill>
        <p:spPr bwMode="auto">
          <a:xfrm>
            <a:off x="3368278" y="1350367"/>
            <a:ext cx="1991811" cy="1571401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" name="Рисунок 2" descr="Нарушения зрения у школьников - Картинка 5751/4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21" r="14634"/>
          <a:stretch/>
        </p:blipFill>
        <p:spPr bwMode="auto">
          <a:xfrm>
            <a:off x="5640748" y="1212574"/>
            <a:ext cx="2048376" cy="2032629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" name="Рисунок 3" descr="beta@gallery"/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4512"/>
          <a:stretch/>
        </p:blipFill>
        <p:spPr bwMode="auto">
          <a:xfrm>
            <a:off x="1187624" y="3992826"/>
            <a:ext cx="1629393" cy="1555299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Рисунок 5" descr="00019550 - Лицо - Люди - Фотоальбом - Фото Мания - Золотая фото Коллекция. Все фото здесь!"/>
          <p:cNvPicPr/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62" r="15932"/>
          <a:stretch/>
        </p:blipFill>
        <p:spPr bwMode="auto">
          <a:xfrm>
            <a:off x="611560" y="1271972"/>
            <a:ext cx="1990283" cy="1728192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" name="Рисунок 6" descr="iСМИ - Новости Сибири: Архив за 9 декабря 2014 года"/>
          <p:cNvPicPr/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297"/>
          <a:stretch/>
        </p:blipFill>
        <p:spPr bwMode="auto">
          <a:xfrm>
            <a:off x="4298832" y="3938714"/>
            <a:ext cx="1872208" cy="1634089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755576" y="748752"/>
            <a:ext cx="773583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800" dirty="0">
                <a:latin typeface="Arial Black" panose="020B0A04020102020204" pitchFamily="34" charset="0"/>
              </a:rPr>
              <a:t>Wo waren die Kinder im vorigen Jahr</a:t>
            </a:r>
            <a:r>
              <a:rPr lang="ru-RU" sz="2800" dirty="0">
                <a:latin typeface="Arial Black" panose="020B0A04020102020204" pitchFamily="34" charset="0"/>
              </a:rPr>
              <a:t> ?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315366" y="2952054"/>
            <a:ext cx="18107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>
                <a:latin typeface="Arial Black" panose="020B0A04020102020204" pitchFamily="34" charset="0"/>
              </a:rPr>
              <a:t>Lena war im </a:t>
            </a:r>
            <a:endParaRPr lang="ru-RU" dirty="0">
              <a:latin typeface="Arial Black" panose="020B0A040201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91085" y="3051139"/>
            <a:ext cx="17979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>
                <a:latin typeface="Arial Black" panose="020B0A04020102020204" pitchFamily="34" charset="0"/>
              </a:rPr>
              <a:t>Max war am </a:t>
            </a:r>
            <a:endParaRPr lang="ru-RU" dirty="0">
              <a:latin typeface="Arial Black" panose="020B0A0402010202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560342" y="3136521"/>
            <a:ext cx="17338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>
                <a:latin typeface="Arial Black" panose="020B0A04020102020204" pitchFamily="34" charset="0"/>
              </a:rPr>
              <a:t>Susi war im </a:t>
            </a:r>
            <a:endParaRPr lang="ru-RU" dirty="0">
              <a:latin typeface="Arial Black" panose="020B0A0402010202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935952" y="5572803"/>
            <a:ext cx="18364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>
                <a:latin typeface="Arial Black" panose="020B0A04020102020204" pitchFamily="34" charset="0"/>
              </a:rPr>
              <a:t>Anna war im </a:t>
            </a:r>
            <a:endParaRPr lang="ru-RU" dirty="0">
              <a:latin typeface="Arial Black" panose="020B0A0402010202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 flipH="1">
            <a:off x="4317660" y="5615478"/>
            <a:ext cx="218810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>
                <a:latin typeface="Arial Black" panose="020B0A04020102020204" pitchFamily="34" charset="0"/>
              </a:rPr>
              <a:t>Aleksander war auf dem</a:t>
            </a:r>
            <a:endParaRPr lang="ru-RU" b="1" dirty="0">
              <a:latin typeface="Arial Black" panose="020B0A04020102020204" pitchFamily="34" charset="0"/>
            </a:endParaRPr>
          </a:p>
        </p:txBody>
      </p:sp>
      <p:graphicFrame>
        <p:nvGraphicFramePr>
          <p:cNvPr id="15" name="Таблица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27452964"/>
              </p:ext>
            </p:extLst>
          </p:nvPr>
        </p:nvGraphicFramePr>
        <p:xfrm>
          <a:off x="611562" y="3389808"/>
          <a:ext cx="1375784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06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6703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7660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7146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ru-RU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>
                          <a:solidFill>
                            <a:srgbClr val="002060"/>
                          </a:solidFill>
                          <a:latin typeface="Arial Black" panose="020B0A04020102020204" pitchFamily="34" charset="0"/>
                        </a:rPr>
                        <a:t>r</a:t>
                      </a:r>
                      <a:endParaRPr lang="ru-RU" dirty="0">
                        <a:solidFill>
                          <a:srgbClr val="002060"/>
                        </a:solidFill>
                        <a:latin typeface="Arial Black" panose="020B0A040201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16" name="Таблица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52562322"/>
              </p:ext>
            </p:extLst>
          </p:nvPr>
        </p:nvGraphicFramePr>
        <p:xfrm>
          <a:off x="3438677" y="3347954"/>
          <a:ext cx="1211212" cy="365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3033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4044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4044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47879">
                <a:tc>
                  <a:txBody>
                    <a:bodyPr/>
                    <a:lstStyle/>
                    <a:p>
                      <a:r>
                        <a:rPr lang="de-DE" dirty="0">
                          <a:solidFill>
                            <a:srgbClr val="002060"/>
                          </a:solidFill>
                          <a:latin typeface="Arial Black" panose="020B0A04020102020204" pitchFamily="34" charset="0"/>
                        </a:rPr>
                        <a:t>Z</a:t>
                      </a:r>
                      <a:endParaRPr lang="ru-RU" dirty="0">
                        <a:solidFill>
                          <a:srgbClr val="002060"/>
                        </a:solidFill>
                        <a:latin typeface="Arial Black" panose="020B0A040201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17" name="Таблица 1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03158592"/>
              </p:ext>
            </p:extLst>
          </p:nvPr>
        </p:nvGraphicFramePr>
        <p:xfrm>
          <a:off x="5360090" y="3444348"/>
          <a:ext cx="3256729" cy="365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042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8042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8042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8042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38042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380423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313748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36004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300403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</a:tblGrid>
              <a:tr h="312384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>
                          <a:solidFill>
                            <a:srgbClr val="002060"/>
                          </a:solidFill>
                          <a:latin typeface="Arial Black" panose="020B0A04020102020204" pitchFamily="34" charset="0"/>
                        </a:rPr>
                        <a:t>l</a:t>
                      </a:r>
                      <a:endParaRPr lang="ru-RU" dirty="0">
                        <a:solidFill>
                          <a:srgbClr val="002060"/>
                        </a:solidFill>
                        <a:latin typeface="Arial Black" panose="020B0A040201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>
                          <a:solidFill>
                            <a:srgbClr val="002060"/>
                          </a:solidFill>
                          <a:latin typeface="Arial Black" panose="020B0A04020102020204" pitchFamily="34" charset="0"/>
                        </a:rPr>
                        <a:t>g</a:t>
                      </a:r>
                      <a:endParaRPr lang="ru-RU" dirty="0">
                        <a:solidFill>
                          <a:srgbClr val="002060"/>
                        </a:solidFill>
                        <a:latin typeface="Arial Black" panose="020B0A040201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18" name="Таблица 1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57479898"/>
              </p:ext>
            </p:extLst>
          </p:nvPr>
        </p:nvGraphicFramePr>
        <p:xfrm>
          <a:off x="505587" y="5966812"/>
          <a:ext cx="3418341" cy="365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6601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7606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0405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0405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0405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432048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432048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300047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>
                          <a:solidFill>
                            <a:srgbClr val="002060"/>
                          </a:solidFill>
                          <a:latin typeface="Arial Black" panose="020B0A04020102020204" pitchFamily="34" charset="0"/>
                        </a:rPr>
                        <a:t>e</a:t>
                      </a:r>
                      <a:endParaRPr lang="ru-RU" dirty="0">
                        <a:solidFill>
                          <a:srgbClr val="002060"/>
                        </a:solidFill>
                        <a:latin typeface="Arial Black" panose="020B0A040201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>
                          <a:solidFill>
                            <a:srgbClr val="002060"/>
                          </a:solidFill>
                          <a:latin typeface="Arial Black" panose="020B0A04020102020204" pitchFamily="34" charset="0"/>
                        </a:rPr>
                        <a:t>e</a:t>
                      </a:r>
                      <a:endParaRPr lang="ru-RU" dirty="0">
                        <a:solidFill>
                          <a:srgbClr val="002060"/>
                        </a:solidFill>
                        <a:latin typeface="Arial Black" panose="020B0A040201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19" name="Таблица 1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21031253"/>
              </p:ext>
            </p:extLst>
          </p:nvPr>
        </p:nvGraphicFramePr>
        <p:xfrm>
          <a:off x="6263118" y="5978531"/>
          <a:ext cx="1621250" cy="39961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42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242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2467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8803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36004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99617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9313152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Близорукость: Как уберечь школьника от этого недуга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038"/>
          <a:stretch/>
        </p:blipFill>
        <p:spPr bwMode="auto">
          <a:xfrm>
            <a:off x="3368278" y="1350367"/>
            <a:ext cx="1991811" cy="1571401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" name="Рисунок 2" descr="Нарушения зрения у школьников - Картинка 5751/4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21" r="14634"/>
          <a:stretch/>
        </p:blipFill>
        <p:spPr bwMode="auto">
          <a:xfrm>
            <a:off x="5640748" y="1212574"/>
            <a:ext cx="2048376" cy="2032629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" name="Рисунок 3" descr="beta@gallery"/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4512"/>
          <a:stretch/>
        </p:blipFill>
        <p:spPr bwMode="auto">
          <a:xfrm>
            <a:off x="1187624" y="3992826"/>
            <a:ext cx="1629393" cy="1555299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Рисунок 5" descr="00019550 - Лицо - Люди - Фотоальбом - Фото Мания - Золотая фото Коллекция. Все фото здесь!"/>
          <p:cNvPicPr/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62" r="15932"/>
          <a:stretch/>
        </p:blipFill>
        <p:spPr bwMode="auto">
          <a:xfrm>
            <a:off x="611560" y="1271972"/>
            <a:ext cx="1990283" cy="1728192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" name="Рисунок 6" descr="iСМИ - Новости Сибири: Архив за 9 декабря 2014 года"/>
          <p:cNvPicPr/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297"/>
          <a:stretch/>
        </p:blipFill>
        <p:spPr bwMode="auto">
          <a:xfrm>
            <a:off x="4298832" y="3938714"/>
            <a:ext cx="1872208" cy="1634089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755576" y="748752"/>
            <a:ext cx="773583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800" dirty="0">
                <a:latin typeface="Arial Black" panose="020B0A04020102020204" pitchFamily="34" charset="0"/>
              </a:rPr>
              <a:t>Wo waren die Kinder im vorigen Jahr</a:t>
            </a:r>
            <a:r>
              <a:rPr lang="ru-RU" sz="2800" dirty="0">
                <a:latin typeface="Arial Black" panose="020B0A04020102020204" pitchFamily="34" charset="0"/>
              </a:rPr>
              <a:t> ?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315366" y="2952054"/>
            <a:ext cx="18107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>
                <a:latin typeface="Arial Black" panose="020B0A04020102020204" pitchFamily="34" charset="0"/>
              </a:rPr>
              <a:t>Lena war im </a:t>
            </a:r>
            <a:endParaRPr lang="ru-RU" dirty="0">
              <a:latin typeface="Arial Black" panose="020B0A040201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91085" y="3051139"/>
            <a:ext cx="17979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>
                <a:latin typeface="Arial Black" panose="020B0A04020102020204" pitchFamily="34" charset="0"/>
              </a:rPr>
              <a:t>Max war am </a:t>
            </a:r>
            <a:endParaRPr lang="ru-RU" dirty="0">
              <a:latin typeface="Arial Black" panose="020B0A0402010202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560342" y="3136521"/>
            <a:ext cx="17338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>
                <a:latin typeface="Arial Black" panose="020B0A04020102020204" pitchFamily="34" charset="0"/>
              </a:rPr>
              <a:t>Susi war im </a:t>
            </a:r>
            <a:endParaRPr lang="ru-RU" dirty="0">
              <a:latin typeface="Arial Black" panose="020B0A0402010202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935952" y="5572803"/>
            <a:ext cx="18364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>
                <a:latin typeface="Arial Black" panose="020B0A04020102020204" pitchFamily="34" charset="0"/>
              </a:rPr>
              <a:t>Anna war im </a:t>
            </a:r>
            <a:endParaRPr lang="ru-RU" dirty="0">
              <a:latin typeface="Arial Black" panose="020B0A0402010202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 flipH="1">
            <a:off x="4317660" y="5615478"/>
            <a:ext cx="218810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>
                <a:latin typeface="Arial Black" panose="020B0A04020102020204" pitchFamily="34" charset="0"/>
              </a:rPr>
              <a:t>Aleksander war auf dem</a:t>
            </a:r>
            <a:endParaRPr lang="ru-RU" b="1" dirty="0">
              <a:latin typeface="Arial Black" panose="020B0A04020102020204" pitchFamily="34" charset="0"/>
            </a:endParaRPr>
          </a:p>
        </p:txBody>
      </p:sp>
      <p:graphicFrame>
        <p:nvGraphicFramePr>
          <p:cNvPr id="15" name="Таблица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44230737"/>
              </p:ext>
            </p:extLst>
          </p:nvPr>
        </p:nvGraphicFramePr>
        <p:xfrm>
          <a:off x="611562" y="3389808"/>
          <a:ext cx="1375784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06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6703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7660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7146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de-DE" dirty="0">
                          <a:solidFill>
                            <a:srgbClr val="002060"/>
                          </a:solidFill>
                          <a:latin typeface="Arial Black" panose="020B0A04020102020204" pitchFamily="34" charset="0"/>
                        </a:rPr>
                        <a:t>M</a:t>
                      </a:r>
                      <a:endParaRPr lang="ru-RU" dirty="0">
                        <a:solidFill>
                          <a:srgbClr val="002060"/>
                        </a:solidFill>
                        <a:latin typeface="Arial Black" panose="020B0A040201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>
                          <a:solidFill>
                            <a:srgbClr val="002060"/>
                          </a:solidFill>
                          <a:latin typeface="Arial Black" panose="020B0A04020102020204" pitchFamily="34" charset="0"/>
                        </a:rPr>
                        <a:t>e</a:t>
                      </a:r>
                      <a:endParaRPr lang="ru-RU" dirty="0">
                        <a:solidFill>
                          <a:srgbClr val="002060"/>
                        </a:solidFill>
                        <a:latin typeface="Arial Black" panose="020B0A040201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>
                          <a:solidFill>
                            <a:srgbClr val="002060"/>
                          </a:solidFill>
                          <a:latin typeface="Arial Black" panose="020B0A04020102020204" pitchFamily="34" charset="0"/>
                        </a:rPr>
                        <a:t>e</a:t>
                      </a:r>
                      <a:endParaRPr lang="ru-RU" dirty="0">
                        <a:solidFill>
                          <a:srgbClr val="002060"/>
                        </a:solidFill>
                        <a:latin typeface="Arial Black" panose="020B0A040201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>
                          <a:solidFill>
                            <a:srgbClr val="002060"/>
                          </a:solidFill>
                          <a:latin typeface="Arial Black" panose="020B0A04020102020204" pitchFamily="34" charset="0"/>
                        </a:rPr>
                        <a:t>r</a:t>
                      </a:r>
                      <a:endParaRPr lang="ru-RU" dirty="0">
                        <a:solidFill>
                          <a:srgbClr val="002060"/>
                        </a:solidFill>
                        <a:latin typeface="Arial Black" panose="020B0A040201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16" name="Таблица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0355674"/>
              </p:ext>
            </p:extLst>
          </p:nvPr>
        </p:nvGraphicFramePr>
        <p:xfrm>
          <a:off x="3438677" y="3347954"/>
          <a:ext cx="1211212" cy="365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3033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4044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4044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47879">
                <a:tc>
                  <a:txBody>
                    <a:bodyPr/>
                    <a:lstStyle/>
                    <a:p>
                      <a:r>
                        <a:rPr lang="de-DE" dirty="0">
                          <a:solidFill>
                            <a:srgbClr val="002060"/>
                          </a:solidFill>
                          <a:latin typeface="Arial Black" panose="020B0A04020102020204" pitchFamily="34" charset="0"/>
                        </a:rPr>
                        <a:t>Z</a:t>
                      </a:r>
                      <a:endParaRPr lang="ru-RU" dirty="0">
                        <a:solidFill>
                          <a:srgbClr val="002060"/>
                        </a:solidFill>
                        <a:latin typeface="Arial Black" panose="020B0A040201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>
                          <a:solidFill>
                            <a:srgbClr val="002060"/>
                          </a:solidFill>
                          <a:latin typeface="Arial Black" panose="020B0A04020102020204" pitchFamily="34" charset="0"/>
                        </a:rPr>
                        <a:t>o</a:t>
                      </a:r>
                      <a:endParaRPr lang="ru-RU" dirty="0">
                        <a:solidFill>
                          <a:srgbClr val="002060"/>
                        </a:solidFill>
                        <a:latin typeface="Arial Black" panose="020B0A040201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>
                          <a:solidFill>
                            <a:srgbClr val="002060"/>
                          </a:solidFill>
                          <a:latin typeface="Arial Black" panose="020B0A04020102020204" pitchFamily="34" charset="0"/>
                        </a:rPr>
                        <a:t>o</a:t>
                      </a:r>
                      <a:endParaRPr lang="ru-RU" dirty="0">
                        <a:solidFill>
                          <a:srgbClr val="002060"/>
                        </a:solidFill>
                        <a:latin typeface="Arial Black" panose="020B0A040201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17" name="Таблица 1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8018177"/>
              </p:ext>
            </p:extLst>
          </p:nvPr>
        </p:nvGraphicFramePr>
        <p:xfrm>
          <a:off x="5360090" y="3444348"/>
          <a:ext cx="3256729" cy="365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042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8042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8042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8042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38042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380423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313748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36004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300403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</a:tblGrid>
              <a:tr h="312384">
                <a:tc>
                  <a:txBody>
                    <a:bodyPr/>
                    <a:lstStyle/>
                    <a:p>
                      <a:r>
                        <a:rPr lang="de-DE" dirty="0">
                          <a:solidFill>
                            <a:srgbClr val="002060"/>
                          </a:solidFill>
                          <a:latin typeface="Arial Black" panose="020B0A04020102020204" pitchFamily="34" charset="0"/>
                        </a:rPr>
                        <a:t>Z</a:t>
                      </a:r>
                      <a:endParaRPr lang="ru-RU" dirty="0">
                        <a:solidFill>
                          <a:srgbClr val="002060"/>
                        </a:solidFill>
                        <a:latin typeface="Arial Black" panose="020B0A040201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>
                          <a:solidFill>
                            <a:srgbClr val="002060"/>
                          </a:solidFill>
                          <a:latin typeface="Arial Black" panose="020B0A04020102020204" pitchFamily="34" charset="0"/>
                        </a:rPr>
                        <a:t>e</a:t>
                      </a:r>
                      <a:endParaRPr lang="ru-RU" dirty="0">
                        <a:solidFill>
                          <a:srgbClr val="002060"/>
                        </a:solidFill>
                        <a:latin typeface="Arial Black" panose="020B0A040201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>
                          <a:solidFill>
                            <a:srgbClr val="002060"/>
                          </a:solidFill>
                          <a:latin typeface="Arial Black" panose="020B0A04020102020204" pitchFamily="34" charset="0"/>
                        </a:rPr>
                        <a:t>l</a:t>
                      </a:r>
                      <a:endParaRPr lang="ru-RU" dirty="0">
                        <a:solidFill>
                          <a:srgbClr val="002060"/>
                        </a:solidFill>
                        <a:latin typeface="Arial Black" panose="020B0A040201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>
                          <a:solidFill>
                            <a:srgbClr val="002060"/>
                          </a:solidFill>
                          <a:latin typeface="Arial Black" panose="020B0A04020102020204" pitchFamily="34" charset="0"/>
                        </a:rPr>
                        <a:t>t</a:t>
                      </a:r>
                      <a:endParaRPr lang="ru-RU" dirty="0">
                        <a:solidFill>
                          <a:srgbClr val="002060"/>
                        </a:solidFill>
                        <a:latin typeface="Arial Black" panose="020B0A040201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>
                          <a:solidFill>
                            <a:srgbClr val="002060"/>
                          </a:solidFill>
                          <a:latin typeface="Arial Black" panose="020B0A04020102020204" pitchFamily="34" charset="0"/>
                        </a:rPr>
                        <a:t>l</a:t>
                      </a:r>
                      <a:endParaRPr lang="ru-RU" dirty="0">
                        <a:solidFill>
                          <a:srgbClr val="002060"/>
                        </a:solidFill>
                        <a:latin typeface="Arial Black" panose="020B0A040201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>
                          <a:solidFill>
                            <a:srgbClr val="002060"/>
                          </a:solidFill>
                          <a:latin typeface="Arial Black" panose="020B0A04020102020204" pitchFamily="34" charset="0"/>
                        </a:rPr>
                        <a:t>a</a:t>
                      </a:r>
                      <a:endParaRPr lang="ru-RU" dirty="0">
                        <a:solidFill>
                          <a:srgbClr val="002060"/>
                        </a:solidFill>
                        <a:latin typeface="Arial Black" panose="020B0A040201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>
                          <a:solidFill>
                            <a:srgbClr val="002060"/>
                          </a:solidFill>
                          <a:latin typeface="Arial Black" panose="020B0A04020102020204" pitchFamily="34" charset="0"/>
                        </a:rPr>
                        <a:t>g</a:t>
                      </a:r>
                      <a:endParaRPr lang="ru-RU" dirty="0">
                        <a:solidFill>
                          <a:srgbClr val="002060"/>
                        </a:solidFill>
                        <a:latin typeface="Arial Black" panose="020B0A040201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>
                          <a:solidFill>
                            <a:srgbClr val="002060"/>
                          </a:solidFill>
                          <a:latin typeface="Arial Black" panose="020B0A04020102020204" pitchFamily="34" charset="0"/>
                        </a:rPr>
                        <a:t>e</a:t>
                      </a:r>
                      <a:endParaRPr lang="ru-RU" dirty="0">
                        <a:solidFill>
                          <a:srgbClr val="002060"/>
                        </a:solidFill>
                        <a:latin typeface="Arial Black" panose="020B0A040201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>
                          <a:solidFill>
                            <a:srgbClr val="002060"/>
                          </a:solidFill>
                          <a:latin typeface="Arial Black" panose="020B0A04020102020204" pitchFamily="34" charset="0"/>
                        </a:rPr>
                        <a:t>r</a:t>
                      </a:r>
                      <a:endParaRPr lang="ru-RU" dirty="0">
                        <a:solidFill>
                          <a:srgbClr val="002060"/>
                        </a:solidFill>
                        <a:latin typeface="Arial Black" panose="020B0A040201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18" name="Таблица 1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00178363"/>
              </p:ext>
            </p:extLst>
          </p:nvPr>
        </p:nvGraphicFramePr>
        <p:xfrm>
          <a:off x="505587" y="5966812"/>
          <a:ext cx="3418341" cy="365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6601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7606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0405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0405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0405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432048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432048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300047">
                <a:tc>
                  <a:txBody>
                    <a:bodyPr/>
                    <a:lstStyle/>
                    <a:p>
                      <a:r>
                        <a:rPr lang="de-DE" dirty="0">
                          <a:solidFill>
                            <a:srgbClr val="002060"/>
                          </a:solidFill>
                          <a:latin typeface="Arial Black" panose="020B0A04020102020204" pitchFamily="34" charset="0"/>
                        </a:rPr>
                        <a:t>G</a:t>
                      </a:r>
                      <a:endParaRPr lang="ru-RU" dirty="0">
                        <a:solidFill>
                          <a:srgbClr val="002060"/>
                        </a:solidFill>
                        <a:latin typeface="Arial Black" panose="020B0A040201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>
                          <a:solidFill>
                            <a:srgbClr val="002060"/>
                          </a:solidFill>
                          <a:latin typeface="Arial Black" panose="020B0A04020102020204" pitchFamily="34" charset="0"/>
                        </a:rPr>
                        <a:t>e</a:t>
                      </a:r>
                      <a:endParaRPr lang="ru-RU" dirty="0">
                        <a:solidFill>
                          <a:srgbClr val="002060"/>
                        </a:solidFill>
                        <a:latin typeface="Arial Black" panose="020B0A040201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>
                          <a:solidFill>
                            <a:srgbClr val="002060"/>
                          </a:solidFill>
                          <a:latin typeface="Arial Black" panose="020B0A04020102020204" pitchFamily="34" charset="0"/>
                        </a:rPr>
                        <a:t>b</a:t>
                      </a:r>
                      <a:endParaRPr lang="ru-RU" dirty="0">
                        <a:solidFill>
                          <a:srgbClr val="002060"/>
                        </a:solidFill>
                        <a:latin typeface="Arial Black" panose="020B0A040201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>
                          <a:solidFill>
                            <a:srgbClr val="002060"/>
                          </a:solidFill>
                          <a:latin typeface="Arial Black" panose="020B0A04020102020204" pitchFamily="34" charset="0"/>
                        </a:rPr>
                        <a:t>i</a:t>
                      </a:r>
                      <a:endParaRPr lang="ru-RU" dirty="0">
                        <a:solidFill>
                          <a:srgbClr val="002060"/>
                        </a:solidFill>
                        <a:latin typeface="Arial Black" panose="020B0A040201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>
                          <a:solidFill>
                            <a:srgbClr val="002060"/>
                          </a:solidFill>
                          <a:latin typeface="Arial Black" panose="020B0A04020102020204" pitchFamily="34" charset="0"/>
                        </a:rPr>
                        <a:t>r</a:t>
                      </a:r>
                      <a:endParaRPr lang="ru-RU" dirty="0">
                        <a:solidFill>
                          <a:srgbClr val="002060"/>
                        </a:solidFill>
                        <a:latin typeface="Arial Black" panose="020B0A040201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>
                          <a:solidFill>
                            <a:srgbClr val="002060"/>
                          </a:solidFill>
                          <a:latin typeface="Arial Black" panose="020B0A04020102020204" pitchFamily="34" charset="0"/>
                        </a:rPr>
                        <a:t>g</a:t>
                      </a:r>
                      <a:endParaRPr lang="ru-RU" dirty="0">
                        <a:solidFill>
                          <a:srgbClr val="002060"/>
                        </a:solidFill>
                        <a:latin typeface="Arial Black" panose="020B0A040201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>
                          <a:solidFill>
                            <a:srgbClr val="002060"/>
                          </a:solidFill>
                          <a:latin typeface="Arial Black" panose="020B0A04020102020204" pitchFamily="34" charset="0"/>
                        </a:rPr>
                        <a:t>e</a:t>
                      </a:r>
                      <a:endParaRPr lang="ru-RU" dirty="0">
                        <a:solidFill>
                          <a:srgbClr val="002060"/>
                        </a:solidFill>
                        <a:latin typeface="Arial Black" panose="020B0A040201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19" name="Таблица 1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49826492"/>
              </p:ext>
            </p:extLst>
          </p:nvPr>
        </p:nvGraphicFramePr>
        <p:xfrm>
          <a:off x="6263118" y="5978531"/>
          <a:ext cx="1621250" cy="39961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42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242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2467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8803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36004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99617">
                <a:tc>
                  <a:txBody>
                    <a:bodyPr/>
                    <a:lstStyle/>
                    <a:p>
                      <a:r>
                        <a:rPr lang="de-DE" dirty="0">
                          <a:solidFill>
                            <a:srgbClr val="002060"/>
                          </a:solidFill>
                          <a:latin typeface="Arial Black" panose="020B0A04020102020204" pitchFamily="34" charset="0"/>
                        </a:rPr>
                        <a:t>L</a:t>
                      </a:r>
                      <a:endParaRPr lang="ru-RU" dirty="0">
                        <a:solidFill>
                          <a:srgbClr val="002060"/>
                        </a:solidFill>
                        <a:latin typeface="Arial Black" panose="020B0A040201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>
                          <a:solidFill>
                            <a:srgbClr val="002060"/>
                          </a:solidFill>
                          <a:latin typeface="Arial Black" panose="020B0A04020102020204" pitchFamily="34" charset="0"/>
                        </a:rPr>
                        <a:t>a</a:t>
                      </a:r>
                      <a:endParaRPr lang="ru-RU" dirty="0">
                        <a:solidFill>
                          <a:srgbClr val="002060"/>
                        </a:solidFill>
                        <a:latin typeface="Arial Black" panose="020B0A040201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>
                          <a:solidFill>
                            <a:srgbClr val="002060"/>
                          </a:solidFill>
                          <a:latin typeface="Arial Black" panose="020B0A04020102020204" pitchFamily="34" charset="0"/>
                        </a:rPr>
                        <a:t>n</a:t>
                      </a:r>
                      <a:endParaRPr lang="ru-RU" dirty="0">
                        <a:solidFill>
                          <a:srgbClr val="002060"/>
                        </a:solidFill>
                        <a:latin typeface="Arial Black" panose="020B0A040201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>
                          <a:solidFill>
                            <a:srgbClr val="002060"/>
                          </a:solidFill>
                          <a:latin typeface="Arial Black" panose="020B0A04020102020204" pitchFamily="34" charset="0"/>
                        </a:rPr>
                        <a:t>d</a:t>
                      </a:r>
                      <a:endParaRPr lang="ru-RU" dirty="0">
                        <a:solidFill>
                          <a:srgbClr val="002060"/>
                        </a:solidFill>
                        <a:latin typeface="Arial Black" panose="020B0A040201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>
                          <a:solidFill>
                            <a:srgbClr val="002060"/>
                          </a:solidFill>
                          <a:latin typeface="Arial Black" panose="020B0A04020102020204" pitchFamily="34" charset="0"/>
                        </a:rPr>
                        <a:t>e</a:t>
                      </a:r>
                      <a:endParaRPr lang="ru-RU" dirty="0">
                        <a:solidFill>
                          <a:srgbClr val="002060"/>
                        </a:solidFill>
                        <a:latin typeface="Arial Black" panose="020B0A040201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0461814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15616" y="908720"/>
            <a:ext cx="676217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3200" dirty="0">
                <a:latin typeface="Arial Black" panose="020B0A04020102020204" pitchFamily="34" charset="0"/>
              </a:rPr>
              <a:t>Wo wart ihr im vorigen Jahr ?</a:t>
            </a:r>
            <a:endParaRPr lang="ru-RU" sz="3200" dirty="0">
              <a:latin typeface="Arial Black" panose="020B0A04020102020204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0200" y="1660773"/>
            <a:ext cx="6610350" cy="4400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634630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67544" y="476672"/>
            <a:ext cx="8424936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dirty="0">
                <a:latin typeface="Arial Black" panose="020B0A04020102020204" pitchFamily="34" charset="0"/>
              </a:rPr>
              <a:t>Das Lied.</a:t>
            </a:r>
          </a:p>
          <a:p>
            <a:r>
              <a:rPr lang="de-DE" sz="2800" dirty="0">
                <a:latin typeface="AR CARTER" panose="02000000000000000000" pitchFamily="2" charset="0"/>
              </a:rPr>
              <a:t>Hast du schon mal nachgedacht</a:t>
            </a:r>
            <a:r>
              <a:rPr lang="ru-RU" sz="2800" dirty="0">
                <a:latin typeface="AR CARTER" panose="02000000000000000000" pitchFamily="2" charset="0"/>
              </a:rPr>
              <a:t>,</a:t>
            </a:r>
            <a:r>
              <a:rPr lang="de-DE" sz="2800" dirty="0">
                <a:latin typeface="AR CARTER" panose="02000000000000000000" pitchFamily="2" charset="0"/>
              </a:rPr>
              <a:t> was im Sommer Freunde macht</a:t>
            </a:r>
            <a:r>
              <a:rPr lang="ru-RU" sz="2800" dirty="0">
                <a:latin typeface="AR CARTER" panose="02000000000000000000" pitchFamily="2" charset="0"/>
              </a:rPr>
              <a:t>?</a:t>
            </a:r>
            <a:endParaRPr lang="de-DE" sz="2800" dirty="0">
              <a:latin typeface="AR CARTER" panose="02000000000000000000" pitchFamily="2" charset="0"/>
            </a:endParaRPr>
          </a:p>
          <a:p>
            <a:r>
              <a:rPr lang="de-DE" sz="2800" dirty="0">
                <a:latin typeface="AR CARTER" panose="02000000000000000000" pitchFamily="2" charset="0"/>
              </a:rPr>
              <a:t>Schau dich um</a:t>
            </a:r>
            <a:r>
              <a:rPr lang="ru-RU" sz="2800" dirty="0">
                <a:latin typeface="AR CARTER" panose="02000000000000000000" pitchFamily="2" charset="0"/>
              </a:rPr>
              <a:t>,</a:t>
            </a:r>
            <a:r>
              <a:rPr lang="de-DE" sz="2800" dirty="0">
                <a:latin typeface="AR CARTER" panose="02000000000000000000" pitchFamily="2" charset="0"/>
              </a:rPr>
              <a:t>  schau dich um</a:t>
            </a:r>
            <a:r>
              <a:rPr lang="ru-RU" sz="2800" dirty="0">
                <a:latin typeface="AR CARTER" panose="02000000000000000000" pitchFamily="2" charset="0"/>
              </a:rPr>
              <a:t>,</a:t>
            </a:r>
            <a:r>
              <a:rPr lang="de-DE" sz="2800" dirty="0">
                <a:latin typeface="AR CARTER" panose="02000000000000000000" pitchFamily="2" charset="0"/>
              </a:rPr>
              <a:t> überall und rundherum:</a:t>
            </a:r>
          </a:p>
          <a:p>
            <a:r>
              <a:rPr lang="de-DE" sz="2800" dirty="0">
                <a:latin typeface="AR CARTER" panose="02000000000000000000" pitchFamily="2" charset="0"/>
              </a:rPr>
              <a:t>In der grünen Wiese liegen</a:t>
            </a:r>
            <a:r>
              <a:rPr lang="ru-RU" sz="2800" dirty="0">
                <a:latin typeface="AR CARTER" panose="02000000000000000000" pitchFamily="2" charset="0"/>
              </a:rPr>
              <a:t>,</a:t>
            </a:r>
            <a:r>
              <a:rPr lang="de-DE" sz="2800" dirty="0">
                <a:latin typeface="AR CARTER" panose="02000000000000000000" pitchFamily="2" charset="0"/>
              </a:rPr>
              <a:t>  auf dem Wasser Surfen üben</a:t>
            </a:r>
            <a:r>
              <a:rPr lang="ru-RU" sz="2800" dirty="0">
                <a:latin typeface="AR CARTER" panose="02000000000000000000" pitchFamily="2" charset="0"/>
              </a:rPr>
              <a:t>,</a:t>
            </a:r>
            <a:r>
              <a:rPr lang="de-DE" sz="2800" dirty="0">
                <a:latin typeface="AR CARTER" panose="02000000000000000000" pitchFamily="2" charset="0"/>
              </a:rPr>
              <a:t> </a:t>
            </a:r>
          </a:p>
          <a:p>
            <a:r>
              <a:rPr lang="de-DE" sz="2800" dirty="0">
                <a:latin typeface="AR CARTER" panose="02000000000000000000" pitchFamily="2" charset="0"/>
              </a:rPr>
              <a:t>eine große Sandburg bauen</a:t>
            </a:r>
            <a:r>
              <a:rPr lang="ru-RU" sz="2800" dirty="0">
                <a:latin typeface="AR CARTER" panose="02000000000000000000" pitchFamily="2" charset="0"/>
              </a:rPr>
              <a:t>,</a:t>
            </a:r>
            <a:r>
              <a:rPr lang="de-DE" sz="2800" dirty="0">
                <a:latin typeface="AR CARTER" panose="02000000000000000000" pitchFamily="2" charset="0"/>
              </a:rPr>
              <a:t> in die weißen Wolken</a:t>
            </a:r>
          </a:p>
          <a:p>
            <a:r>
              <a:rPr lang="de-DE" sz="2800" dirty="0">
                <a:latin typeface="AR CARTER" panose="02000000000000000000" pitchFamily="2" charset="0"/>
              </a:rPr>
              <a:t>Schauen. Weißt du was</a:t>
            </a:r>
            <a:r>
              <a:rPr lang="ru-RU" sz="2800" dirty="0">
                <a:latin typeface="AR CARTER" panose="02000000000000000000" pitchFamily="2" charset="0"/>
              </a:rPr>
              <a:t>,</a:t>
            </a:r>
            <a:r>
              <a:rPr lang="de-DE" sz="2800" dirty="0">
                <a:latin typeface="AR CARTER" panose="02000000000000000000" pitchFamily="2" charset="0"/>
              </a:rPr>
              <a:t>  weißt du was : Das macht im Sommer </a:t>
            </a:r>
          </a:p>
          <a:p>
            <a:r>
              <a:rPr lang="de-DE" sz="2800" dirty="0">
                <a:latin typeface="AR CARTER" panose="02000000000000000000" pitchFamily="2" charset="0"/>
              </a:rPr>
              <a:t>Spaß! Weißt du was</a:t>
            </a:r>
            <a:r>
              <a:rPr lang="ru-RU" sz="2800" dirty="0">
                <a:latin typeface="AR CARTER" panose="02000000000000000000" pitchFamily="2" charset="0"/>
              </a:rPr>
              <a:t>,</a:t>
            </a:r>
            <a:r>
              <a:rPr lang="de-DE" sz="2800" dirty="0">
                <a:latin typeface="AR CARTER" panose="02000000000000000000" pitchFamily="2" charset="0"/>
              </a:rPr>
              <a:t> weißt du was : Das macht im Sommer Spaß !</a:t>
            </a:r>
            <a:endParaRPr lang="ru-RU" sz="2800" dirty="0">
              <a:latin typeface="Arial Black" panose="020B0A04020102020204" pitchFamily="3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5656" y="3523660"/>
            <a:ext cx="5472608" cy="27856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32929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Когда зимние каникулы в украине 2014 2015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3212976"/>
            <a:ext cx="3816424" cy="3247340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Рисунок 8" descr="Oбщecтвeннo - пoлитичecкая гaзeта Bязeмcкиe вecти Уроки подождут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625"/>
          <a:stretch/>
        </p:blipFill>
        <p:spPr bwMode="auto">
          <a:xfrm>
            <a:off x="4283968" y="3212976"/>
            <a:ext cx="4402832" cy="3207846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1043490" y="692696"/>
            <a:ext cx="7024744" cy="1477968"/>
          </a:xfrm>
        </p:spPr>
        <p:txBody>
          <a:bodyPr>
            <a:noAutofit/>
          </a:bodyPr>
          <a:lstStyle/>
          <a:p>
            <a:pPr algn="ctr"/>
            <a:r>
              <a:rPr lang="de-DE" sz="9600" dirty="0">
                <a:solidFill>
                  <a:schemeClr val="accent1">
                    <a:lumMod val="75000"/>
                  </a:schemeClr>
                </a:solidFill>
                <a:latin typeface="AR DARLING" panose="02000000000000000000" pitchFamily="2" charset="0"/>
              </a:rPr>
              <a:t>Die FERIEN</a:t>
            </a:r>
            <a:endParaRPr lang="ru-RU" sz="9600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20142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83432" y="692696"/>
            <a:ext cx="6880610" cy="901904"/>
          </a:xfrm>
        </p:spPr>
        <p:txBody>
          <a:bodyPr>
            <a:normAutofit/>
          </a:bodyPr>
          <a:lstStyle/>
          <a:p>
            <a:pPr algn="ctr"/>
            <a:r>
              <a:rPr lang="de-DE" sz="4800" dirty="0">
                <a:solidFill>
                  <a:srgbClr val="002060"/>
                </a:solidFill>
                <a:latin typeface="Arial Black" panose="020B0A04020102020204" pitchFamily="34" charset="0"/>
              </a:rPr>
              <a:t>Das Zeltlager</a:t>
            </a:r>
            <a:endParaRPr lang="ru-RU" sz="4800" dirty="0">
              <a:solidFill>
                <a:srgbClr val="002060"/>
              </a:solidFill>
              <a:latin typeface="Arial Black" panose="020B0A04020102020204" pitchFamily="34" charset="0"/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21504" y="1988840"/>
            <a:ext cx="6604465" cy="40309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16451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490" y="548680"/>
            <a:ext cx="7024744" cy="936104"/>
          </a:xfrm>
        </p:spPr>
        <p:txBody>
          <a:bodyPr>
            <a:normAutofit/>
          </a:bodyPr>
          <a:lstStyle/>
          <a:p>
            <a:pPr algn="ctr"/>
            <a:r>
              <a:rPr lang="de-DE" sz="4800" dirty="0">
                <a:solidFill>
                  <a:srgbClr val="002060"/>
                </a:solidFill>
                <a:latin typeface="Arial Black" panose="020B0A04020102020204" pitchFamily="34" charset="0"/>
              </a:rPr>
              <a:t>Das Ferienlager</a:t>
            </a:r>
            <a:endParaRPr lang="ru-RU" sz="4800" dirty="0">
              <a:solidFill>
                <a:srgbClr val="002060"/>
              </a:solidFill>
              <a:latin typeface="Arial Black" panose="020B0A04020102020204" pitchFamily="34" charset="0"/>
            </a:endParaRPr>
          </a:p>
        </p:txBody>
      </p:sp>
      <p:pic>
        <p:nvPicPr>
          <p:cNvPr id="5" name="Рисунок 4" descr="Летние каникулы для школьников не сократят - В городе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5542" y="1916832"/>
            <a:ext cx="5760640" cy="396044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0326955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083630" y="620688"/>
            <a:ext cx="7024744" cy="792088"/>
          </a:xfrm>
        </p:spPr>
        <p:txBody>
          <a:bodyPr>
            <a:noAutofit/>
          </a:bodyPr>
          <a:lstStyle/>
          <a:p>
            <a:pPr algn="ctr"/>
            <a:r>
              <a:rPr lang="de-DE" sz="4800" dirty="0">
                <a:solidFill>
                  <a:srgbClr val="002060"/>
                </a:solidFill>
                <a:latin typeface="Arial Black" panose="020B0A04020102020204" pitchFamily="34" charset="0"/>
              </a:rPr>
              <a:t>Feuer machen</a:t>
            </a:r>
            <a:endParaRPr lang="ru-RU" sz="4800" dirty="0">
              <a:solidFill>
                <a:srgbClr val="002060"/>
              </a:solidFill>
              <a:latin typeface="Arial Black" panose="020B0A04020102020204" pitchFamily="34" charset="0"/>
            </a:endParaRPr>
          </a:p>
        </p:txBody>
      </p:sp>
      <p:pic>
        <p:nvPicPr>
          <p:cNvPr id="1026" name="Picture 2" descr="http://tovar2.ru/images/fotootzivi/2011/03/28/1478b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1628800"/>
            <a:ext cx="5664629" cy="42484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290566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156359" y="620688"/>
            <a:ext cx="7024744" cy="864096"/>
          </a:xfrm>
        </p:spPr>
        <p:txBody>
          <a:bodyPr>
            <a:normAutofit/>
          </a:bodyPr>
          <a:lstStyle/>
          <a:p>
            <a:pPr algn="ctr"/>
            <a:r>
              <a:rPr lang="de-DE" sz="4800" dirty="0">
                <a:latin typeface="Arial Black" panose="020B0A04020102020204" pitchFamily="34" charset="0"/>
              </a:rPr>
              <a:t> </a:t>
            </a:r>
            <a:r>
              <a:rPr lang="de-DE" sz="4800" dirty="0">
                <a:solidFill>
                  <a:srgbClr val="002060"/>
                </a:solidFill>
                <a:latin typeface="Arial Black" panose="020B0A04020102020204" pitchFamily="34" charset="0"/>
              </a:rPr>
              <a:t>Fische angeln</a:t>
            </a:r>
            <a:endParaRPr lang="ru-RU" sz="4800" dirty="0">
              <a:solidFill>
                <a:srgbClr val="002060"/>
              </a:solidFill>
              <a:latin typeface="Arial Black" panose="020B0A04020102020204" pitchFamily="34" charset="0"/>
            </a:endParaRPr>
          </a:p>
        </p:txBody>
      </p:sp>
      <p:pic>
        <p:nvPicPr>
          <p:cNvPr id="2050" name="Picture 2" descr="http://omskregion.info/data/item/11975/Larg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1729368"/>
            <a:ext cx="5666070" cy="43227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235207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043490" y="692696"/>
            <a:ext cx="7024744" cy="936104"/>
          </a:xfrm>
        </p:spPr>
        <p:txBody>
          <a:bodyPr>
            <a:normAutofit/>
          </a:bodyPr>
          <a:lstStyle/>
          <a:p>
            <a:pPr algn="ctr"/>
            <a:r>
              <a:rPr lang="de-DE" sz="4800" dirty="0">
                <a:solidFill>
                  <a:srgbClr val="002060"/>
                </a:solidFill>
                <a:latin typeface="Arial Black" panose="020B0A04020102020204" pitchFamily="34" charset="0"/>
              </a:rPr>
              <a:t>Muscheln sammeln</a:t>
            </a:r>
            <a:endParaRPr lang="ru-RU" sz="4800" dirty="0">
              <a:solidFill>
                <a:srgbClr val="002060"/>
              </a:solidFill>
              <a:latin typeface="Arial Black" panose="020B0A04020102020204" pitchFamily="34" charset="0"/>
            </a:endParaRPr>
          </a:p>
        </p:txBody>
      </p:sp>
      <p:pic>
        <p:nvPicPr>
          <p:cNvPr id="3078" name="Picture 6" descr="Фото живопись, ракушки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098"/>
          <a:stretch/>
        </p:blipFill>
        <p:spPr bwMode="auto">
          <a:xfrm>
            <a:off x="2051720" y="2026606"/>
            <a:ext cx="5348458" cy="39902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118339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стин">
  <a:themeElements>
    <a:clrScheme name="Остин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Остин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Остин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  <a:lumMod val="100000"/>
              </a:schemeClr>
            </a:gs>
          </a:gsLst>
          <a:lin ang="504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75000"/>
                <a:satMod val="120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>
            <a:bevelT w="50800" h="12700" prst="softRound"/>
          </a:sp3d>
        </a:effectStyle>
        <a:effectStyle>
          <a:effectLst>
            <a:outerShdw blurRad="44450" dist="50800" dir="5400000" sx="96000" rotWithShape="0">
              <a:srgbClr val="000000">
                <a:alpha val="3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 contourW="15875" prstMaterial="metal">
            <a:bevelT w="101600" h="25400" prst="softRound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94000"/>
                <a:satMod val="114000"/>
                <a:lumMod val="96000"/>
              </a:schemeClr>
            </a:gs>
            <a:gs pos="62000">
              <a:schemeClr val="phClr">
                <a:tint val="92000"/>
                <a:shade val="66000"/>
                <a:satMod val="110000"/>
                <a:lumMod val="80000"/>
              </a:schemeClr>
            </a:gs>
            <a:gs pos="100000">
              <a:schemeClr val="phClr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80000"/>
                <a:shade val="58000"/>
              </a:schemeClr>
              <a:schemeClr val="phClr">
                <a:tint val="73000"/>
                <a:shade val="68000"/>
                <a:satMod val="15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1291</TotalTime>
  <Words>592</Words>
  <Application>Microsoft Office PowerPoint</Application>
  <PresentationFormat>Экран (4:3)</PresentationFormat>
  <Paragraphs>172</Paragraphs>
  <Slides>34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34</vt:i4>
      </vt:variant>
    </vt:vector>
  </HeadingPairs>
  <TitlesOfParts>
    <vt:vector size="43" baseType="lpstr">
      <vt:lpstr>AR CARTER</vt:lpstr>
      <vt:lpstr>AR DARLING</vt:lpstr>
      <vt:lpstr>Arial Black</vt:lpstr>
      <vt:lpstr>Calibri</vt:lpstr>
      <vt:lpstr>Century Gothic</vt:lpstr>
      <vt:lpstr>FrankRuehl</vt:lpstr>
      <vt:lpstr>Times New Roman</vt:lpstr>
      <vt:lpstr>Wingdings 2</vt:lpstr>
      <vt:lpstr>Остин</vt:lpstr>
      <vt:lpstr>   Занятие  по немецкому языку   6 «Б» класс   Учитель Корсакова О.В.  МБОУ гимназия «Пущино» 2016г.</vt:lpstr>
      <vt:lpstr>        Das   Kreuzworträtsel</vt:lpstr>
      <vt:lpstr>Презентация PowerPoint</vt:lpstr>
      <vt:lpstr>Die FERIEN</vt:lpstr>
      <vt:lpstr>Das Zeltlager</vt:lpstr>
      <vt:lpstr>Das Ferienlager</vt:lpstr>
      <vt:lpstr>Feuer machen</vt:lpstr>
      <vt:lpstr> Fische angeln</vt:lpstr>
      <vt:lpstr>Muscheln sammeln</vt:lpstr>
      <vt:lpstr>ins Gebirge steigen</vt:lpstr>
      <vt:lpstr>in der Sonne liegen</vt:lpstr>
      <vt:lpstr>Sandburgen bauen</vt:lpstr>
      <vt:lpstr>im Meer baden</vt:lpstr>
      <vt:lpstr>auf dem Lande verbringen</vt:lpstr>
      <vt:lpstr>Pilze suchen</vt:lpstr>
      <vt:lpstr>Презентация PowerPoint</vt:lpstr>
      <vt:lpstr>Презентация PowerPoint</vt:lpstr>
      <vt:lpstr>Ergänzt die Verben !</vt:lpstr>
      <vt:lpstr>Презентация PowerPoint</vt:lpstr>
      <vt:lpstr>Ergänzt die Verben !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Занятие Ольги</dc:title>
  <dc:creator>1</dc:creator>
  <cp:lastModifiedBy>lenovo</cp:lastModifiedBy>
  <cp:revision>97</cp:revision>
  <dcterms:created xsi:type="dcterms:W3CDTF">2015-04-17T23:07:31Z</dcterms:created>
  <dcterms:modified xsi:type="dcterms:W3CDTF">2016-04-06T23:10:11Z</dcterms:modified>
</cp:coreProperties>
</file>