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8000"/>
    <a:srgbClr val="000099"/>
    <a:srgbClr val="CC3300"/>
    <a:srgbClr val="0000FF"/>
    <a:srgbClr val="6600CC"/>
    <a:srgbClr val="99CF83"/>
    <a:srgbClr val="C3E111"/>
    <a:srgbClr val="FFFFFF"/>
    <a:srgbClr val="D9C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33" autoAdjust="0"/>
    <p:restoredTop sz="94660"/>
  </p:normalViewPr>
  <p:slideViewPr>
    <p:cSldViewPr>
      <p:cViewPr varScale="1">
        <p:scale>
          <a:sx n="55" d="100"/>
          <a:sy n="55" d="100"/>
        </p:scale>
        <p:origin x="-1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31525-A9D7-4228-B315-CBDF00ED4A88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4B9DF-1EA4-4F1F-B805-A7E036F74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503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4B9DF-1EA4-4F1F-B805-A7E036F7429D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484D-5EDD-477A-8AB1-CE43CB93DA4E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37B2-A20D-4730-AD84-5D2D7A297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484D-5EDD-477A-8AB1-CE43CB93DA4E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37B2-A20D-4730-AD84-5D2D7A297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484D-5EDD-477A-8AB1-CE43CB93DA4E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37B2-A20D-4730-AD84-5D2D7A297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484D-5EDD-477A-8AB1-CE43CB93DA4E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37B2-A20D-4730-AD84-5D2D7A297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484D-5EDD-477A-8AB1-CE43CB93DA4E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37B2-A20D-4730-AD84-5D2D7A297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484D-5EDD-477A-8AB1-CE43CB93DA4E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37B2-A20D-4730-AD84-5D2D7A297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484D-5EDD-477A-8AB1-CE43CB93DA4E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37B2-A20D-4730-AD84-5D2D7A297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484D-5EDD-477A-8AB1-CE43CB93DA4E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37B2-A20D-4730-AD84-5D2D7A297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484D-5EDD-477A-8AB1-CE43CB93DA4E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37B2-A20D-4730-AD84-5D2D7A297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484D-5EDD-477A-8AB1-CE43CB93DA4E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37B2-A20D-4730-AD84-5D2D7A297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484D-5EDD-477A-8AB1-CE43CB93DA4E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37B2-A20D-4730-AD84-5D2D7A297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E484D-5EDD-477A-8AB1-CE43CB93DA4E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537B2-A20D-4730-AD84-5D2D7A297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rgbClr val="FFFF00">
                <a:alpha val="48000"/>
              </a:srgbClr>
            </a:gs>
            <a:gs pos="50000">
              <a:schemeClr val="bg1">
                <a:lumMod val="95000"/>
                <a:alpha val="55000"/>
              </a:schemeClr>
            </a:gs>
            <a:gs pos="100000">
              <a:srgbClr val="FFFF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714356"/>
            <a:ext cx="850112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ГОТОВ ЛИ МОЙ РЕБЕНОК </a:t>
            </a:r>
          </a:p>
          <a:p>
            <a:pPr algn="ctr"/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 ШКОЛЕ?</a:t>
            </a:r>
            <a:endParaRPr lang="ru-RU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43182"/>
            <a:ext cx="9144000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pic>
        <p:nvPicPr>
          <p:cNvPr id="1028" name="Picture 4" descr="E:\олесина флешка\все документы\КАРТИНКИ.КЛИПАРТ\0_6c7b5_71d9b453_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5286388"/>
            <a:ext cx="2571736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C 0.00399 -0.00763 0.00469 -0.01643 0.0066 -0.02523 C 0.0092 -0.0375 0.01354 -0.05023 0.01892 -0.06064 C 0.01771 -0.08402 0.02014 -0.08564 0.00434 -0.08888 C -0.01858 -0.09861 -0.04549 -0.09745 -0.06892 -0.10231 C -0.07465 -0.10578 -0.075 -0.10509 -0.07899 -0.11111 C -0.08108 -0.11412 -0.08559 -0.1199 -0.08559 -0.1199 C -0.08698 -0.12615 -0.08906 -0.12847 -0.09219 -0.13333 C -0.0941 -0.13634 -0.09497 -0.14004 -0.09774 -0.14212 C -0.10642 -0.14861 -0.11823 -0.14722 -0.12778 -0.14953 C -0.13438 -0.14907 -0.14115 -0.14884 -0.14774 -0.14814 C -0.15174 -0.14768 -0.15451 -0.14444 -0.15781 -0.14212 C -0.16389 -0.13819 -0.1724 -0.13703 -0.17899 -0.13472 C -0.19236 -0.13518 -0.20573 -0.13333 -0.21892 -0.13634 C -0.22153 -0.13703 -0.22344 -0.14513 -0.22344 -0.14513 C -0.22396 -0.15162 -0.22274 -0.15902 -0.22552 -0.16435 C -0.22899 -0.17106 -0.24184 -0.17222 -0.2467 -0.17337 C -0.25712 -0.17291 -0.26754 -0.17314 -0.27778 -0.17175 C -0.28385 -0.17083 -0.28958 -0.16712 -0.29566 -0.16597 C -0.30313 -0.16226 -0.3099 -0.16111 -0.31788 -0.15995 C -0.33299 -0.15393 -0.34774 -0.15856 -0.36337 -0.15856 " pathEditMode="fixed" ptsTypes="ffffffffffffffffffffA">
                                      <p:cBhvr>
                                        <p:cTn id="16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rgbClr val="FFFF00">
                <a:alpha val="48000"/>
              </a:srgbClr>
            </a:gs>
            <a:gs pos="59000">
              <a:srgbClr val="99CF83">
                <a:alpha val="86000"/>
              </a:srgbClr>
            </a:gs>
            <a:gs pos="100000">
              <a:srgbClr val="FFFF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526836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HeroicExtremeRightFacing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Интеллектуальная </a:t>
            </a:r>
          </a:p>
          <a:p>
            <a:pPr algn="ctr"/>
            <a:r>
              <a:rPr lang="ru-RU" sz="4800" b="1" cap="none" spc="0" dirty="0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готовность</a:t>
            </a:r>
            <a:endParaRPr lang="ru-RU" sz="4800" b="1" cap="none" spc="0" dirty="0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00232" y="2786058"/>
            <a:ext cx="660058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bliqueBottomRigh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solidFill>
                  <a:srgbClr val="CC33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Эмоционально-волевая</a:t>
            </a:r>
          </a:p>
          <a:p>
            <a:pPr algn="ctr"/>
            <a:r>
              <a:rPr lang="ru-RU" sz="4800" b="1" cap="none" spc="0" dirty="0" smtClean="0">
                <a:ln w="11430"/>
                <a:solidFill>
                  <a:srgbClr val="CC33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 готовность</a:t>
            </a:r>
            <a:endParaRPr lang="ru-RU" sz="4800" b="1" cap="none" spc="0" dirty="0">
              <a:ln w="11430"/>
              <a:solidFill>
                <a:srgbClr val="CC33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5072074"/>
            <a:ext cx="64263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ContrastingLeftFacing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solidFill>
                  <a:srgbClr val="008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Социальная готовность</a:t>
            </a:r>
            <a:endParaRPr lang="ru-RU" sz="4800" b="1" cap="none" spc="0" dirty="0">
              <a:ln w="11430"/>
              <a:solidFill>
                <a:srgbClr val="008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pic>
        <p:nvPicPr>
          <p:cNvPr id="2051" name="Picture 3" descr="E:\олесина флешка\все документы\КАРТИНКИ.КЛИПАРТ\0_53510_ad26aa49_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500042"/>
            <a:ext cx="2428892" cy="2282828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31750"/>
          </a:effectLst>
          <a:scene3d>
            <a:camera prst="obliqueTopRight"/>
            <a:lightRig rig="threePt" dir="t"/>
          </a:scene3d>
          <a:sp3d>
            <a:bevelT w="101600" prst="riblet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rgbClr val="FFFF00">
                <a:alpha val="48000"/>
              </a:srgbClr>
            </a:gs>
            <a:gs pos="59000">
              <a:srgbClr val="99CF83">
                <a:alpha val="86000"/>
              </a:srgbClr>
            </a:gs>
            <a:gs pos="100000">
              <a:srgbClr val="FFFF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43042" y="500042"/>
            <a:ext cx="60448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РЕБЕНОК ДОЛЖЕН: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1670" y="1857364"/>
            <a:ext cx="56436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1.Знать о своей семье и быте</a:t>
            </a:r>
          </a:p>
          <a:p>
            <a:pPr algn="ctr"/>
            <a:endParaRPr lang="ru-RU" sz="3200" b="1" dirty="0" smtClean="0"/>
          </a:p>
          <a:p>
            <a:r>
              <a:rPr lang="ru-RU" sz="3200" b="1" dirty="0" smtClean="0"/>
              <a:t>2.Иметь запас сведений об окружающем мире, уметь ими пользоваться</a:t>
            </a:r>
          </a:p>
          <a:p>
            <a:endParaRPr lang="ru-RU" sz="3200" b="1" dirty="0" smtClean="0"/>
          </a:p>
          <a:p>
            <a:r>
              <a:rPr lang="ru-RU" sz="3200" b="1" dirty="0" smtClean="0"/>
              <a:t>3.Уметь высказывать собственные суждения, делать выводы</a:t>
            </a:r>
            <a:endParaRPr lang="ru-RU" sz="3200" b="1" dirty="0"/>
          </a:p>
        </p:txBody>
      </p:sp>
      <p:pic>
        <p:nvPicPr>
          <p:cNvPr id="3074" name="Picture 2" descr="E:\олесина флешка\все документы\КАРТИНКИ.КЛИПАРТ\0_86ab4_dbe8f8d5_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480" y="5072074"/>
            <a:ext cx="2857520" cy="1785926"/>
          </a:xfrm>
          <a:prstGeom prst="rect">
            <a:avLst/>
          </a:prstGeom>
          <a:noFill/>
          <a:effectLst>
            <a:reflection blurRad="6350" stA="50000" endA="275" endPos="40000" dist="1016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rgbClr val="FFFF00">
                <a:alpha val="48000"/>
              </a:srgbClr>
            </a:gs>
            <a:gs pos="59000">
              <a:srgbClr val="99CF83">
                <a:alpha val="86000"/>
              </a:srgbClr>
            </a:gs>
            <a:gs pos="100000">
              <a:srgbClr val="FFFF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5720" y="428604"/>
            <a:ext cx="8660897" cy="92333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Мир эмоций моего ребенка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42844" y="1785926"/>
            <a:ext cx="900115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Выглядит ли ребенок веселым (дома и среди товарищей)?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2.Сформирован ли у ребенка образ себя как человека,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который многое может?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Легко ли малышу переключиться при изменениях в привычном распорядке дня, перейти к решению новой задачи?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ea typeface="Times New Roman" pitchFamily="18" charset="0"/>
                <a:cs typeface="Arial" pitchFamily="34" charset="0"/>
              </a:rPr>
              <a:t>4.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Способен ли ребенок работать самостоятельно,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соревноваться с другими детьми?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rgbClr val="FFFF00">
                <a:alpha val="48000"/>
              </a:srgbClr>
            </a:gs>
            <a:gs pos="59000">
              <a:srgbClr val="99CF83">
                <a:alpha val="86000"/>
              </a:srgbClr>
            </a:gs>
            <a:gs pos="100000">
              <a:srgbClr val="FFFF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оптимизированные картинки\солнышко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1414" y="357166"/>
            <a:ext cx="5262586" cy="428628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2000" endA="300" endPos="35000" dir="5400000" sy="-100000" algn="bl" rotWithShape="0"/>
            <a:softEdge rad="317500"/>
          </a:effectLst>
        </p:spPr>
      </p:pic>
      <p:sp>
        <p:nvSpPr>
          <p:cNvPr id="3" name="TextBox 2"/>
          <p:cNvSpPr txBox="1"/>
          <p:nvPr/>
        </p:nvSpPr>
        <p:spPr>
          <a:xfrm>
            <a:off x="642910" y="3000372"/>
            <a:ext cx="79296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1.радостное ожидание начала обучения в школе;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2.достаточно развитые высшие чувства: нравственные,</a:t>
            </a:r>
          </a:p>
          <a:p>
            <a:r>
              <a:rPr lang="ru-RU" sz="2400" b="1" dirty="0" smtClean="0"/>
              <a:t>интеллектуальные, эстетические;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3.сформированные эмоциональные свойства личности</a:t>
            </a:r>
          </a:p>
          <a:p>
            <a:r>
              <a:rPr lang="ru-RU" sz="2400" b="1" dirty="0" smtClean="0"/>
              <a:t>(умение сочувствовать, сопереживать и др.)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0"/>
            <a:ext cx="845731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Эмоциональная готовность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 школе предполагает: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4548 0.69028 C -0.74496 0.67269 -0.74983 0.62778 -0.73559 0.6088 C -0.73281 0.59862 -0.73663 0.60973 -0.73108 0.60116 C -0.72899 0.59792 -0.72778 0.59399 -0.72552 0.59098 C -0.71753 0.57987 -0.70868 0.57061 -0.69774 0.56574 C -0.69184 0.55973 -0.68489 0.55764 -0.67778 0.55371 C -0.66146 0.55417 -0.64531 0.55301 -0.62882 0.5551 C -0.6184 0.55649 -0.60885 0.57269 -0.60121 0.58056 C -0.59861 0.58588 -0.59444 0.59676 -0.59444 0.59676 C -0.59184 0.61158 -0.58559 0.63542 -0.59792 0.64121 C -0.60347 0.63866 -0.60712 0.63056 -0.61111 0.62477 C -0.61215 0.62338 -0.61441 0.62037 -0.61441 0.62037 C -0.6184 0.60649 -0.6243 0.59375 -0.62778 0.57894 C -0.62864 0.56852 -0.63038 0.55834 -0.63229 0.54792 C -0.63108 0.50973 -0.63177 0.50209 -0.6191 0.47246 C -0.61684 0.4676 -0.61684 0.46227 -0.61441 0.45764 C -0.6125 0.44584 -0.60521 0.4338 -0.59792 0.42662 C -0.59618 0.41922 -0.59028 0.41644 -0.58559 0.41181 C -0.58229 0.40487 -0.57708 0.40024 -0.57118 0.39838 C -0.56667 0.39885 -0.56215 0.39862 -0.55781 0.39977 C -0.5566 0.4 -0.5559 0.40186 -0.55451 0.40278 C -0.5467 0.40857 -0.54132 0.4125 -0.53437 0.41922 C -0.52535 0.42801 -0.51597 0.43635 -0.50781 0.44723 C -0.50538 0.45602 -0.50087 0.46574 -0.49687 0.47385 C -0.49566 0.4926 -0.48889 0.52385 -0.50226 0.53612 C -0.51302 0.53449 -0.51319 0.53473 -0.52014 0.5257 C -0.52274 0.51551 -0.51875 0.52755 -0.52552 0.5169 C -0.52621 0.51574 -0.52604 0.51389 -0.52673 0.5125 C -0.52899 0.50764 -0.53194 0.50348 -0.53437 0.49908 C -0.53802 0.49283 -0.53871 0.48565 -0.54358 0.47987 C -0.54687 0.46968 -0.55173 0.46042 -0.55555 0.45024 C -0.5566 0.44422 -0.55885 0.43982 -0.56024 0.43403 C -0.56042 0.43195 -0.56094 0.4301 -0.56111 0.42801 C -0.56146 0.425 -0.5618 0.42199 -0.56215 0.41922 C -0.56458 0.40695 -0.56788 0.39422 -0.57118 0.38218 C -0.57205 0.37524 -0.57274 0.36922 -0.57448 0.36274 C -0.57743 0.32987 -0.57673 0.34306 -0.57326 0.28125 C -0.57274 0.27176 -0.56684 0.2625 -0.56337 0.25463 C -0.54861 0.22176 -0.52239 0.20857 -0.49444 0.20579 C -0.46128 0.20764 -0.44965 0.20695 -0.42448 0.2132 C -0.41545 0.22199 -0.40451 0.22732 -0.39444 0.23403 C -0.38594 0.23959 -0.37986 0.24746 -0.37222 0.25463 C -0.37066 0.25625 -0.3684 0.25625 -0.36667 0.25764 C -0.35608 0.26621 -0.36528 0.26042 -0.35781 0.26945 C -0.35035 0.27871 -0.34479 0.28311 -0.33889 0.29468 C -0.33663 0.3044 -0.33993 0.29329 -0.33437 0.30348 C -0.32882 0.31389 -0.32587 0.325 -0.31996 0.33473 C -0.31823 0.34885 -0.30955 0.36042 -0.30451 0.37315 C -0.29878 0.38843 -0.29531 0.40695 -0.28785 0.42061 C -0.28524 0.43056 -0.28333 0.44468 -0.27899 0.45324 C -0.27673 0.46181 -0.27587 0.47107 -0.27326 0.47987 C -0.2717 0.5 -0.26406 0.52593 -0.28229 0.5301 C -0.28941 0.52894 -0.2967 0.52917 -0.30347 0.5257 C -0.31528 0.51899 -0.32708 0.50973 -0.33785 0.5007 C -0.33993 0.49885 -0.34167 0.49699 -0.3434 0.49468 C -0.34444 0.49352 -0.34444 0.49144 -0.34566 0.49028 C -0.3467 0.48866 -0.34878 0.48843 -0.35017 0.48704 C -0.35295 0.48403 -0.35486 0.47987 -0.35781 0.47686 C -0.3592 0.47547 -0.36076 0.47385 -0.36215 0.47246 C -0.36944 0.45695 -0.37396 0.43866 -0.38003 0.42199 C -0.38038 0.41875 -0.38125 0.40834 -0.38229 0.4044 C -0.38542 0.39306 -0.38351 0.40625 -0.38559 0.39537 C -0.38958 0.37408 -0.39358 0.35348 -0.39548 0.33172 C -0.39462 0.29306 -0.4066 0.24699 -0.38889 0.21621 C -0.38733 0.20695 -0.38507 0.19746 -0.38108 0.18959 C -0.38073 0.1875 -0.38073 0.18542 -0.38003 0.18357 C -0.37882 0.18033 -0.37552 0.17477 -0.37552 0.17477 C -0.37361 0.16644 -0.36858 0.15903 -0.36458 0.15255 C -0.35538 0.1382 -0.34236 0.10741 -0.32882 0.10209 C -0.32274 0.09399 -0.31371 0.08704 -0.30555 0.08287 C -0.30052 0.0801 -0.29427 0.0794 -0.28906 0.07686 C -0.27673 0.07778 -0.26441 0.07848 -0.25243 0.07987 C -0.24566 0.08056 -0.23993 0.08588 -0.23351 0.08727 C -0.22778 0.09005 -0.22135 0.09144 -0.21562 0.09468 C -0.20538 0.1007 -0.19583 0.1088 -0.18576 0.11551 C -0.17326 0.12385 -0.15937 0.12593 -0.14792 0.13774 C -0.14219 0.14352 -0.13559 0.14815 -0.13021 0.15394 C -0.12396 0.16042 -0.11979 0.17037 -0.11337 0.17616 C -0.10764 0.19491 -0.11476 0.1757 -0.10781 0.18658 C -0.10486 0.19121 -0.10278 0.19792 -0.1 0.20278 C -0.09566 0.22084 -0.08264 0.23959 -0.07899 0.25903 C -0.07326 0.28797 -0.06441 0.31598 -0.05573 0.34352 C -0.05521 0.34653 -0.05521 0.34954 -0.05469 0.35255 C -0.05364 0.35672 -0.05104 0.36436 -0.05104 0.36436 C -0.05035 0.3757 -0.04913 0.38704 -0.04774 0.39838 C -0.04809 0.40834 -0.04809 0.41829 -0.04896 0.42801 C -0.0493 0.43079 -0.0533 0.43542 -0.05469 0.43681 C -0.06337 0.44676 -0.07587 0.45301 -0.0868 0.45764 C -0.09653 0.45672 -0.10608 0.45625 -0.1158 0.45463 C -0.12187 0.45348 -0.12101 0.45047 -0.12569 0.44584 C -0.13298 0.43843 -0.13628 0.43635 -0.14358 0.42662 C -0.15833 0.40695 -0.17118 0.38519 -0.18333 0.36274 C -0.18559 0.35116 -0.19132 0.34144 -0.19444 0.33033 C -0.19618 0.31783 -0.19479 0.32616 -0.19896 0.30949 C -0.1993 0.30811 -0.20017 0.3051 -0.20017 0.3051 C -0.20156 0.29121 -0.2033 0.27848 -0.20555 0.26505 C -0.20764 0.21783 -0.20868 0.20949 -0.20555 0.14653 C -0.20486 0.12963 -0.19722 0.10417 -0.1868 0.09468 C -0.18576 0.09213 -0.18455 0.08959 -0.18333 0.08727 C -0.18264 0.08565 -0.18108 0.08449 -0.18003 0.08287 C -0.17726 0.07755 -0.17812 0.07477 -0.17326 0.07107 C -0.16545 0.04954 -0.17639 0.07709 -0.16007 0.04885 C -0.15364 0.03727 -0.14323 0.02362 -0.13229 0.01922 C -0.125 0.00949 -0.13333 0.01945 -0.12326 0.01181 C -0.11337 0.0044 -0.10937 -0.00069 -0.09792 -0.00301 C -0.08958 -0.0074 -0.08524 -0.00787 -0.07552 -0.00902 C -0.05885 -0.01805 -0.03628 -0.0125 -0.01996 -0.01203 C -0.01545 -0.00949 -0.01128 -0.00648 -0.0066 -0.00463 C -0.00555 -0.0037 -0.00451 -0.00231 -0.0033 -0.00162 C -0.00226 -0.00092 1.66667E-6 -0.00023 1.66667E-6 -0.00023 " pathEditMode="relative" ptsTypes="fffffffffffffffffffffffffffffffffffffffffffffffffffffffffffffffffffffffffffffffffffffffffffffffffffffffffffffA">
                                      <p:cBhvr>
                                        <p:cTn id="46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rgbClr val="FFFF00">
                <a:alpha val="48000"/>
              </a:srgbClr>
            </a:gs>
            <a:gs pos="59000">
              <a:srgbClr val="99CF83">
                <a:alpha val="86000"/>
              </a:srgbClr>
            </a:gs>
            <a:gs pos="100000">
              <a:srgbClr val="FFFF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285728"/>
            <a:ext cx="4200574" cy="92333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Наблюдение </a:t>
            </a:r>
            <a:endParaRPr lang="ru-RU" sz="5400" b="1" cap="none" spc="0" dirty="0">
              <a:ln w="11430"/>
              <a:solidFill>
                <a:srgbClr val="008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26" y="1142984"/>
            <a:ext cx="878687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Легко ли ваш ребенок вступает в контакт с незнакомыми детьми?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Нравится ли он сам себе?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Часто ли ваш малыш обижается и плачет?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Участвует ли он в играх-соревнованиях?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Есть ли у ребенка желание играть со сверстниками?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Следует ли ребенок правилам игры?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Считается ли с другими как с партнерами?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Умеет ли управлять своим поведением?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Принимают ли его в игру знакомые дети?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Умеет ли он организовывать игру (придумать сюжет, распределить роли и т. д.)?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Бросает ли игру при неудаче?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Часто ли он участвует в драках?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Как малыш выходит из конфликтных ситуаций?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Какое у него чаще всего настроение, часто ли оно меняется?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Разговорчив ли ваш ребенок или молчалив?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Спокойный ли у него сон?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- Есть ли у вашего малыша друзья?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Умеет ли ребенок отстаивать свое мнение?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Есть ли у него трудности с речью?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rgbClr val="FFFF00">
                <a:alpha val="48000"/>
              </a:srgbClr>
            </a:gs>
            <a:gs pos="59000">
              <a:srgbClr val="99CF83">
                <a:alpha val="86000"/>
              </a:srgbClr>
            </a:gs>
            <a:gs pos="100000">
              <a:srgbClr val="FFFF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E:\Свадьба Юли\КАРТИНКИ.КЛИПАРТ\0_86aae_6aed23f4_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14422"/>
            <a:ext cx="5429288" cy="534038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714480" y="357166"/>
            <a:ext cx="558370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Рекомендации для</a:t>
            </a:r>
          </a:p>
          <a:p>
            <a:pPr algn="ctr"/>
            <a:r>
              <a:rPr lang="ru-RU" sz="4400" b="1" cap="all" spc="0" dirty="0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родителей</a:t>
            </a:r>
            <a:endParaRPr lang="ru-RU" sz="4400" b="1" cap="all" spc="0" dirty="0">
              <a:ln/>
              <a:solidFill>
                <a:srgbClr val="0000FF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143116"/>
            <a:ext cx="419454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rgbClr val="CC33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Избегайте чрезмерных </a:t>
            </a:r>
          </a:p>
          <a:p>
            <a:pPr algn="ctr"/>
            <a:r>
              <a:rPr lang="ru-RU" sz="2800" b="1" cap="all" spc="0" dirty="0" smtClean="0">
                <a:ln/>
                <a:solidFill>
                  <a:srgbClr val="CC33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требований</a:t>
            </a:r>
            <a:endParaRPr lang="ru-RU" sz="2800" b="1" cap="all" spc="0" dirty="0">
              <a:ln/>
              <a:solidFill>
                <a:srgbClr val="CC33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29190" y="2571744"/>
            <a:ext cx="377346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dirty="0" smtClean="0">
                <a:ln/>
                <a:solidFill>
                  <a:srgbClr val="008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предоставьте Право</a:t>
            </a:r>
          </a:p>
          <a:p>
            <a:pPr algn="ctr"/>
            <a:r>
              <a:rPr lang="ru-RU" sz="2800" b="1" cap="all" dirty="0" smtClean="0">
                <a:ln/>
                <a:solidFill>
                  <a:srgbClr val="008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 ошибку</a:t>
            </a:r>
            <a:endParaRPr lang="ru-RU" sz="2800" b="1" cap="all" dirty="0">
              <a:ln/>
              <a:solidFill>
                <a:srgbClr val="008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4714884"/>
            <a:ext cx="4155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 smtClean="0">
                <a:ln/>
                <a:solidFill>
                  <a:srgbClr val="FF9933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Не думайте за ребенка</a:t>
            </a:r>
            <a:endParaRPr lang="ru-RU" sz="2800" b="1" cap="all" dirty="0">
              <a:ln/>
              <a:solidFill>
                <a:srgbClr val="FF9933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3429000"/>
            <a:ext cx="337169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Не пропустите </a:t>
            </a:r>
          </a:p>
          <a:p>
            <a:pPr algn="ctr"/>
            <a:r>
              <a:rPr lang="ru-RU" sz="28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первые трудности</a:t>
            </a:r>
            <a:endParaRPr lang="ru-RU" sz="2800" b="1" cap="all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28926" y="6215082"/>
            <a:ext cx="43739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 smtClean="0">
                <a:ln/>
                <a:solidFill>
                  <a:srgbClr val="000099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Устраивайте праздники</a:t>
            </a:r>
            <a:endParaRPr lang="ru-RU" sz="2800" b="1" cap="all" dirty="0">
              <a:ln/>
              <a:solidFill>
                <a:srgbClr val="000099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170</Words>
  <Application>Microsoft Office PowerPoint</Application>
  <PresentationFormat>Экран (4:3)</PresentationFormat>
  <Paragraphs>63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</dc:creator>
  <cp:lastModifiedBy>User</cp:lastModifiedBy>
  <cp:revision>16</cp:revision>
  <dcterms:created xsi:type="dcterms:W3CDTF">2016-03-16T07:32:23Z</dcterms:created>
  <dcterms:modified xsi:type="dcterms:W3CDTF">2016-11-02T22:36:36Z</dcterms:modified>
</cp:coreProperties>
</file>