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8"/>
  </p:notesMasterIdLst>
  <p:sldIdLst>
    <p:sldId id="256" r:id="rId2"/>
    <p:sldId id="257" r:id="rId3"/>
    <p:sldId id="258" r:id="rId4"/>
    <p:sldId id="279" r:id="rId5"/>
    <p:sldId id="260" r:id="rId6"/>
    <p:sldId id="265" r:id="rId7"/>
    <p:sldId id="263" r:id="rId8"/>
    <p:sldId id="261" r:id="rId9"/>
    <p:sldId id="264" r:id="rId10"/>
    <p:sldId id="266" r:id="rId11"/>
    <p:sldId id="268" r:id="rId12"/>
    <p:sldId id="270" r:id="rId13"/>
    <p:sldId id="275" r:id="rId14"/>
    <p:sldId id="278" r:id="rId15"/>
    <p:sldId id="273" r:id="rId16"/>
    <p:sldId id="274" r:id="rId17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CCFFCC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020" autoAdjust="0"/>
  </p:normalViewPr>
  <p:slideViewPr>
    <p:cSldViewPr>
      <p:cViewPr varScale="1">
        <p:scale>
          <a:sx n="54" d="100"/>
          <a:sy n="54" d="100"/>
        </p:scale>
        <p:origin x="336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79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5051EBF-45FD-40BD-9C9D-07A4DBF1F721}" type="datetimeFigureOut">
              <a:rPr lang="ru-RU"/>
              <a:pPr>
                <a:defRPr/>
              </a:pPr>
              <a:t>16.10.2016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3F60E82-3655-4463-A6F4-3AC511FAF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094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F1D1ED-4C22-4FE0-85C6-A86B20F5430A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08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Как роботы применяются в медицине?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Они наблюдают за больными. Выполняют операции.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На фото робот-развозчик лекарств, которого изобрели в Японии.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Посмотрите внимательно, что есть у этого робота?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01235F-5D49-48F7-8205-C6A0351D99A7}" type="slidenum">
              <a:rPr lang="ru-RU" smtClean="0"/>
              <a:pPr/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18837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Что это за роботы? </a:t>
            </a: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963D2F-C0A5-4882-BE67-E0A34129B9F2}" type="slidenum">
              <a:rPr lang="ru-RU" smtClean="0"/>
              <a:pPr/>
              <a:t>12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7263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76A498-8834-4D7C-9913-2F89F18CAC6D}" type="slidenum">
              <a:rPr lang="ru-RU" smtClean="0"/>
              <a:pPr/>
              <a:t>13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79382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ts val="1000"/>
              </a:spcBef>
              <a:buFontTx/>
              <a:buChar char="•"/>
            </a:pPr>
            <a:r>
              <a:rPr lang="ru-RU" smtClean="0"/>
              <a:t>Международная группа ученых сконструировала робота-пингвина, который не пугает своих «сородичей» и позволяет биологам свободно изучать состояние животных, не нанося им вреда.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FontTx/>
              <a:buChar char="•"/>
            </a:pPr>
            <a:r>
              <a:rPr lang="ru-RU" smtClean="0"/>
              <a:t>Дело в том, что эти животные слишком стеснительны. При самом осторожном приближении ученых они начинают пятиться или убегать.  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FontTx/>
              <a:buChar char="•"/>
            </a:pPr>
            <a:r>
              <a:rPr lang="ru-RU" smtClean="0"/>
              <a:t>Чтобы решить эту проблему сконструировали специального робота, похожего на детеныша императорского пингвина.</a:t>
            </a: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84700C-A3D5-49B0-9D09-4E3C6F2F52DF}" type="slidenum">
              <a:rPr lang="ru-RU" smtClean="0"/>
              <a:pPr/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45933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Роботы – это помощники и друзья человека!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C98B8F-AA70-404D-AF98-116ED912B371}" type="slidenum">
              <a:rPr lang="ru-RU" smtClean="0"/>
              <a:pPr/>
              <a:t>16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02152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Кто может рассказать, кто же такие роботы? (выслушать ответы детей)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А теперь послушайте, что я вам скажу. (читать определение)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Как вы понимаете слова «механические помощники человека»? (ответы детей)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Как вы понимаете слова «реагировать на окружение»? (если вдруг появилось препятствие, то робот может его объехать; выполнять команды и т.д.)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450C9D-B40E-4783-9CE4-5BF8AEEFF2A4}" type="slidenum">
              <a:rPr lang="ru-RU" smtClean="0"/>
              <a:pPr/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87739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FBA706-23C4-4E3C-B623-2D10F51F4933}" type="slidenum">
              <a:rPr lang="ru-RU" smtClean="0"/>
              <a:pPr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14487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Роботы применяются во всех сферах человеческой деятельности. Люди получили верного помощника, способного не только выполнять опасные для жизни человека работы, но и освободить человечество от однообразных рутинных операций. (</a:t>
            </a:r>
            <a:r>
              <a:rPr lang="ru-RU" i="1" smtClean="0"/>
              <a:t>Картинки появляются по щелчку. Называть область применения робота и выводить на экран соответствующую картинку</a:t>
            </a:r>
            <a:r>
              <a:rPr lang="ru-RU" smtClean="0"/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На производстве.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 домашнем хозяйстве.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 медицине.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Для игр и развлечений.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При чрезвычайных ситуациях (помогают спасателям).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Для охраны.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Для уборки улиц.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 науке (помогают ученым).</a:t>
            </a: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8B08AB-C8D9-4AFB-B20D-F3D603909D0F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78292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Посмотрите, что делают роботы на производстве. На фото робот-манипулятор.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Как вы думаете, что делают роботы на второй фотографии?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9C0697-9779-4D64-8600-D29145C54D65}" type="slidenum">
              <a:rPr lang="ru-RU" smtClean="0"/>
              <a:pPr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61729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Существует много различных роботов помощников по дому. Эти роботы помогают в уборке дома.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015BF9-761D-4F6B-8A6B-8393AE4F385A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61212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Роботы - помощники на кухне. Попросить детей рассказать, что делает робот на фото справа.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5E470E-A050-4F1B-A06E-72912CAC44C1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30120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На этом слайде уже более совершенный робот. 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6D33B5-34E8-4797-8B53-3A0961DCC94A}" type="slidenum">
              <a:rPr lang="ru-RU" smtClean="0"/>
              <a:pPr/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71388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ru-RU" smtClean="0"/>
              <a:t>Канадские изобретатели собрали устройство, которое следит за питомцем, развлекает и даже его с помощью записанного голоса хозяина, пока хозяина нет дома.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Оно похоже на небольшого робота-коробку. В отсутствие хозяина устройство, а также отправляет на смартфон владельцу животного его фотографии и видео. 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Кроме того, устройство подкармливает питомцев «вкусняшками». 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Еще одна полезная функция устройства: если оставшийся один дома пес внезапно яростно залает, хозяину отправится тревожный сигнал.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55D956-22E3-4751-BE5E-8593EC1F4529}" type="slidenum">
              <a:rPr lang="ru-RU" smtClean="0"/>
              <a:pPr/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7378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240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92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7E59C-BD04-4D0C-948E-28B5CAF5C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70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4EAB7-538B-4543-A052-CF184B884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55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F6EF4-0006-4CCF-AF96-C017BD004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208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5200" y="457200"/>
            <a:ext cx="93472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35200" y="1981200"/>
            <a:ext cx="93472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35200" y="4114800"/>
            <a:ext cx="93472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228C-6097-486C-83F2-9215FD35E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393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5200" y="457200"/>
            <a:ext cx="93472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35200" y="1981200"/>
            <a:ext cx="4572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10400" y="1981200"/>
            <a:ext cx="4572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EACB4-4249-4DDF-A2C3-CCEDAF035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103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5200" y="457200"/>
            <a:ext cx="93472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35200" y="1981200"/>
            <a:ext cx="4572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7010400" y="1981200"/>
            <a:ext cx="4572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7010400" y="4114800"/>
            <a:ext cx="4572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92D3B-2C5D-441F-8184-F0B3293E4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41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09FCD-B000-4C79-9409-10C893EE9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35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235C0-FAFA-4FB2-8520-1A35F17D1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30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87C33-28FA-4C19-9AFD-30BFEA5AE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01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81E09-99AD-494E-B06F-4500A1F6B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624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B9F70-4E73-4D3E-843F-9A9D19847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28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9E797-F65F-4604-8C9B-CEFABFB49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60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94864-C528-4AD5-A889-EBC93BC37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17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3452F-BDD9-4C30-967D-CD2BD8A8B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16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DB956743-B8A3-4703-AF20-195678AF0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88050" y="1638300"/>
            <a:ext cx="4668838" cy="1719263"/>
          </a:xfrm>
        </p:spPr>
        <p:txBody>
          <a:bodyPr/>
          <a:lstStyle/>
          <a:p>
            <a:pPr eaLnBrk="1" hangingPunct="1"/>
            <a:r>
              <a:rPr lang="ru-RU" sz="4800" b="1" smtClean="0"/>
              <a:t>Кто такие роботы?  </a:t>
            </a:r>
          </a:p>
        </p:txBody>
      </p:sp>
      <p:pic>
        <p:nvPicPr>
          <p:cNvPr id="4099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930400"/>
            <a:ext cx="4454525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5988050" y="3265488"/>
            <a:ext cx="52562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>
                <a:solidFill>
                  <a:schemeClr val="bg1"/>
                </a:solidFill>
              </a:rPr>
              <a:t>Презентация для детей старшего дошкольного возраста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7056438" y="4341813"/>
            <a:ext cx="52562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i="1"/>
              <a:t>Педагог дополнительного образования Тиханкина Л.Ф.</a:t>
            </a:r>
          </a:p>
        </p:txBody>
      </p:sp>
      <p:sp>
        <p:nvSpPr>
          <p:cNvPr id="4102" name="TextBox 2"/>
          <p:cNvSpPr txBox="1">
            <a:spLocks noChangeArrowheads="1"/>
          </p:cNvSpPr>
          <p:nvPr/>
        </p:nvSpPr>
        <p:spPr bwMode="auto">
          <a:xfrm>
            <a:off x="5159375" y="6249988"/>
            <a:ext cx="187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/>
              <a:t>г. Сургут 2016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350" y="511175"/>
            <a:ext cx="10402888" cy="714375"/>
          </a:xfrm>
        </p:spPr>
        <p:txBody>
          <a:bodyPr/>
          <a:lstStyle/>
          <a:p>
            <a:r>
              <a:rPr lang="ru-RU" sz="4000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РОБОТЫ ДЛЯ МЕДИЦИНЫ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24588" y="2311400"/>
            <a:ext cx="4967287" cy="25574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/>
              <a:t>Обслуживание больниц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Наблюдение за больными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Выполнение операций</a:t>
            </a:r>
          </a:p>
        </p:txBody>
      </p:sp>
      <p:pic>
        <p:nvPicPr>
          <p:cNvPr id="47108" name="Picture 4" descr="Медицинский MKR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4" y="1662106"/>
            <a:ext cx="4693544" cy="3567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106488" y="5405438"/>
            <a:ext cx="47021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sz="2400"/>
              <a:t>Развозчик лекарств </a:t>
            </a:r>
            <a:r>
              <a:rPr lang="en-US" sz="2400"/>
              <a:t>MRK-03 (</a:t>
            </a:r>
            <a:r>
              <a:rPr lang="ru-RU" sz="2400"/>
              <a:t>Япония</a:t>
            </a:r>
            <a:r>
              <a:rPr lang="en-US" sz="2400"/>
              <a:t>)</a:t>
            </a:r>
            <a:endParaRPr lang="ru-RU" sz="24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9325" y="188913"/>
            <a:ext cx="180022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5" y="2709320"/>
            <a:ext cx="3858905" cy="3600000"/>
          </a:xfrm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2193083"/>
            <a:ext cx="6840000" cy="3468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479425" y="560388"/>
            <a:ext cx="8496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>
                <a:solidFill>
                  <a:srgbClr val="FF0000"/>
                </a:solidFill>
                <a:latin typeface="Bookman Old Style" panose="02050604050505020204" pitchFamily="18" charset="0"/>
              </a:rPr>
              <a:t>ДЛЯ ИГР И РАЗВЛЕЧЕНИЙ</a:t>
            </a:r>
          </a:p>
        </p:txBody>
      </p:sp>
      <p:sp>
        <p:nvSpPr>
          <p:cNvPr id="24581" name="Заголовок 1"/>
          <p:cNvSpPr>
            <a:spLocks noGrp="1"/>
          </p:cNvSpPr>
          <p:nvPr>
            <p:ph type="title"/>
          </p:nvPr>
        </p:nvSpPr>
        <p:spPr>
          <a:xfrm>
            <a:off x="982663" y="1412875"/>
            <a:ext cx="6121400" cy="735013"/>
          </a:xfrm>
        </p:spPr>
        <p:txBody>
          <a:bodyPr/>
          <a:lstStyle/>
          <a:p>
            <a:r>
              <a:rPr lang="ru-RU" sz="3200" b="1" i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Игрушки: роботы-собаки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7417" r="3811"/>
          <a:stretch/>
        </p:blipFill>
        <p:spPr>
          <a:xfrm>
            <a:off x="9120188" y="247650"/>
            <a:ext cx="2457450" cy="1620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623888" y="1147763"/>
            <a:ext cx="5688012" cy="915987"/>
          </a:xfrm>
        </p:spPr>
        <p:txBody>
          <a:bodyPr/>
          <a:lstStyle/>
          <a:p>
            <a:r>
              <a:rPr lang="ru-RU" sz="3200" b="1" i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Роботы-музыканты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1935169"/>
            <a:ext cx="4934509" cy="3458643"/>
          </a:xfrm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4" name="Заголовок 1"/>
          <p:cNvSpPr txBox="1">
            <a:spLocks/>
          </p:cNvSpPr>
          <p:nvPr/>
        </p:nvSpPr>
        <p:spPr bwMode="auto">
          <a:xfrm>
            <a:off x="6532563" y="1955800"/>
            <a:ext cx="4748212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b="1" i="1">
                <a:solidFill>
                  <a:srgbClr val="FF0000"/>
                </a:solidFill>
                <a:latin typeface="Bookman Old Style" panose="02050604050505020204" pitchFamily="18" charset="0"/>
              </a:rPr>
              <a:t>Роботы-танцоры</a:t>
            </a:r>
          </a:p>
        </p:txBody>
      </p:sp>
      <p:pic>
        <p:nvPicPr>
          <p:cNvPr id="6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561" y="2636912"/>
            <a:ext cx="5058076" cy="3564000"/>
          </a:xfrm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7417" r="3811"/>
          <a:stretch/>
        </p:blipFill>
        <p:spPr>
          <a:xfrm>
            <a:off x="9409113" y="247650"/>
            <a:ext cx="2401887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479425" y="560388"/>
            <a:ext cx="8496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>
                <a:solidFill>
                  <a:srgbClr val="FF0000"/>
                </a:solidFill>
                <a:latin typeface="Bookman Old Style" panose="02050604050505020204" pitchFamily="18" charset="0"/>
              </a:rPr>
              <a:t>ДЛЯ ИГР И РАЗВЛЕЧЕНИЙ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566738"/>
            <a:ext cx="9310688" cy="5588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РОБОТЫ-ОХРАННИКИ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8638" y="1557338"/>
            <a:ext cx="2663825" cy="3489325"/>
          </a:xfrm>
        </p:spPr>
        <p:txBody>
          <a:bodyPr/>
          <a:lstStyle/>
          <a:p>
            <a:pPr eaLnBrk="1" hangingPunct="1"/>
            <a:r>
              <a:rPr lang="ru-RU" sz="2000" dirty="0" smtClean="0"/>
              <a:t>Патрулирование улиц</a:t>
            </a:r>
          </a:p>
          <a:p>
            <a:pPr eaLnBrk="1" hangingPunct="1"/>
            <a:r>
              <a:rPr lang="ru-RU" sz="2000" dirty="0" smtClean="0"/>
              <a:t>Охрана помещений и зданий</a:t>
            </a:r>
          </a:p>
          <a:p>
            <a:pPr eaLnBrk="1" hangingPunct="1"/>
            <a:r>
              <a:rPr lang="ru-RU" sz="2000" dirty="0" smtClean="0"/>
              <a:t>Воздушное наблюдение</a:t>
            </a:r>
          </a:p>
        </p:txBody>
      </p:sp>
      <p:pic>
        <p:nvPicPr>
          <p:cNvPr id="10246" name="Picture 6" descr="Безопасность Reborg-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071" y="1520837"/>
            <a:ext cx="5988329" cy="3996395"/>
          </a:xfrm>
          <a:prstGeom prst="rect">
            <a:avLst/>
          </a:prstGeom>
          <a:noFill/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4872038" y="5702300"/>
            <a:ext cx="45354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2000"/>
              <a:t>Робот-охранник </a:t>
            </a:r>
            <a:r>
              <a:rPr lang="en-US" sz="2000"/>
              <a:t>(</a:t>
            </a:r>
            <a:r>
              <a:rPr lang="ru-RU" sz="2000"/>
              <a:t>Япония</a:t>
            </a:r>
            <a:r>
              <a:rPr lang="en-US" sz="2000"/>
              <a:t>)</a:t>
            </a:r>
            <a:endParaRPr lang="ru-RU" sz="20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9688" y="260350"/>
            <a:ext cx="1706562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00150" y="331788"/>
            <a:ext cx="8229600" cy="93662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РОБОТЫ-УБОРЩИКИ</a:t>
            </a:r>
          </a:p>
        </p:txBody>
      </p:sp>
      <p:sp>
        <p:nvSpPr>
          <p:cNvPr id="29699" name="Подзаголовок 2"/>
          <p:cNvSpPr>
            <a:spLocks noGrp="1"/>
          </p:cNvSpPr>
          <p:nvPr>
            <p:ph sz="half" idx="4294967295"/>
          </p:nvPr>
        </p:nvSpPr>
        <p:spPr>
          <a:xfrm>
            <a:off x="7215188" y="2708275"/>
            <a:ext cx="4427537" cy="1439863"/>
          </a:xfrm>
        </p:spPr>
        <p:txBody>
          <a:bodyPr/>
          <a:lstStyle/>
          <a:p>
            <a:pPr eaLnBrk="1" hangingPunct="1"/>
            <a:r>
              <a:rPr lang="ru-RU" sz="2000" dirty="0" smtClean="0"/>
              <a:t>Это реальный робот-уборщик по имени </a:t>
            </a:r>
            <a:r>
              <a:rPr lang="ru-RU" sz="2000" dirty="0" err="1" smtClean="0"/>
              <a:t>DustCart</a:t>
            </a:r>
            <a:r>
              <a:rPr lang="ru-RU" sz="2000" dirty="0" smtClean="0"/>
              <a:t> , разъезжающий по улицам города </a:t>
            </a:r>
            <a:r>
              <a:rPr lang="ru-RU" sz="2000" dirty="0" err="1" smtClean="0"/>
              <a:t>Печчиоли</a:t>
            </a:r>
            <a:r>
              <a:rPr lang="ru-RU" sz="2000" dirty="0" smtClean="0"/>
              <a:t> (Италия).</a:t>
            </a:r>
          </a:p>
        </p:txBody>
      </p:sp>
      <p:pic>
        <p:nvPicPr>
          <p:cNvPr id="7" name="Рисунок 6" descr="dustcart-ed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05" y="1484784"/>
            <a:ext cx="5544294" cy="4879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788" y="306388"/>
            <a:ext cx="180022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868363" y="549275"/>
            <a:ext cx="8942387" cy="874713"/>
          </a:xfrm>
        </p:spPr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НАУКА: РОБОТ-ПИНГВИН</a:t>
            </a:r>
          </a:p>
        </p:txBody>
      </p:sp>
      <p:pic>
        <p:nvPicPr>
          <p:cNvPr id="63494" name="Picture 6" descr="nmeth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8079" y="1694711"/>
            <a:ext cx="6480720" cy="432048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0724" name="Rectangle 3"/>
          <p:cNvSpPr txBox="1">
            <a:spLocks noChangeArrowheads="1"/>
          </p:cNvSpPr>
          <p:nvPr/>
        </p:nvSpPr>
        <p:spPr bwMode="auto">
          <a:xfrm>
            <a:off x="7680325" y="3068638"/>
            <a:ext cx="42608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1000"/>
              </a:spcBef>
              <a:buClr>
                <a:schemeClr val="accent2"/>
              </a:buClr>
              <a:buSzTx/>
              <a:buFont typeface="Wingdings" panose="05000000000000000000" pitchFamily="2" charset="2"/>
              <a:buChar char="§"/>
            </a:pPr>
            <a:r>
              <a:rPr lang="ru-RU" sz="2400" dirty="0"/>
              <a:t>Робот-пингвин помогает ученым-биологам изучать императорских пингвинов.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9671" r="19671"/>
          <a:stretch/>
        </p:blipFill>
        <p:spPr>
          <a:xfrm>
            <a:off x="9974263" y="260350"/>
            <a:ext cx="1870075" cy="165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1052736"/>
            <a:ext cx="6585919" cy="4561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8300" y="898525"/>
            <a:ext cx="5543550" cy="517525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Роботы – это механические помощники человека, способные выполнять операции по заложенной в них программе и реагировать на окружение.</a:t>
            </a:r>
          </a:p>
          <a:p>
            <a:pPr eaLnBrk="1" hangingPunct="1"/>
            <a:endParaRPr lang="ru-RU" b="1" i="1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2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829175"/>
            <a:ext cx="3096344" cy="5313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23888" y="404813"/>
            <a:ext cx="11088687" cy="817562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Какие бывают роботы по внешнему виду?</a:t>
            </a:r>
          </a:p>
        </p:txBody>
      </p:sp>
      <p:sp>
        <p:nvSpPr>
          <p:cNvPr id="5" name="Объект 2"/>
          <p:cNvSpPr>
            <a:spLocks noGrp="1"/>
          </p:cNvSpPr>
          <p:nvPr>
            <p:ph sz="quarter" idx="4294967295"/>
          </p:nvPr>
        </p:nvSpPr>
        <p:spPr>
          <a:xfrm>
            <a:off x="2465388" y="1412875"/>
            <a:ext cx="7745412" cy="43497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ru-RU" dirty="0" smtClean="0"/>
              <a:t>Внешний вид роботов очень разнообразен: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176" y="2204864"/>
            <a:ext cx="3820889" cy="3132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2204864"/>
            <a:ext cx="3868293" cy="3132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719" y="2924944"/>
            <a:ext cx="2010577" cy="35833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00" y="1322487"/>
            <a:ext cx="18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r="7222" b="4600"/>
          <a:stretch/>
        </p:blipFill>
        <p:spPr>
          <a:xfrm>
            <a:off x="3431702" y="631678"/>
            <a:ext cx="1944218" cy="1800000"/>
          </a:xfrm>
          <a:prstGeom prst="rect">
            <a:avLst/>
          </a:prstGeom>
          <a:noFill/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796" y="631678"/>
            <a:ext cx="18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r="3811"/>
          <a:stretch/>
        </p:blipFill>
        <p:spPr>
          <a:xfrm>
            <a:off x="8552129" y="3508972"/>
            <a:ext cx="2730058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102" y="1322487"/>
            <a:ext cx="1888112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796" y="4793481"/>
            <a:ext cx="17064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05" y="4771262"/>
            <a:ext cx="1800200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1" r="19671"/>
          <a:stretch/>
        </p:blipFill>
        <p:spPr>
          <a:xfrm>
            <a:off x="943152" y="3625655"/>
            <a:ext cx="2033067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Объект 3"/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165" y="2711170"/>
            <a:ext cx="1527272" cy="1800000"/>
          </a:xfrm>
          <a:solidFill>
            <a:srgbClr val="FFFFFF">
              <a:shade val="85000"/>
            </a:srgbClr>
          </a:solidFill>
          <a:ln w="88900" cap="sq">
            <a:solidFill>
              <a:srgbClr val="33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 txBox="1">
            <a:spLocks/>
          </p:cNvSpPr>
          <p:nvPr/>
        </p:nvSpPr>
        <p:spPr bwMode="auto">
          <a:xfrm>
            <a:off x="517525" y="406400"/>
            <a:ext cx="10396538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>
                <a:solidFill>
                  <a:srgbClr val="FF0000"/>
                </a:solidFill>
                <a:latin typeface="Bookman Old Style" panose="02050604050505020204" pitchFamily="18" charset="0"/>
              </a:rPr>
              <a:t>РОБОТЫ НА ПРОИЗВОДСТВЕ</a:t>
            </a: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9" y="1844824"/>
            <a:ext cx="4621266" cy="37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844824"/>
            <a:ext cx="5577198" cy="37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8613" y="168275"/>
            <a:ext cx="1416050" cy="1414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oomba-robotic-vacuum-clean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72" y="1605103"/>
            <a:ext cx="3456384" cy="4223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9" descr="Домашний робот IRT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605103"/>
            <a:ext cx="3293886" cy="4223154"/>
          </a:xfrm>
          <a:prstGeom prst="rect">
            <a:avLst/>
          </a:prstGeom>
          <a:noFill/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340" name="Заголовок 1"/>
          <p:cNvSpPr txBox="1">
            <a:spLocks/>
          </p:cNvSpPr>
          <p:nvPr/>
        </p:nvSpPr>
        <p:spPr bwMode="auto">
          <a:xfrm>
            <a:off x="695325" y="365125"/>
            <a:ext cx="108727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3600" b="1">
                <a:solidFill>
                  <a:srgbClr val="FF0000"/>
                </a:solidFill>
                <a:latin typeface="Bookman Old Style" panose="02050604050505020204" pitchFamily="18" charset="0"/>
              </a:rPr>
              <a:t>РОБОТ – ДОМАШНИЙ ПОМОЩНИК</a:t>
            </a:r>
            <a:endParaRPr lang="ru-RU" sz="360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7083" r="7222" b="4600"/>
          <a:stretch/>
        </p:blipFill>
        <p:spPr>
          <a:xfrm>
            <a:off x="10056813" y="268288"/>
            <a:ext cx="1724025" cy="159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Кухонный робот ReadyB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710" y="3993093"/>
            <a:ext cx="3161950" cy="2453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38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66763" y="188913"/>
            <a:ext cx="10679112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РОБОТ – ДОМАШНИЙ ПОМОЩНИК НА КУХНЕ</a:t>
            </a:r>
            <a:endParaRPr lang="ru-RU" sz="280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435" y="1331913"/>
            <a:ext cx="6028440" cy="5089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5" descr="Кухонный робот panason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2" y="1348093"/>
            <a:ext cx="4103687" cy="231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7083" r="7222" b="4600"/>
          <a:stretch/>
        </p:blipFill>
        <p:spPr>
          <a:xfrm>
            <a:off x="10204450" y="247650"/>
            <a:ext cx="1631950" cy="151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6373813" y="2070100"/>
            <a:ext cx="4805362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dirty="0"/>
              <a:t>Может общаться  с человеком на естественном языке и принимать команды.</a:t>
            </a:r>
          </a:p>
        </p:txBody>
      </p:sp>
      <p:pic>
        <p:nvPicPr>
          <p:cNvPr id="6" name="Picture 5" descr="dom_robot1"/>
          <p:cNvPicPr>
            <a:picLocks noChangeAspect="1" noChangeArrowheads="1"/>
          </p:cNvPicPr>
          <p:nvPr/>
        </p:nvPicPr>
        <p:blipFill rotWithShape="1">
          <a:blip r:embed="rId3"/>
          <a:srcRect b="51218"/>
          <a:stretch/>
        </p:blipFill>
        <p:spPr bwMode="auto">
          <a:xfrm>
            <a:off x="695328" y="1482972"/>
            <a:ext cx="4517467" cy="300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43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95325" y="365125"/>
            <a:ext cx="10872788" cy="1143000"/>
          </a:xfrm>
        </p:spPr>
        <p:txBody>
          <a:bodyPr/>
          <a:lstStyle/>
          <a:p>
            <a:pPr eaLnBrk="1" hangingPunct="1"/>
            <a:r>
              <a:rPr lang="ru-RU" sz="3500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РОБОТ – ДОМАШНИЙ ПОМОЩНИК</a:t>
            </a:r>
            <a:endParaRPr lang="ru-RU" sz="350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7083" r="7222" b="4600"/>
          <a:stretch/>
        </p:blipFill>
        <p:spPr>
          <a:xfrm>
            <a:off x="10204450" y="247650"/>
            <a:ext cx="1631950" cy="151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dom_robot1"/>
          <p:cNvPicPr>
            <a:picLocks noChangeAspect="1" noChangeArrowheads="1"/>
          </p:cNvPicPr>
          <p:nvPr/>
        </p:nvPicPr>
        <p:blipFill rotWithShape="1">
          <a:blip r:embed="rId3"/>
          <a:srcRect t="49921"/>
          <a:stretch/>
        </p:blipFill>
        <p:spPr bwMode="auto">
          <a:xfrm>
            <a:off x="6780372" y="3284984"/>
            <a:ext cx="4399280" cy="3005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390525" y="4787900"/>
            <a:ext cx="5745163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dirty="0"/>
              <a:t>Может перемещаться по дому, открывать и закрывать двери.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dirty="0"/>
              <a:t>Манипулировать объектами сложной формы, например посудой на кухне или вещами в комнатах.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506413" y="404813"/>
            <a:ext cx="11083925" cy="904875"/>
          </a:xfrm>
        </p:spPr>
        <p:txBody>
          <a:bodyPr/>
          <a:lstStyle/>
          <a:p>
            <a:pPr eaLnBrk="1" hangingPunct="1"/>
            <a:r>
              <a:rPr lang="ru-RU" sz="3000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РОБОТ-НЯНЯ ДЛЯ ДОМАШНИХ ПИТОМЦЕВ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383338" y="1916113"/>
            <a:ext cx="5207000" cy="3384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Следит за питомцем, развлекает и дрессирует его.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Отправляет на смартфон владельцу животного его фотографии и видео.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Подкармливает питомцев «</a:t>
            </a:r>
            <a:r>
              <a:rPr lang="ru-RU" sz="2400" dirty="0" err="1" smtClean="0"/>
              <a:t>вкусняшками</a:t>
            </a:r>
            <a:r>
              <a:rPr lang="ru-RU" sz="2400" dirty="0" smtClean="0"/>
              <a:t>».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Отправляет тревожный сигнал, если оставшийся один дома пес внезапно яростно.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13316" name="Picture 6" descr="ownerpetblu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0889" y="1710083"/>
            <a:ext cx="5293403" cy="3115766"/>
          </a:xfrm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5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3883025"/>
            <a:ext cx="14859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7083" r="7222" b="4600"/>
          <a:stretch/>
        </p:blipFill>
        <p:spPr>
          <a:xfrm>
            <a:off x="10199688" y="109538"/>
            <a:ext cx="1633537" cy="1512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0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FFCC99"/>
      </a:accent1>
      <a:accent2>
        <a:srgbClr val="FBA313"/>
      </a:accent2>
      <a:accent3>
        <a:srgbClr val="FFFFFF"/>
      </a:accent3>
      <a:accent4>
        <a:srgbClr val="000000"/>
      </a:accent4>
      <a:accent5>
        <a:srgbClr val="FFE2CA"/>
      </a:accent5>
      <a:accent6>
        <a:srgbClr val="E39310"/>
      </a:accent6>
      <a:hlink>
        <a:srgbClr val="CC3300"/>
      </a:hlink>
      <a:folHlink>
        <a:srgbClr val="FCC66E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589</TotalTime>
  <Words>612</Words>
  <Application>Microsoft Office PowerPoint</Application>
  <PresentationFormat>Широкоэкранный</PresentationFormat>
  <Paragraphs>83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Bookman Old Style</vt:lpstr>
      <vt:lpstr>Calibri</vt:lpstr>
      <vt:lpstr>Times New Roman</vt:lpstr>
      <vt:lpstr>Wingdings</vt:lpstr>
      <vt:lpstr>Пиксел</vt:lpstr>
      <vt:lpstr>Кто такие роботы?  </vt:lpstr>
      <vt:lpstr>Презентация PowerPoint</vt:lpstr>
      <vt:lpstr>Какие бывают роботы по внешнему виду?</vt:lpstr>
      <vt:lpstr>Презентация PowerPoint</vt:lpstr>
      <vt:lpstr>Презентация PowerPoint</vt:lpstr>
      <vt:lpstr>Презентация PowerPoint</vt:lpstr>
      <vt:lpstr>РОБОТ – ДОМАШНИЙ ПОМОЩНИК НА КУХНЕ</vt:lpstr>
      <vt:lpstr>РОБОТ – ДОМАШНИЙ ПОМОЩНИК</vt:lpstr>
      <vt:lpstr>РОБОТ-НЯНЯ ДЛЯ ДОМАШНИХ ПИТОМЦЕВ</vt:lpstr>
      <vt:lpstr>РОБОТЫ ДЛЯ МЕДИЦИНЫ</vt:lpstr>
      <vt:lpstr>Игрушки: роботы-собаки</vt:lpstr>
      <vt:lpstr>Роботы-музыканты</vt:lpstr>
      <vt:lpstr>РОБОТЫ-ОХРАННИКИ</vt:lpstr>
      <vt:lpstr>РОБОТЫ-УБОРЩИКИ</vt:lpstr>
      <vt:lpstr>НАУКА: РОБОТ-ПИНГВИН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</dc:title>
  <dc:creator>Людмила</dc:creator>
  <cp:lastModifiedBy>on</cp:lastModifiedBy>
  <cp:revision>68</cp:revision>
  <dcterms:created xsi:type="dcterms:W3CDTF">2016-08-01T07:43:32Z</dcterms:created>
  <dcterms:modified xsi:type="dcterms:W3CDTF">2016-10-16T12:06:25Z</dcterms:modified>
</cp:coreProperties>
</file>