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7" r:id="rId2"/>
    <p:sldId id="269" r:id="rId3"/>
    <p:sldId id="259" r:id="rId4"/>
    <p:sldId id="272" r:id="rId5"/>
    <p:sldId id="271" r:id="rId6"/>
    <p:sldId id="260" r:id="rId7"/>
    <p:sldId id="262" r:id="rId8"/>
    <p:sldId id="263" r:id="rId9"/>
    <p:sldId id="270" r:id="rId10"/>
    <p:sldId id="265" r:id="rId11"/>
    <p:sldId id="268" r:id="rId12"/>
    <p:sldId id="273" r:id="rId13"/>
    <p:sldId id="274" r:id="rId14"/>
    <p:sldId id="286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506DC-0D1B-479C-8122-BD47EA1223DD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7DC49-40B2-4871-8CD9-236E84E823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8562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7006B7-B363-4ECE-901C-806BC8D64157}" type="slidenum">
              <a:rPr lang="ru-RU" altLang="ru-RU" smtClean="0">
                <a:solidFill>
                  <a:prstClr val="black"/>
                </a:solidFill>
              </a:rPr>
              <a:pPr eaLnBrk="1" hangingPunct="1"/>
              <a:t>1</a:t>
            </a:fld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935386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0A73ABBB-D97E-4571-A384-90E3C5E05304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9619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AC06C-90C9-49C7-8132-20CA6BD4144A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6126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AC06C-90C9-49C7-8132-20CA6BD4144A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736026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AC06C-90C9-49C7-8132-20CA6BD4144A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4630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AC06C-90C9-49C7-8132-20CA6BD4144A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05875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AC06C-90C9-49C7-8132-20CA6BD4144A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7770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FF6DB0-C3FA-4494-B5B3-DEA8C1543E3F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1860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EE11F8-D68A-4754-8E2E-8609A7CFB83C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4526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08A9D9-BB58-43E1-86AE-B64C2CE96D40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290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72C3C1D3-B9A1-4DD4-8CDE-CD3687D64446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9493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A2363041-3CEE-4B56-AF8A-5F8A37741B85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8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8CA1E387-D9E0-4BF4-B355-766CE829ACC0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53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2748E0-9698-4EE2-B4C0-F9C81B8496DA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1191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7B7910-1AC1-4A28-AE4A-54D9594001B6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106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499D1-3459-44B8-9DB9-E0F5A2F237DC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6993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4626773-43C2-4456-AECD-8EA22F84759F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945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AC06C-90C9-49C7-8132-20CA6BD4144A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65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2051" name="Picture 5" descr="7eedcfbb99969dc6004dc001e9ee6a4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10"/>
          <p:cNvSpPr txBox="1">
            <a:spLocks noChangeArrowheads="1"/>
          </p:cNvSpPr>
          <p:nvPr/>
        </p:nvSpPr>
        <p:spPr bwMode="auto">
          <a:xfrm>
            <a:off x="1676400" y="5370513"/>
            <a:ext cx="5638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0"/>
            <a:ext cx="8929718" cy="94179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fontAlgn="base">
              <a:lnSpc>
                <a:spcPct val="115000"/>
              </a:lnSpc>
              <a:spcBef>
                <a:spcPct val="0"/>
              </a:spcBef>
              <a:defRPr/>
            </a:pPr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Урок:     «Я талантлив!»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785794"/>
            <a:ext cx="89297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По инициативе Уполномоченного при Президенте РФ по правам ребенка Павла Астахова в этом году</a:t>
            </a:r>
          </a:p>
          <a:p>
            <a:pPr algn="ctr"/>
            <a:r>
              <a:rPr lang="ru-RU" sz="2400" b="1" i="1" dirty="0" smtClean="0"/>
              <a:t> 1 урок 1 сентября по всей России  посвящены теме: «Я талантлив!».</a:t>
            </a:r>
            <a:endParaRPr lang="ru-RU" sz="2400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714348" y="3357562"/>
            <a:ext cx="778674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«Каждый ребенок талантлив, просто не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каждый взрослый может это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вовремя заметить»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 - убежден Павел Астахов.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960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7eedcfbb99969dc6004dc001e9ee6a4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214290"/>
            <a:ext cx="37861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«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Мои таланты </a:t>
            </a:r>
            <a:endParaRPr lang="ru-RU" sz="2800" b="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и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увлечения </a:t>
            </a:r>
            <a:endParaRPr lang="ru-RU" sz="2800" b="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в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лучах солнца!»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2056" name="Picture 8" descr="http://nachalo4ka.ru/wp-content/uploads/2014/08/solnyishko-03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79" t="5788" r="12505" b="13554"/>
          <a:stretch/>
        </p:blipFill>
        <p:spPr bwMode="auto">
          <a:xfrm>
            <a:off x="2944594" y="418287"/>
            <a:ext cx="6199406" cy="599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6727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7eedcfbb99969dc6004dc001e9ee6a4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780928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каждом человеке природой заложены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потенциальные возможности к творческой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деятельности, которые необходимо развивать.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60648"/>
            <a:ext cx="82809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Школа</a:t>
            </a:r>
            <a:r>
              <a:rPr lang="ru-RU" sz="4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отличное место для того, чтобы учиться, развивать свои способности и таланты.</a:t>
            </a:r>
            <a:endParaRPr lang="ru-RU" sz="40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727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06" y="714356"/>
            <a:ext cx="807249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Пожалуй, не найдётся в стране человека, который бы совсем ничего не ответил на этот вопрос. Однако ответы, без сомнения, будут разные. Кто-то вспомнит бескрайние просторы - луга, поля («поле, русское поле...»), леса («берёзы, берёзы...»), кому-то на ум придут поднадоевшие, но непременные сувениры: матрёшки, самовары, медведи. Любители русской старины расскажут о древнем Московском Кремле и регалиях - знаках царской власти: скипетре, короне, державе, шапке Мономаха - и, конечно же, не забудут и русские архитектурные святыни, существующие и разрушенные: Красную площадь, Покровский собор (храм Василия Блаженного), храм Христа Спасителя.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0"/>
            <a:ext cx="778674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Что входит в состав государственных символов? 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Для любого современного государства его символы существуют в триединстве: герб, флаг, гимн. Эти символы - </a:t>
            </a:r>
            <a:r>
              <a:rPr lang="ru-RU" sz="2400" dirty="0" err="1" smtClean="0"/>
              <a:t>общечеловечны</a:t>
            </a:r>
            <a:r>
              <a:rPr lang="ru-RU" sz="2400" dirty="0" smtClean="0"/>
              <a:t>, всесословны, </a:t>
            </a:r>
            <a:r>
              <a:rPr lang="ru-RU" sz="2400" dirty="0" err="1" smtClean="0"/>
              <a:t>внеклассовы</a:t>
            </a:r>
            <a:r>
              <a:rPr lang="ru-RU" sz="2400" dirty="0" smtClean="0"/>
              <a:t>, они объединяют все народы данного государства. Почитание символов есть проявление гражданской позиции. 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• Почему государство должно иметь государственные символы</a:t>
            </a:r>
            <a:r>
              <a:rPr lang="ru-RU" sz="2400" dirty="0" smtClean="0"/>
              <a:t>?</a:t>
            </a:r>
            <a:endParaRPr lang="en-US" sz="2400" dirty="0" smtClean="0"/>
          </a:p>
          <a:p>
            <a:r>
              <a:rPr lang="ru-RU" sz="2400" dirty="0" smtClean="0"/>
              <a:t> </a:t>
            </a:r>
            <a:r>
              <a:rPr lang="ru-RU" sz="2400" dirty="0" smtClean="0"/>
              <a:t>Для того, чтобы граждане страны чтили память предков, </a:t>
            </a:r>
            <a:r>
              <a:rPr lang="ru-RU" sz="2400" dirty="0" smtClean="0"/>
              <a:t>передавших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им любовь и уважение к Отечеству, веру в добро и справедливость, сохраняли исторически сложившееся государственное единство. </a:t>
            </a: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500174"/>
            <a:ext cx="8215369" cy="31170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Могу ли я в моей стране реализовать все свои таланты??</a:t>
            </a:r>
            <a:br>
              <a:rPr lang="ru-RU" dirty="0" smtClean="0"/>
            </a:br>
            <a:r>
              <a:rPr lang="ru-RU" dirty="0" smtClean="0"/>
              <a:t>Есть ли у меня такая возможность??</a:t>
            </a:r>
            <a:br>
              <a:rPr lang="ru-RU" dirty="0" smtClean="0"/>
            </a:br>
            <a:r>
              <a:rPr lang="ru-RU" dirty="0" smtClean="0"/>
              <a:t>Какие возможности предоставляет мне моя страна?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0"/>
            <a:ext cx="77153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Когда возникли символы государства?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 XIX века символы государственного суверенитета постепенно закрепляются законодательно. Однако это совсем не означает, что, скажем, государственных гербов не существовало ранее. Так же, как во многих странах Европы, в России эмблемы, позднее вошедшие в государственный герб, возникли в Средневековье.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 уже в начальный период существования единого русского государства они сыграли важную роль в борьбе за его упрочение. Выбор из тысяч эмблем, существовавших в средние века и отображавших способ мышления наших предков, вполне конкретных изображений не был случайным. С одной стороны, эмблемы в наглядной форме выражали основные идеи государственной политики, принявшего их великого князя московского Ивана III, воплощая в себе определённую его ориентацию, внутригосударственные устремления, внешнеполитические замыслы. А с другой - по своей форме эти знаки оказались привычны и понятны жителю Средневековой Руси.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5984" y="1142984"/>
            <a:ext cx="4572000" cy="443198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 </a:t>
            </a:r>
            <a:r>
              <a:rPr lang="ru-RU" sz="2400" dirty="0" smtClean="0"/>
              <a:t>Что отображают символы государства? 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(Рассказы учащихся о Гимне России. (Прослушивание мелодии гимна.) </a:t>
            </a:r>
            <a:endParaRPr lang="en-US" sz="2400" dirty="0" smtClean="0"/>
          </a:p>
          <a:p>
            <a:r>
              <a:rPr lang="ru-RU" sz="2400" dirty="0" smtClean="0"/>
              <a:t>Наряду </a:t>
            </a:r>
            <a:r>
              <a:rPr lang="ru-RU" sz="2400" dirty="0" smtClean="0"/>
              <a:t>с государственным флагом гимн является официальным символом государства.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54" y="285728"/>
            <a:ext cx="80010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                        </a:t>
            </a:r>
            <a:r>
              <a:rPr lang="ru-RU" dirty="0" smtClean="0"/>
              <a:t>• </a:t>
            </a:r>
            <a:r>
              <a:rPr lang="ru-RU" dirty="0" smtClean="0"/>
              <a:t>Что такое гимн?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Гимн - торжественная песнь на стихи программного характера. Государственный гимн существует во всех современных государствах. На протяжении многих лет гимны России претерпевали изменения. Это был и «Боже, царя храни» А.Ф.Львова, на слова В.А.Жуковского, и «Интернационал» </a:t>
            </a:r>
            <a:r>
              <a:rPr lang="ru-RU" dirty="0" err="1" smtClean="0"/>
              <a:t>Эжена</a:t>
            </a:r>
            <a:r>
              <a:rPr lang="ru-RU" dirty="0" smtClean="0"/>
              <a:t> </a:t>
            </a:r>
            <a:r>
              <a:rPr lang="ru-RU" dirty="0" err="1" smtClean="0"/>
              <a:t>Потье</a:t>
            </a:r>
            <a:r>
              <a:rPr lang="ru-RU" dirty="0" smtClean="0"/>
              <a:t>, и гимн А.В.Александрова, на стихи С.В.Михалкова и </a:t>
            </a:r>
            <a:r>
              <a:rPr lang="ru-RU" dirty="0" err="1" smtClean="0"/>
              <a:t>Г.А.Эль-Регистана</a:t>
            </a:r>
            <a:r>
              <a:rPr lang="ru-RU" dirty="0" smtClean="0"/>
              <a:t> «Союз нерушимых республик свободных</a:t>
            </a:r>
            <a:r>
              <a:rPr lang="ru-RU" dirty="0" smtClean="0"/>
              <a:t>».</a:t>
            </a:r>
            <a:endParaRPr lang="en-US" dirty="0" smtClean="0"/>
          </a:p>
          <a:p>
            <a:r>
              <a:rPr lang="ru-RU" dirty="0" smtClean="0"/>
              <a:t> </a:t>
            </a:r>
            <a:r>
              <a:rPr lang="ru-RU" dirty="0" smtClean="0"/>
              <a:t>В декабре 2000 года был принят федеральный закон, утвердивший в качестве гимна музыку А.В.Александрова, на слова С.В.Михалкова. (Рассказы учащихся о цветах флага (их истории). Флаг Российской империи, его цвета определились гораздо позднее первых гербовых эмблем - через 200 лет после появления последних на государственной печати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 </a:t>
            </a:r>
            <a:r>
              <a:rPr lang="ru-RU" dirty="0" smtClean="0"/>
              <a:t>Бело-сине-красный флаг «подарил» России флот Петра I. (Однажды Петр I увидел рыцаря на белом коне, в синем плаще, который скакал по земле, залитой кровью). В борьбе за звание «государственного» флага ему пришлось на протяжении почти двух столетий «конкурировать» с чёрно-жёлто-белым императорским стягом. 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428604"/>
            <a:ext cx="721523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sz="2400" dirty="0" smtClean="0"/>
              <a:t>Какое толкование имели цвета флага изначально? 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Раньше цвета толковались так: белый означал духовенство, </a:t>
            </a:r>
            <a:r>
              <a:rPr lang="ru-RU" sz="2400" dirty="0" err="1" smtClean="0"/>
              <a:t>синий-дворянство</a:t>
            </a:r>
            <a:r>
              <a:rPr lang="ru-RU" sz="2400" dirty="0" smtClean="0"/>
              <a:t>, красный - трудовой народ. 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• Опишите Флаг РФ. 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«Государственный флаг России представляет собой прямоугольное полотнище с равновеликими горизонтальными полосами: верхняя полоса белого цвета, средняя - синего цвета и нижняя - алого цвета. Отношение ширины к его длине 1:2.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1142984"/>
            <a:ext cx="707236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• Что, по вашему мнению, в наши дни символизируют цвета флага? 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 наше время цвета флага истолковываются по-другому: белый выражает чистоту устремлений, </a:t>
            </a:r>
            <a:endParaRPr lang="en-US" sz="2400" dirty="0" smtClean="0"/>
          </a:p>
          <a:p>
            <a:r>
              <a:rPr lang="ru-RU" sz="2400" dirty="0" smtClean="0"/>
              <a:t>синий </a:t>
            </a:r>
            <a:r>
              <a:rPr lang="ru-RU" sz="2400" dirty="0" smtClean="0"/>
              <a:t>обозначает волю к миру, </a:t>
            </a:r>
            <a:endParaRPr lang="en-US" sz="2400" dirty="0" smtClean="0"/>
          </a:p>
          <a:p>
            <a:r>
              <a:rPr lang="ru-RU" sz="2400" dirty="0" smtClean="0"/>
              <a:t>красный </a:t>
            </a:r>
            <a:r>
              <a:rPr lang="ru-RU" sz="2400" dirty="0" smtClean="0"/>
              <a:t>- энергия, сила, кровь, пролитая за Отечество. 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Почему именно эти цвета вошли в российский флаг? (Рассказы учащихся о Гербе России и его истории.) 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7eedcfbb99969dc6004dc001e9ee6a4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 descr="http://numizmat.ru/netcat_files/Image/f187ob.jpg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133738" cy="31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286116" y="2071678"/>
            <a:ext cx="550072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 талант - природный дар, дарования человека и способность к чему». 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214678" y="500042"/>
            <a:ext cx="57150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smtClean="0"/>
              <a:t>толковый </a:t>
            </a:r>
            <a:r>
              <a:rPr lang="ru-RU" sz="2800" b="1" dirty="0" smtClean="0"/>
              <a:t>словарь Даля: «ТАЛАНТ м. – вес и монета у древних греков и у римлян;</a:t>
            </a:r>
            <a:endParaRPr lang="ru-RU" sz="28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3571876"/>
            <a:ext cx="8964488" cy="2746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r">
              <a:lnSpc>
                <a:spcPct val="115000"/>
              </a:lnSpc>
              <a:spcAft>
                <a:spcPts val="0"/>
              </a:spcAft>
            </a:pPr>
            <a:endParaRPr lang="ru-RU" sz="2000" b="1" dirty="0" smtClean="0">
              <a:ea typeface="Times New Roman"/>
              <a:cs typeface="Times New Roman"/>
            </a:endParaRPr>
          </a:p>
          <a:p>
            <a:pPr indent="450215" algn="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ea typeface="Times New Roman"/>
                <a:cs typeface="Times New Roman"/>
              </a:rPr>
              <a:t>«Талант </a:t>
            </a:r>
            <a:r>
              <a:rPr lang="ru-RU" sz="2800" b="1" dirty="0">
                <a:ea typeface="Times New Roman"/>
                <a:cs typeface="Times New Roman"/>
              </a:rPr>
              <a:t>является гораздо более ценным, </a:t>
            </a:r>
            <a:endParaRPr lang="ru-RU" sz="2800" b="1" dirty="0" smtClean="0">
              <a:ea typeface="Times New Roman"/>
              <a:cs typeface="Times New Roman"/>
            </a:endParaRPr>
          </a:p>
          <a:p>
            <a:pPr indent="450215" algn="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ea typeface="Times New Roman"/>
                <a:cs typeface="Times New Roman"/>
              </a:rPr>
              <a:t>чем </a:t>
            </a:r>
            <a:r>
              <a:rPr lang="ru-RU" sz="2800" b="1" dirty="0">
                <a:ea typeface="Times New Roman"/>
                <a:cs typeface="Times New Roman"/>
              </a:rPr>
              <a:t>деньги</a:t>
            </a:r>
            <a:r>
              <a:rPr lang="ru-RU" sz="2800" b="1" dirty="0" smtClean="0">
                <a:ea typeface="Times New Roman"/>
                <a:cs typeface="Times New Roman"/>
              </a:rPr>
              <a:t>, </a:t>
            </a:r>
            <a:r>
              <a:rPr lang="ru-RU" sz="2800" b="1" dirty="0">
                <a:ea typeface="Times New Roman"/>
                <a:cs typeface="Times New Roman"/>
              </a:rPr>
              <a:t>поскольку его нельзя </a:t>
            </a:r>
            <a:endParaRPr lang="ru-RU" sz="2800" b="1" dirty="0" smtClean="0">
              <a:ea typeface="Times New Roman"/>
              <a:cs typeface="Times New Roman"/>
            </a:endParaRPr>
          </a:p>
          <a:p>
            <a:pPr indent="450215" algn="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ea typeface="Times New Roman"/>
                <a:cs typeface="Times New Roman"/>
              </a:rPr>
              <a:t>потерять </a:t>
            </a:r>
            <a:r>
              <a:rPr lang="ru-RU" sz="2800" b="1" dirty="0">
                <a:ea typeface="Times New Roman"/>
                <a:cs typeface="Times New Roman"/>
              </a:rPr>
              <a:t>или украсть»</a:t>
            </a:r>
            <a:endParaRPr lang="ru-RU" sz="2800" b="1" dirty="0"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ea typeface="Times New Roman"/>
                <a:cs typeface="Times New Roman"/>
              </a:rPr>
              <a:t>Наполеон Хилл</a:t>
            </a:r>
            <a:endParaRPr lang="ru-RU" sz="2800" b="1" dirty="0">
              <a:ea typeface="Calibri"/>
              <a:cs typeface="Times New Roman"/>
            </a:endParaRPr>
          </a:p>
          <a:p>
            <a:pPr indent="450215" algn="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 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285728"/>
            <a:ext cx="800105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Что представляет собой Государственный герб Российской Федерации? </a:t>
            </a:r>
            <a:endParaRPr lang="en-US" sz="2400" dirty="0" smtClean="0"/>
          </a:p>
          <a:p>
            <a:r>
              <a:rPr lang="ru-RU" sz="2400" dirty="0" smtClean="0"/>
              <a:t>Четырёхугольный</a:t>
            </a:r>
            <a:r>
              <a:rPr lang="ru-RU" sz="2400" dirty="0" smtClean="0"/>
              <a:t>, с закруглёнными нижними углами, заострённый в </a:t>
            </a:r>
            <a:r>
              <a:rPr lang="ru-RU" sz="2400" dirty="0" smtClean="0"/>
              <a:t>оконечности </a:t>
            </a:r>
            <a:r>
              <a:rPr lang="ru-RU" sz="2400" dirty="0" smtClean="0"/>
              <a:t>красный геральдический щит с золотым двуглавым орлом, поднявшим вверх распущенные крылья. </a:t>
            </a:r>
            <a:endParaRPr lang="en-US" sz="2400" dirty="0" smtClean="0"/>
          </a:p>
          <a:p>
            <a:r>
              <a:rPr lang="ru-RU" sz="2400" dirty="0" smtClean="0"/>
              <a:t>Орёл </a:t>
            </a:r>
            <a:r>
              <a:rPr lang="ru-RU" sz="2400" dirty="0" smtClean="0"/>
              <a:t>увенчан двумя малыми коронами и - над ними - одной большой короной, соединёнными лентой. </a:t>
            </a:r>
            <a:endParaRPr lang="en-US" sz="2400" dirty="0" smtClean="0"/>
          </a:p>
          <a:p>
            <a:r>
              <a:rPr lang="ru-RU" sz="2400" dirty="0" smtClean="0"/>
              <a:t>В </a:t>
            </a:r>
            <a:r>
              <a:rPr lang="ru-RU" sz="2400" dirty="0" smtClean="0"/>
              <a:t>правой лапе орла - скипетр, в левой -держава. На груди орла, в красном щите, - серебряный всадник в синем плаще на серебряном коне, поражающий серебряным копьём чёрного опрокинутого навзничь и попранного конём дракона. </a:t>
            </a:r>
            <a:endParaRPr lang="en-US" sz="2400" dirty="0" smtClean="0"/>
          </a:p>
          <a:p>
            <a:r>
              <a:rPr lang="ru-RU" sz="2400" dirty="0" smtClean="0"/>
              <a:t>Это </a:t>
            </a:r>
            <a:r>
              <a:rPr lang="ru-RU" sz="2400" dirty="0" smtClean="0"/>
              <a:t>один из древних символов борьбы добра со злом, света с тьмой, защиты Отечества. </a:t>
            </a:r>
            <a:endParaRPr lang="ru-RU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357166"/>
            <a:ext cx="83582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Эмблемам, их символическому смыслу в средние века придавалось огромное значение. </a:t>
            </a:r>
            <a:endParaRPr lang="en-US" sz="2400" dirty="0" smtClean="0"/>
          </a:p>
          <a:p>
            <a:r>
              <a:rPr lang="ru-RU" sz="2400" dirty="0" smtClean="0"/>
              <a:t>Особая </a:t>
            </a:r>
            <a:r>
              <a:rPr lang="ru-RU" sz="2400" dirty="0" smtClean="0"/>
              <a:t>роль отводилась знакам, олицетворяющим понятие государства, верховную власть государя, идею его господства над подданными среди государственных символов первенствовали эмблемы, составляющие отличительный знак государства -государственный герб. </a:t>
            </a:r>
            <a:endParaRPr lang="en-US" sz="2400" dirty="0" smtClean="0"/>
          </a:p>
          <a:p>
            <a:r>
              <a:rPr lang="ru-RU" sz="2400" dirty="0" smtClean="0"/>
              <a:t>Подбор </a:t>
            </a:r>
            <a:r>
              <a:rPr lang="ru-RU" sz="2400" dirty="0" smtClean="0"/>
              <a:t>эмблем государственного герба, определение их сочетания, пропорций, цветов относились к компетенции высшей государственной власти. </a:t>
            </a:r>
            <a:endParaRPr lang="en-US" sz="2400" dirty="0" smtClean="0"/>
          </a:p>
          <a:p>
            <a:r>
              <a:rPr lang="ru-RU" sz="2400" dirty="0" smtClean="0"/>
              <a:t>Государственный </a:t>
            </a:r>
            <a:r>
              <a:rPr lang="ru-RU" sz="2400" dirty="0" smtClean="0"/>
              <a:t>герб являлся важной частью института внешнего оформления верховной власти. </a:t>
            </a:r>
            <a:endParaRPr lang="ru-RU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64396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• Какова история российского герба? 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Более четырёх столетий на гербе Российского государства изображался двуглавый орёл. Первым достоверным свидетельством использования двуглавого орла в качестве государственной эмблемы является печать Иоанна III Васильевича на меновой грамоте 1497 года. С этого момента его изображения проникают во все сферы прикладного и изобразительного искусства, особенно на государственные регалии, предметы царского обихода и в архитектуру.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357298"/>
            <a:ext cx="77153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sz="2400" dirty="0" smtClean="0"/>
              <a:t>Когда правительство РСФСР приняло постановление о разработке государственного герба? 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5 ноября 1990 года для организации этой работы была создана </a:t>
            </a:r>
            <a:r>
              <a:rPr lang="ru-RU" sz="2400" dirty="0" smtClean="0"/>
              <a:t>Правительственная </a:t>
            </a:r>
            <a:r>
              <a:rPr lang="ru-RU" sz="2400" dirty="0" smtClean="0"/>
              <a:t>комиссия. После всестороннего обсуждения комиссия предложила рекомендовать правительству герб - золотого двуглавого орла на красном поле. </a:t>
            </a:r>
            <a:endParaRPr lang="ru-RU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357166"/>
            <a:ext cx="771530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• Что олицетворяет восстановление двуглавого орла как Государственного герба России? 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Неразрывность и преемственность отечественной истории. 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Сегодняшний Герб России - это новый герб, но его составные части глубоко традиционны; он и отражает разные этапы отечественной истории, и продолжает их в третьем тысячелетии. 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 некоторых государствах существуют законодательно закреплённые официальные </a:t>
            </a:r>
            <a:r>
              <a:rPr lang="ru-RU" sz="2000" dirty="0" err="1" smtClean="0"/>
              <a:t>слоганы</a:t>
            </a:r>
            <a:r>
              <a:rPr lang="ru-RU" sz="2000" dirty="0" smtClean="0"/>
              <a:t> страны. При этом их употребление так же важно, как и употребление герба, гимна, флага. Во Франции: «Свобода, Равенство и Братство»; в США: «При разнообразии - едины »; в Канаде: «От моря и до моря»; в Камеруне: «Мир, труд, Родина», в СССР: «Пролетарии всех стран, соединяйтесь!». Официального девиза в Российской Федерации нет. </a:t>
            </a:r>
            <a:endParaRPr lang="ru-RU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1357298"/>
            <a:ext cx="721523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• Какой бы вы предложили </a:t>
            </a:r>
            <a:r>
              <a:rPr lang="ru-RU" sz="2400" dirty="0" err="1" smtClean="0"/>
              <a:t>слоган</a:t>
            </a:r>
            <a:r>
              <a:rPr lang="ru-RU" sz="2400" dirty="0" smtClean="0"/>
              <a:t> нашей Родине? 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2. Подведение итогов. 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Государственные символы есть не что иное, как связь между прошлым и будущим. И возможно, именно нынешние символы, которые включают в себя элементы предыдущего опыта, сплотят россиян, воодушевят нас на созидательную деятельность во имя процветания России - нашей Родины.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7eedcfbb99969dc6004dc001e9ee6a4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85720" y="285728"/>
            <a:ext cx="8280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4000" b="1" dirty="0">
                <a:latin typeface="Times New Roman"/>
                <a:ea typeface="Times New Roman"/>
              </a:rPr>
              <a:t>«Гений – это 99% труда и только 1% дарования</a:t>
            </a:r>
            <a:r>
              <a:rPr lang="ru-RU" sz="4000" b="1" dirty="0" smtClean="0">
                <a:latin typeface="Times New Roman"/>
                <a:ea typeface="Times New Roman"/>
              </a:rPr>
              <a:t>»</a:t>
            </a:r>
            <a:endParaRPr lang="ru-RU" sz="4000" b="1" dirty="0"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643702" y="1643050"/>
            <a:ext cx="17823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Times New Roman"/>
                <a:ea typeface="Times New Roman"/>
              </a:rPr>
              <a:t>Томас Эдисон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2428868"/>
            <a:ext cx="8215370" cy="210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ea typeface="Times New Roman"/>
                <a:cs typeface="Times New Roman"/>
              </a:rPr>
              <a:t>...Талант — это вера в себя, в свою силу... </a:t>
            </a:r>
            <a:br>
              <a:rPr lang="ru-RU" sz="2800" b="1" dirty="0">
                <a:ea typeface="Times New Roman"/>
                <a:cs typeface="Times New Roman"/>
              </a:rPr>
            </a:br>
            <a:r>
              <a:rPr lang="ru-RU" sz="2800" b="1" dirty="0">
                <a:ea typeface="Times New Roman"/>
                <a:cs typeface="Times New Roman"/>
              </a:rPr>
              <a:t>Горький М.</a:t>
            </a:r>
            <a:endParaRPr lang="ru-RU" sz="2800" b="1" dirty="0">
              <a:ea typeface="Calibri"/>
              <a:cs typeface="Times New Roman"/>
            </a:endParaRPr>
          </a:p>
          <a:p>
            <a:pPr indent="450215" algn="r">
              <a:lnSpc>
                <a:spcPct val="115000"/>
              </a:lnSpc>
              <a:spcAft>
                <a:spcPts val="0"/>
              </a:spcAft>
            </a:pPr>
            <a:endParaRPr lang="ru-RU" sz="2000" b="1" dirty="0" smtClean="0">
              <a:ea typeface="Times New Roman"/>
              <a:cs typeface="Times New Roman"/>
            </a:endParaRPr>
          </a:p>
          <a:p>
            <a:pPr indent="450215" algn="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ea typeface="Times New Roman"/>
                <a:cs typeface="Times New Roman"/>
              </a:rPr>
              <a:t> </a:t>
            </a:r>
            <a:endParaRPr lang="ru-RU" sz="2000" b="1" dirty="0" smtClean="0">
              <a:ea typeface="Times New Roman"/>
              <a:cs typeface="Times New Roman"/>
            </a:endParaRPr>
          </a:p>
          <a:p>
            <a:pPr indent="450215" algn="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 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295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eonid Mandelsta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993" y="0"/>
            <a:ext cx="2381250" cy="3124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03848" y="620688"/>
            <a:ext cx="395621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Леонид Исаакович</a:t>
            </a:r>
          </a:p>
          <a:p>
            <a:r>
              <a:rPr lang="ru-RU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Мандельштам</a:t>
            </a:r>
            <a:endParaRPr lang="ru-RU" sz="3600" b="1" i="1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4048" y="4293096"/>
            <a:ext cx="377122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Сергей Леонидович </a:t>
            </a:r>
          </a:p>
          <a:p>
            <a:r>
              <a:rPr lang="ru-RU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Мандельштам</a:t>
            </a:r>
            <a:endParaRPr lang="ru-RU" sz="3200" i="1" dirty="0"/>
          </a:p>
        </p:txBody>
      </p:sp>
      <p:pic>
        <p:nvPicPr>
          <p:cNvPr id="1028" name="Picture 4" descr="http://i2.a.ua/hronograf/persons/100/11930795806073847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573016"/>
            <a:ext cx="2852936" cy="285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1691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446335" y="2964462"/>
            <a:ext cx="7668940" cy="403244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63538">
              <a:buFontTx/>
              <a:buNone/>
            </a:pPr>
            <a:r>
              <a:rPr lang="ru-RU" altLang="ru-RU" sz="2800" b="1" dirty="0" smtClean="0">
                <a:solidFill>
                  <a:schemeClr val="tx1"/>
                </a:solidFill>
              </a:rPr>
              <a:t>Первый российский ученый — естествоиспытатель мирового значения, поэт, ставший основоположником современного русского языка, художник, историк, поборник развития отечественной науки и культуры, который до 9 лет был практически неграмотным. Вы без труда назовете его.</a:t>
            </a:r>
          </a:p>
        </p:txBody>
      </p:sp>
      <p:pic>
        <p:nvPicPr>
          <p:cNvPr id="3" name="Picture 4" descr="Портрет Ломоносов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79" y="0"/>
            <a:ext cx="3419475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23928" y="290333"/>
            <a:ext cx="493596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3600" b="1" dirty="0"/>
              <a:t>Михаил Васильевич </a:t>
            </a:r>
            <a:endParaRPr lang="ru-RU" altLang="ru-RU" sz="3600" b="1" dirty="0" smtClean="0"/>
          </a:p>
          <a:p>
            <a:pPr algn="ctr"/>
            <a:r>
              <a:rPr lang="ru-RU" altLang="ru-RU" sz="3600" b="1" dirty="0" smtClean="0"/>
              <a:t>Ломоносов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86799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7eedcfbb99969dc6004dc001e9ee6a4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gotovimvse.com/recipes/234/img_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692696"/>
            <a:ext cx="2857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gotovimvse.com/recipes/234/img_7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84984"/>
            <a:ext cx="2857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851920" y="516742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latin typeface="Times New Roman"/>
                <a:ea typeface="Times New Roman"/>
              </a:rPr>
              <a:t>На ваших столах лежат бумажные салфетки. </a:t>
            </a:r>
            <a:endParaRPr lang="ru-RU" sz="2400" b="1" dirty="0" smtClean="0">
              <a:latin typeface="Times New Roman"/>
              <a:ea typeface="Times New Roman"/>
            </a:endParaRPr>
          </a:p>
          <a:p>
            <a:r>
              <a:rPr lang="ru-RU" sz="2400" b="1" dirty="0" smtClean="0">
                <a:latin typeface="Times New Roman"/>
                <a:ea typeface="Times New Roman"/>
              </a:rPr>
              <a:t>Возьмите</a:t>
            </a:r>
            <a:r>
              <a:rPr lang="ru-RU" sz="2400" b="1" dirty="0">
                <a:latin typeface="Times New Roman"/>
                <a:ea typeface="Times New Roman"/>
              </a:rPr>
              <a:t>, пожалуйста, по одной и сверните её пополам любым способом</a:t>
            </a:r>
            <a:r>
              <a:rPr lang="ru-RU" sz="2400" b="1" dirty="0" smtClean="0">
                <a:latin typeface="Times New Roman"/>
                <a:ea typeface="Times New Roman"/>
              </a:rPr>
              <a:t>.</a:t>
            </a:r>
          </a:p>
          <a:p>
            <a:r>
              <a:rPr lang="ru-RU" sz="2400" b="1" dirty="0" smtClean="0">
                <a:latin typeface="Times New Roman"/>
                <a:ea typeface="Times New Roman"/>
              </a:rPr>
              <a:t>Оторвите </a:t>
            </a:r>
            <a:r>
              <a:rPr lang="ru-RU" sz="2400" b="1" dirty="0">
                <a:latin typeface="Times New Roman"/>
                <a:ea typeface="Times New Roman"/>
              </a:rPr>
              <a:t>с любого края уголок. </a:t>
            </a:r>
            <a:endParaRPr lang="ru-RU" sz="2400" b="1" dirty="0" smtClean="0">
              <a:latin typeface="Times New Roman"/>
              <a:ea typeface="Times New Roman"/>
            </a:endParaRPr>
          </a:p>
          <a:p>
            <a:r>
              <a:rPr lang="ru-RU" sz="2400" b="1" dirty="0" smtClean="0">
                <a:latin typeface="Times New Roman"/>
                <a:ea typeface="Times New Roman"/>
              </a:rPr>
              <a:t>Сверните </a:t>
            </a:r>
            <a:r>
              <a:rPr lang="ru-RU" sz="2400" b="1" dirty="0">
                <a:latin typeface="Times New Roman"/>
                <a:ea typeface="Times New Roman"/>
              </a:rPr>
              <a:t>её ещё раз пополам и опять оторвите кусочек с любого уголка. </a:t>
            </a:r>
            <a:endParaRPr lang="ru-RU" sz="2400" b="1" dirty="0" smtClean="0">
              <a:latin typeface="Times New Roman"/>
              <a:ea typeface="Times New Roman"/>
            </a:endParaRPr>
          </a:p>
          <a:p>
            <a:r>
              <a:rPr lang="ru-RU" sz="2400" b="1" dirty="0" smtClean="0">
                <a:latin typeface="Times New Roman"/>
                <a:ea typeface="Times New Roman"/>
              </a:rPr>
              <a:t>Сверните </a:t>
            </a:r>
            <a:r>
              <a:rPr lang="ru-RU" sz="2400" b="1" dirty="0">
                <a:latin typeface="Times New Roman"/>
                <a:ea typeface="Times New Roman"/>
              </a:rPr>
              <a:t>в третий раз пополам и снова оторвите. </a:t>
            </a:r>
            <a:endParaRPr lang="ru-RU" sz="2400" b="1" dirty="0" smtClean="0">
              <a:latin typeface="Times New Roman"/>
              <a:ea typeface="Times New Roman"/>
            </a:endParaRPr>
          </a:p>
          <a:p>
            <a:r>
              <a:rPr lang="ru-RU" sz="2400" b="1" dirty="0" smtClean="0">
                <a:latin typeface="Times New Roman"/>
                <a:ea typeface="Times New Roman"/>
              </a:rPr>
              <a:t>А </a:t>
            </a:r>
            <a:r>
              <a:rPr lang="ru-RU" sz="2400" b="1" dirty="0">
                <a:latin typeface="Times New Roman"/>
                <a:ea typeface="Times New Roman"/>
              </a:rPr>
              <a:t>теперь разверните и продемонстрируйте то, что у вас </a:t>
            </a:r>
            <a:r>
              <a:rPr lang="ru-RU" sz="2400" b="1" dirty="0" smtClean="0">
                <a:latin typeface="Times New Roman"/>
                <a:ea typeface="Times New Roman"/>
              </a:rPr>
              <a:t>получилось.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135295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7eedcfbb99969dc6004dc001e9ee6a4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2316" y="2132856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/>
            <a:r>
              <a:rPr lang="ru-RU" sz="3200" b="1" dirty="0">
                <a:solidFill>
                  <a:srgbClr val="000000"/>
                </a:solidFill>
                <a:ea typeface="Times New Roman"/>
                <a:cs typeface="Times New Roman"/>
              </a:rPr>
              <a:t>Что помогает человеку найти и раскрыть свой талант</a:t>
            </a:r>
            <a:r>
              <a:rPr lang="ru-RU" sz="3200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?</a:t>
            </a:r>
          </a:p>
          <a:p>
            <a:pPr marL="228600"/>
            <a:r>
              <a:rPr lang="ru-RU" sz="3200" b="1" dirty="0" smtClean="0">
                <a:ea typeface="Times New Roman"/>
                <a:cs typeface="Times New Roman"/>
              </a:rPr>
              <a:t>Какие таланты присущи нашим одноклассникам?</a:t>
            </a:r>
            <a:endParaRPr lang="ru-RU" sz="3200" b="1" dirty="0" smtClean="0">
              <a:ea typeface="Calibri"/>
              <a:cs typeface="Times New Roman"/>
            </a:endParaRPr>
          </a:p>
          <a:p>
            <a:pPr marL="228600" lvl="0"/>
            <a:endParaRPr lang="ru-RU" sz="32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0775" y="1484784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spcAft>
                <a:spcPts val="0"/>
              </a:spcAft>
            </a:pPr>
            <a:r>
              <a:rPr lang="ru-RU" sz="3200" b="1" dirty="0" smtClean="0">
                <a:ea typeface="Times New Roman"/>
                <a:cs typeface="Times New Roman"/>
              </a:rPr>
              <a:t>Как </a:t>
            </a:r>
            <a:r>
              <a:rPr lang="ru-RU" sz="3200" b="1" dirty="0">
                <a:ea typeface="Times New Roman"/>
                <a:cs typeface="Times New Roman"/>
              </a:rPr>
              <a:t>раскрыть свои таланты? </a:t>
            </a:r>
            <a:endParaRPr lang="ru-RU" sz="3200" b="1" dirty="0" smtClean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295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7eedcfbb99969dc6004dc001e9ee6a4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214290"/>
            <a:ext cx="77152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SzPts val="1000"/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нашем классе самым талантливым является…</a:t>
            </a:r>
            <a:endParaRPr lang="ru-RU" sz="2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714356"/>
            <a:ext cx="84296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ts val="1000"/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Часто меня приятно удивлял своими возможностями……</a:t>
            </a:r>
            <a:endParaRPr lang="ru-RU" sz="2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1285860"/>
            <a:ext cx="75505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SzPts val="1000"/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Самая одаренная личность в нашем классе – это…</a:t>
            </a:r>
            <a:endParaRPr lang="ru-RU" sz="2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1785926"/>
            <a:ext cx="8929718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Лучше всех умеет в классе выслушать, понять и 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поддержать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…</a:t>
            </a:r>
            <a:endParaRPr lang="ru-RU" sz="2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357430"/>
            <a:ext cx="8260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SzPts val="1000"/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Если в классе скучно, то значит, в нем отсутствует…</a:t>
            </a:r>
            <a:endParaRPr lang="ru-RU" sz="2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2928934"/>
            <a:ext cx="81747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SzPts val="1000"/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Мне интересно наблюдать, как у доски отвечает…</a:t>
            </a:r>
            <a:endParaRPr lang="ru-RU" sz="2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3857628"/>
            <a:ext cx="81605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SzPts val="1000"/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Возможно, мы очень скоро увидим в отличниках…</a:t>
            </a:r>
            <a:endParaRPr lang="ru-RU" sz="2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3357562"/>
            <a:ext cx="55700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SzPts val="1000"/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Чаще всего мне будет сниться…</a:t>
            </a:r>
            <a:endParaRPr lang="ru-RU" sz="2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4357694"/>
            <a:ext cx="4830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Лучше всех в классе поет…</a:t>
            </a:r>
            <a:endParaRPr lang="ru-RU" sz="24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5357826"/>
            <a:ext cx="39206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SzPts val="1000"/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Лучше всех танцует…</a:t>
            </a:r>
            <a:endParaRPr lang="ru-RU" sz="2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5857892"/>
            <a:ext cx="8124612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Самым добрым человеком в классе, можно назвать…</a:t>
            </a:r>
            <a:endParaRPr lang="ru-RU" sz="2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4857760"/>
            <a:ext cx="48142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Лучше всех в классе рисует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352350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7eedcfbb99969dc6004dc001e9ee6a4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357166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«Каждому из нас при рождении дается глыба мрамора и инструменты, чтобы превратить ее в статую. Некоторые так и таскают эту глыбу с собой всю жизнь, ни разу ее не коснувшись. Некоторые довольно быстро разбивают ее на маленькие осколки. А некоторым таки удается создать из нее великий шедевр!» </a:t>
            </a:r>
          </a:p>
          <a:p>
            <a:pPr algn="r"/>
            <a:r>
              <a:rPr lang="ru-RU" sz="2800" b="1" dirty="0" smtClean="0"/>
              <a:t>Р. Бах.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414</TotalTime>
  <Words>725</Words>
  <Application>Microsoft Office PowerPoint</Application>
  <PresentationFormat>Экран (4:3)</PresentationFormat>
  <Paragraphs>86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Легкий дым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Могу ли я в моей стране реализовать все свои таланты?? Есть ли у меня такая возможность?? Какие возможности предоставляет мне моя страна? 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Asya</cp:lastModifiedBy>
  <cp:revision>45</cp:revision>
  <dcterms:created xsi:type="dcterms:W3CDTF">2015-08-24T14:36:50Z</dcterms:created>
  <dcterms:modified xsi:type="dcterms:W3CDTF">2015-08-30T09:45:29Z</dcterms:modified>
</cp:coreProperties>
</file>