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57" r:id="rId4"/>
    <p:sldId id="258" r:id="rId5"/>
    <p:sldId id="279" r:id="rId6"/>
    <p:sldId id="278" r:id="rId7"/>
    <p:sldId id="282" r:id="rId8"/>
    <p:sldId id="259" r:id="rId9"/>
    <p:sldId id="281" r:id="rId10"/>
    <p:sldId id="286" r:id="rId11"/>
    <p:sldId id="260" r:id="rId12"/>
    <p:sldId id="283" r:id="rId13"/>
    <p:sldId id="284" r:id="rId14"/>
    <p:sldId id="285" r:id="rId15"/>
    <p:sldId id="275" r:id="rId16"/>
    <p:sldId id="28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68"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397247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13823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559F8-64E2-45B2-83AB-2DBB70156BB3}"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99279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422198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559F8-64E2-45B2-83AB-2DBB70156BB3}"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122945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3771713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4183858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257040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355807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3897685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385579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274193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222799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1187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178655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6779C6-AFF6-4D22-9007-F625F64B722C}" type="datetimeFigureOut">
              <a:rPr lang="ru-RU" smtClean="0"/>
              <a:pPr/>
              <a:t>07.11.2016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169612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6779C6-AFF6-4D22-9007-F625F64B722C}" type="datetimeFigureOut">
              <a:rPr lang="ru-RU" smtClean="0"/>
              <a:pPr/>
              <a:t>07.11.2016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5559F8-64E2-45B2-83AB-2DBB70156BB3}" type="slidenum">
              <a:rPr lang="ru-RU" smtClean="0"/>
              <a:pPr/>
              <a:t>‹#›</a:t>
            </a:fld>
            <a:endParaRPr lang="ru-RU"/>
          </a:p>
        </p:txBody>
      </p:sp>
    </p:spTree>
    <p:extLst>
      <p:ext uri="{BB962C8B-B14F-4D97-AF65-F5344CB8AC3E}">
        <p14:creationId xmlns:p14="http://schemas.microsoft.com/office/powerpoint/2010/main" xmlns="" val="4048494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7224" y="1496665"/>
            <a:ext cx="11044238" cy="2075889"/>
          </a:xfrm>
          <a:prstGeom prst="rect">
            <a:avLst/>
          </a:prstGeom>
        </p:spPr>
        <p:txBody>
          <a:bodyPr wrap="square">
            <a:spAutoFit/>
          </a:bodyPr>
          <a:lstStyle/>
          <a:p>
            <a:pPr algn="ctr">
              <a:lnSpc>
                <a:spcPct val="107000"/>
              </a:lnSpc>
              <a:spcAft>
                <a:spcPts val="750"/>
              </a:spcAft>
            </a:pPr>
            <a:r>
              <a:rPr lang="ru-RU" sz="3600" b="1" dirty="0" smtClean="0">
                <a:solidFill>
                  <a:srgbClr val="CC0066"/>
                </a:solidFill>
                <a:effectLst/>
                <a:latin typeface="Trebuchet MS" panose="020B0603020202020204" pitchFamily="34" charset="0"/>
                <a:ea typeface="Times New Roman" panose="02020603050405020304" pitchFamily="18" charset="0"/>
                <a:cs typeface="Arial" panose="020B0604020202020204" pitchFamily="34" charset="0"/>
              </a:rPr>
              <a:t>Проект ко Дню Победы для детей 6-7 лет: </a:t>
            </a:r>
          </a:p>
          <a:p>
            <a:pPr algn="ctr">
              <a:lnSpc>
                <a:spcPct val="107000"/>
              </a:lnSpc>
              <a:spcAft>
                <a:spcPts val="750"/>
              </a:spcAft>
            </a:pPr>
            <a:endParaRPr lang="ru-RU" sz="3600" b="1" dirty="0" smtClean="0">
              <a:solidFill>
                <a:srgbClr val="CC0066"/>
              </a:solidFill>
              <a:effectLst/>
              <a:latin typeface="Trebuchet MS" panose="020B0603020202020204" pitchFamily="34" charset="0"/>
              <a:ea typeface="Times New Roman" panose="02020603050405020304" pitchFamily="18" charset="0"/>
              <a:cs typeface="Arial" panose="020B0604020202020204" pitchFamily="34" charset="0"/>
            </a:endParaRPr>
          </a:p>
          <a:p>
            <a:pPr algn="ctr">
              <a:lnSpc>
                <a:spcPct val="107000"/>
              </a:lnSpc>
              <a:spcAft>
                <a:spcPts val="750"/>
              </a:spcAft>
            </a:pPr>
            <a:r>
              <a:rPr lang="ru-RU" sz="3600" b="1" dirty="0" smtClean="0">
                <a:solidFill>
                  <a:srgbClr val="CC0066"/>
                </a:solidFill>
                <a:effectLst/>
                <a:latin typeface="Trebuchet MS" panose="020B0603020202020204" pitchFamily="34" charset="0"/>
                <a:ea typeface="Times New Roman" panose="02020603050405020304" pitchFamily="18" charset="0"/>
                <a:cs typeface="Arial" panose="020B0604020202020204" pitchFamily="34" charset="0"/>
              </a:rPr>
              <a:t>«</a:t>
            </a:r>
            <a:r>
              <a:rPr lang="ru-RU" sz="3600" b="1" dirty="0" smtClean="0">
                <a:solidFill>
                  <a:srgbClr val="CC0066"/>
                </a:solidFill>
                <a:latin typeface="Trebuchet MS" panose="020B0603020202020204" pitchFamily="34" charset="0"/>
                <a:ea typeface="Times New Roman" panose="02020603050405020304" pitchFamily="18" charset="0"/>
                <a:cs typeface="Arial" panose="020B0604020202020204" pitchFamily="34" charset="0"/>
              </a:rPr>
              <a:t>Никто не забыт! Ничто не забыто!</a:t>
            </a:r>
            <a:r>
              <a:rPr lang="ru-RU" sz="3600" b="1" dirty="0" smtClean="0">
                <a:solidFill>
                  <a:srgbClr val="CC0066"/>
                </a:solidFill>
                <a:effectLst/>
                <a:latin typeface="Trebuchet MS" panose="020B0603020202020204" pitchFamily="34" charset="0"/>
                <a:ea typeface="Times New Roman" panose="02020603050405020304" pitchFamily="18" charset="0"/>
                <a:cs typeface="Arial" panose="020B0604020202020204" pitchFamily="34"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429124" y="6200775"/>
            <a:ext cx="5614988" cy="400110"/>
          </a:xfrm>
          <a:prstGeom prst="rect">
            <a:avLst/>
          </a:prstGeom>
          <a:noFill/>
        </p:spPr>
        <p:txBody>
          <a:bodyPr wrap="square" rtlCol="0">
            <a:spAutoFit/>
          </a:bodyPr>
          <a:lstStyle/>
          <a:p>
            <a:r>
              <a:rPr lang="ru-RU" sz="2000" b="1" dirty="0" smtClean="0">
                <a:latin typeface="Arial" panose="020B0604020202020204" pitchFamily="34" charset="0"/>
                <a:cs typeface="Arial" panose="020B0604020202020204" pitchFamily="34" charset="0"/>
              </a:rPr>
              <a:t>Группа </a:t>
            </a:r>
            <a:r>
              <a:rPr lang="ru-RU" sz="2000" b="1" dirty="0" smtClean="0">
                <a:latin typeface="Arial" panose="020B0604020202020204" pitchFamily="34" charset="0"/>
                <a:cs typeface="Arial" panose="020B0604020202020204" pitchFamily="34" charset="0"/>
              </a:rPr>
              <a:t>№8 «Румяные щечки»</a:t>
            </a:r>
            <a:endParaRPr lang="ru-RU" sz="2000" b="1" dirty="0">
              <a:latin typeface="Arial" panose="020B0604020202020204" pitchFamily="34" charset="0"/>
              <a:cs typeface="Arial" panose="020B0604020202020204" pitchFamily="34" charset="0"/>
            </a:endParaRPr>
          </a:p>
        </p:txBody>
      </p:sp>
      <p:sp>
        <p:nvSpPr>
          <p:cNvPr id="6" name="TextBox 5"/>
          <p:cNvSpPr txBox="1"/>
          <p:nvPr/>
        </p:nvSpPr>
        <p:spPr>
          <a:xfrm>
            <a:off x="1214437" y="575003"/>
            <a:ext cx="9929813" cy="369332"/>
          </a:xfrm>
          <a:prstGeom prst="rect">
            <a:avLst/>
          </a:prstGeom>
          <a:noFill/>
        </p:spPr>
        <p:txBody>
          <a:bodyPr wrap="square" rtlCol="0">
            <a:spAutoFit/>
          </a:bodyPr>
          <a:lstStyle/>
          <a:p>
            <a:pPr algn="ctr"/>
            <a:r>
              <a:rPr lang="ru-RU" dirty="0" smtClean="0">
                <a:latin typeface="Arial" panose="020B0604020202020204" pitchFamily="34" charset="0"/>
                <a:cs typeface="Arial" panose="020B0604020202020204" pitchFamily="34" charset="0"/>
              </a:rPr>
              <a:t>МБДОУ Детский сад № 41</a:t>
            </a:r>
            <a:endParaRPr lang="ru-RU" dirty="0">
              <a:latin typeface="Arial" panose="020B0604020202020204" pitchFamily="34" charset="0"/>
              <a:cs typeface="Arial" panose="020B0604020202020204" pitchFamily="34" charset="0"/>
            </a:endParaRPr>
          </a:p>
        </p:txBody>
      </p:sp>
      <p:sp>
        <p:nvSpPr>
          <p:cNvPr id="7" name="TextBox 6"/>
          <p:cNvSpPr txBox="1"/>
          <p:nvPr/>
        </p:nvSpPr>
        <p:spPr>
          <a:xfrm>
            <a:off x="6290440" y="5024765"/>
            <a:ext cx="5596759" cy="1015663"/>
          </a:xfrm>
          <a:prstGeom prst="rect">
            <a:avLst/>
          </a:prstGeom>
          <a:noFill/>
        </p:spPr>
        <p:txBody>
          <a:bodyPr wrap="square" rtlCol="0">
            <a:spAutoFit/>
          </a:bodyPr>
          <a:lstStyle/>
          <a:p>
            <a:pPr algn="r"/>
            <a:r>
              <a:rPr lang="ru-RU" sz="2000" b="1" dirty="0" smtClean="0">
                <a:latin typeface="Arial" panose="020B0604020202020204" pitchFamily="34" charset="0"/>
                <a:cs typeface="Arial" panose="020B0604020202020204" pitchFamily="34" charset="0"/>
              </a:rPr>
              <a:t>Подготовила воспитатель</a:t>
            </a:r>
            <a:r>
              <a:rPr lang="ru-RU" sz="2000" b="1" dirty="0" smtClean="0">
                <a:latin typeface="Arial" panose="020B0604020202020204" pitchFamily="34" charset="0"/>
                <a:cs typeface="Arial" panose="020B0604020202020204" pitchFamily="34" charset="0"/>
              </a:rPr>
              <a:t>:  </a:t>
            </a:r>
            <a:endParaRPr lang="ru-RU" sz="2000" b="1" dirty="0">
              <a:latin typeface="Arial" panose="020B0604020202020204" pitchFamily="34" charset="0"/>
              <a:cs typeface="Arial" panose="020B0604020202020204" pitchFamily="34" charset="0"/>
            </a:endParaRPr>
          </a:p>
          <a:p>
            <a:pPr algn="r"/>
            <a:r>
              <a:rPr lang="ru-RU" sz="2000" b="1" dirty="0" smtClean="0">
                <a:latin typeface="Arial" panose="020B0604020202020204" pitchFamily="34" charset="0"/>
                <a:cs typeface="Arial" panose="020B0604020202020204" pitchFamily="34" charset="0"/>
              </a:rPr>
              <a:t>Солопова Ирина Викторовна</a:t>
            </a:r>
          </a:p>
          <a:p>
            <a:pPr algn="r"/>
            <a:r>
              <a:rPr lang="ru-RU" sz="2000" b="1" dirty="0" smtClean="0">
                <a:latin typeface="Arial" panose="020B0604020202020204" pitchFamily="34" charset="0"/>
                <a:cs typeface="Arial" panose="020B0604020202020204" pitchFamily="34" charset="0"/>
              </a:rPr>
              <a:t>высшая квалификационная категория</a:t>
            </a:r>
            <a:endParaRPr lang="ru-RU" sz="2000" b="1" dirty="0">
              <a:latin typeface="Arial" panose="020B0604020202020204" pitchFamily="34" charset="0"/>
              <a:cs typeface="Arial" panose="020B0604020202020204" pitchFamily="34" charset="0"/>
            </a:endParaRPr>
          </a:p>
        </p:txBody>
      </p:sp>
      <p:pic>
        <p:nvPicPr>
          <p:cNvPr id="1026" name="Picture 2" descr="Творческий проект для дошкольников"/>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5862" y="3815102"/>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1445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20150930_103251.jpg"/>
          <p:cNvPicPr>
            <a:picLocks noChangeAspect="1" noChangeArrowheads="1"/>
          </p:cNvPicPr>
          <p:nvPr/>
        </p:nvPicPr>
        <p:blipFill>
          <a:blip r:embed="rId2" cstate="print"/>
          <a:srcRect/>
          <a:stretch>
            <a:fillRect/>
          </a:stretch>
        </p:blipFill>
        <p:spPr bwMode="auto">
          <a:xfrm>
            <a:off x="3797714" y="784956"/>
            <a:ext cx="3304674" cy="2478505"/>
          </a:xfrm>
          <a:prstGeom prst="rect">
            <a:avLst/>
          </a:prstGeom>
          <a:noFill/>
        </p:spPr>
      </p:pic>
      <p:pic>
        <p:nvPicPr>
          <p:cNvPr id="2050" name="Picture 2" descr="F:\20150930_103314.jpg"/>
          <p:cNvPicPr>
            <a:picLocks noChangeAspect="1" noChangeArrowheads="1"/>
          </p:cNvPicPr>
          <p:nvPr/>
        </p:nvPicPr>
        <p:blipFill>
          <a:blip r:embed="rId3" cstate="print"/>
          <a:srcRect/>
          <a:stretch>
            <a:fillRect/>
          </a:stretch>
        </p:blipFill>
        <p:spPr bwMode="auto">
          <a:xfrm rot="5400000">
            <a:off x="8024029" y="335848"/>
            <a:ext cx="2959764" cy="2800870"/>
          </a:xfrm>
          <a:prstGeom prst="rect">
            <a:avLst/>
          </a:prstGeom>
          <a:noFill/>
        </p:spPr>
      </p:pic>
      <p:sp>
        <p:nvSpPr>
          <p:cNvPr id="6" name="Прямоугольник 5"/>
          <p:cNvSpPr/>
          <p:nvPr/>
        </p:nvSpPr>
        <p:spPr>
          <a:xfrm>
            <a:off x="1571108" y="201589"/>
            <a:ext cx="6022804" cy="400110"/>
          </a:xfrm>
          <a:prstGeom prst="rect">
            <a:avLst/>
          </a:prstGeom>
        </p:spPr>
        <p:txBody>
          <a:bodyPr wrap="none">
            <a:spAutoFit/>
          </a:bodyPr>
          <a:lstStyle/>
          <a:p>
            <a:pPr algn="ctr"/>
            <a:r>
              <a:rPr lang="ru-RU" sz="2000" b="1" dirty="0" smtClean="0">
                <a:solidFill>
                  <a:srgbClr val="000000"/>
                </a:solidFill>
                <a:latin typeface="Arial" panose="020B0604020202020204" pitchFamily="34" charset="0"/>
                <a:ea typeface="Times New Roman" panose="02020603050405020304" pitchFamily="18" charset="0"/>
              </a:rPr>
              <a:t>Итоговая газета «Мы помним! Мы гордимся!»</a:t>
            </a:r>
          </a:p>
        </p:txBody>
      </p:sp>
      <p:sp>
        <p:nvSpPr>
          <p:cNvPr id="7" name="Прямоугольник 6"/>
          <p:cNvSpPr/>
          <p:nvPr/>
        </p:nvSpPr>
        <p:spPr>
          <a:xfrm>
            <a:off x="1292862" y="3543879"/>
            <a:ext cx="3930691" cy="400110"/>
          </a:xfrm>
          <a:prstGeom prst="rect">
            <a:avLst/>
          </a:prstGeom>
        </p:spPr>
        <p:txBody>
          <a:bodyPr wrap="none">
            <a:spAutoFit/>
          </a:bodyPr>
          <a:lstStyle/>
          <a:p>
            <a:pPr algn="ctr"/>
            <a:r>
              <a:rPr lang="ru-RU" sz="2000" b="1" dirty="0" smtClean="0">
                <a:solidFill>
                  <a:srgbClr val="000000"/>
                </a:solidFill>
                <a:latin typeface="Arial" panose="020B0604020202020204" pitchFamily="34" charset="0"/>
                <a:ea typeface="Times New Roman" panose="02020603050405020304" pitchFamily="18" charset="0"/>
              </a:rPr>
              <a:t>Презентация «Книги Памяти»</a:t>
            </a:r>
          </a:p>
        </p:txBody>
      </p:sp>
      <p:pic>
        <p:nvPicPr>
          <p:cNvPr id="2051" name="Picture 3" descr="F:\20150930_103302.jpg"/>
          <p:cNvPicPr>
            <a:picLocks noChangeAspect="1" noChangeArrowheads="1"/>
          </p:cNvPicPr>
          <p:nvPr/>
        </p:nvPicPr>
        <p:blipFill>
          <a:blip r:embed="rId4" cstate="print"/>
          <a:srcRect/>
          <a:stretch>
            <a:fillRect/>
          </a:stretch>
        </p:blipFill>
        <p:spPr bwMode="auto">
          <a:xfrm>
            <a:off x="5544207" y="3523592"/>
            <a:ext cx="3836276" cy="287720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2964" y="213957"/>
            <a:ext cx="10987087" cy="4893647"/>
          </a:xfrm>
          <a:prstGeom prst="rect">
            <a:avLst/>
          </a:prstGeom>
        </p:spPr>
        <p:txBody>
          <a:bodyPr wrap="square">
            <a:spAutoFit/>
          </a:bodyPr>
          <a:lstStyle/>
          <a:p>
            <a:pPr algn="ctr"/>
            <a:r>
              <a:rPr lang="ru-RU" sz="2400" b="1" dirty="0" smtClean="0">
                <a:solidFill>
                  <a:srgbClr val="000000"/>
                </a:solidFill>
                <a:effectLst/>
                <a:latin typeface="Arial" panose="020B0604020202020204" pitchFamily="34" charset="0"/>
                <a:ea typeface="Times New Roman" panose="02020603050405020304" pitchFamily="18" charset="0"/>
              </a:rPr>
              <a:t>Предполагаемые результаты проекта:</a:t>
            </a:r>
          </a:p>
          <a:p>
            <a:pPr indent="1171575">
              <a:tabLst>
                <a:tab pos="1071563" algn="l"/>
              </a:tabLst>
            </a:pP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1. Расширены и систематизированы знания о Великой Отечественной Войне.</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t>
            </a:r>
          </a:p>
          <a:p>
            <a:pPr indent="1171575"/>
            <a:r>
              <a:rPr lang="ru-RU" dirty="0" smtClean="0">
                <a:solidFill>
                  <a:srgbClr val="000000"/>
                </a:solidFill>
                <a:effectLst/>
                <a:latin typeface="Arial" panose="020B0604020202020204" pitchFamily="34" charset="0"/>
                <a:ea typeface="Times New Roman" panose="02020603050405020304" pitchFamily="18" charset="0"/>
              </a:rPr>
              <a:t>2. Закреплен навык составления рассказа об истории своей семьи в годы ВОВ.</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t>
            </a:r>
          </a:p>
          <a:p>
            <a:pPr indent="1171575"/>
            <a:r>
              <a:rPr lang="ru-RU" dirty="0" smtClean="0">
                <a:solidFill>
                  <a:srgbClr val="000000"/>
                </a:solidFill>
                <a:effectLst/>
                <a:latin typeface="Arial" panose="020B0604020202020204" pitchFamily="34" charset="0"/>
                <a:ea typeface="Times New Roman" panose="02020603050405020304" pitchFamily="18" charset="0"/>
              </a:rPr>
              <a:t>3. Усвоен алгоритм создания проекта: постановка цели, поиск различных средств 			достижения цели, анализ полученных результатов.</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t>
            </a:r>
          </a:p>
          <a:p>
            <a:pPr indent="1171575"/>
            <a:r>
              <a:rPr lang="ru-RU" dirty="0" smtClean="0">
                <a:solidFill>
                  <a:srgbClr val="000000"/>
                </a:solidFill>
                <a:effectLst/>
                <a:latin typeface="Arial" panose="020B0604020202020204" pitchFamily="34" charset="0"/>
                <a:ea typeface="Times New Roman" panose="02020603050405020304" pitchFamily="18" charset="0"/>
              </a:rPr>
              <a:t>4. Закреплены навыки продуктивной деятельности при изготовлении 				открыток, стенгазеты, составлении и оформлении «Книги памяти».</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t>
            </a:r>
          </a:p>
          <a:p>
            <a:pPr indent="1171575"/>
            <a:r>
              <a:rPr lang="ru-RU" dirty="0" smtClean="0">
                <a:solidFill>
                  <a:srgbClr val="000000"/>
                </a:solidFill>
                <a:effectLst/>
                <a:latin typeface="Arial" panose="020B0604020202020204" pitchFamily="34" charset="0"/>
                <a:ea typeface="Times New Roman" panose="02020603050405020304" pitchFamily="18" charset="0"/>
              </a:rPr>
              <a:t>5. Сформировано уважительное отношение к участникам войны, 					труженикам тыла; бережное отношение к семейным 						фотографиям и реликвиям.</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endParaRPr lang="ru-RU" dirty="0"/>
          </a:p>
        </p:txBody>
      </p:sp>
      <p:sp>
        <p:nvSpPr>
          <p:cNvPr id="5" name="Прямоугольник 4"/>
          <p:cNvSpPr/>
          <p:nvPr/>
        </p:nvSpPr>
        <p:spPr>
          <a:xfrm>
            <a:off x="2305050" y="4804644"/>
            <a:ext cx="8953500" cy="1804725"/>
          </a:xfrm>
          <a:prstGeom prst="rect">
            <a:avLst/>
          </a:prstGeom>
        </p:spPr>
        <p:txBody>
          <a:bodyPr wrap="square">
            <a:spAutoFit/>
          </a:bodyPr>
          <a:lstStyle/>
          <a:p>
            <a:pPr>
              <a:lnSpc>
                <a:spcPct val="107000"/>
              </a:lnSpc>
              <a:spcAft>
                <a:spcPts val="0"/>
              </a:spcAft>
            </a:pPr>
            <a:r>
              <a:rPr lang="ru-RU"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Продукт проектной деятельности</a:t>
            </a:r>
          </a:p>
          <a:p>
            <a:pPr>
              <a:lnSpc>
                <a:spcPct val="107000"/>
              </a:lnSpc>
            </a:pP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«Книга Памяти» с рассказами детей о прадедушках и прабабушках в годы Великой Отечественной Войны, выставка рисунков «Мир глазами детей». </a:t>
            </a:r>
            <a:r>
              <a:rPr lang="ru-RU" sz="1600" dirty="0" smtClean="0">
                <a:solidFill>
                  <a:srgbClr val="000000"/>
                </a:solidFill>
                <a:latin typeface="Arial" panose="020B0604020202020204" pitchFamily="34" charset="0"/>
                <a:ea typeface="Times New Roman" panose="02020603050405020304" pitchFamily="18" charset="0"/>
              </a:rPr>
              <a:t>Мини музей «Мы помним, мы гордимся»</a:t>
            </a:r>
            <a:endParaRPr lang="ru-RU" sz="1600" dirty="0" smtClean="0">
              <a:solidFill>
                <a:srgbClr val="000000"/>
              </a:solidFill>
              <a:effectLst/>
              <a:latin typeface="Arial" panose="020B0604020202020204" pitchFamily="34" charset="0"/>
              <a:ea typeface="Times New Roman" panose="02020603050405020304" pitchFamily="18" charset="0"/>
            </a:endParaRPr>
          </a:p>
          <a:p>
            <a:pPr>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84188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707253" y="2278728"/>
            <a:ext cx="2711942" cy="3778250"/>
          </a:xfr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6372" y="3834801"/>
            <a:ext cx="3876946" cy="244289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60445" y="418528"/>
            <a:ext cx="5284832" cy="3080515"/>
          </a:xfrm>
          <a:prstGeom prst="rect">
            <a:avLst/>
          </a:prstGeom>
        </p:spPr>
      </p:pic>
    </p:spTree>
    <p:extLst>
      <p:ext uri="{BB962C8B-B14F-4D97-AF65-F5344CB8AC3E}">
        <p14:creationId xmlns:p14="http://schemas.microsoft.com/office/powerpoint/2010/main" xmlns="" val="841747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9897" y="378940"/>
            <a:ext cx="2511677" cy="377825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07630" y="79406"/>
            <a:ext cx="4631495" cy="307889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54510" y="77347"/>
            <a:ext cx="3100184" cy="4663525"/>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xmlns="" val="0"/>
              </a:ext>
            </a:extLst>
          </a:blip>
          <a:srcRect t="10738"/>
          <a:stretch/>
        </p:blipFill>
        <p:spPr>
          <a:xfrm>
            <a:off x="7563933" y="3403467"/>
            <a:ext cx="2667461" cy="3348395"/>
          </a:xfrm>
          <a:prstGeom prst="rect">
            <a:avLst/>
          </a:prstGeom>
        </p:spPr>
      </p:pic>
    </p:spTree>
    <p:extLst>
      <p:ext uri="{BB962C8B-B14F-4D97-AF65-F5344CB8AC3E}">
        <p14:creationId xmlns:p14="http://schemas.microsoft.com/office/powerpoint/2010/main" xmlns="" val="356131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4112" y="287623"/>
            <a:ext cx="5319548" cy="353629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1813" y="2968976"/>
            <a:ext cx="5050874" cy="3357683"/>
          </a:xfrm>
          <a:prstGeom prst="rect">
            <a:avLst/>
          </a:prstGeom>
        </p:spPr>
      </p:pic>
    </p:spTree>
    <p:extLst>
      <p:ext uri="{BB962C8B-B14F-4D97-AF65-F5344CB8AC3E}">
        <p14:creationId xmlns:p14="http://schemas.microsoft.com/office/powerpoint/2010/main" xmlns="" val="1397646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785812" y="153799"/>
            <a:ext cx="11630025" cy="6678751"/>
          </a:xfrm>
          <a:prstGeom prst="rect">
            <a:avLst/>
          </a:prstGeom>
        </p:spPr>
        <p:txBody>
          <a:bodyPr wrap="square">
            <a:spAutoFit/>
          </a:bodyPr>
          <a:lstStyle/>
          <a:p>
            <a:pPr algn="ctr"/>
            <a:r>
              <a:rPr lang="ru-RU" sz="2400" b="1" i="0" dirty="0" smtClean="0">
                <a:solidFill>
                  <a:srgbClr val="0070C0"/>
                </a:solidFill>
                <a:effectLst/>
                <a:latin typeface="Times New Roman" panose="02020603050405020304" pitchFamily="18" charset="0"/>
              </a:rPr>
              <a:t>Консультация для родителей:</a:t>
            </a:r>
            <a:endParaRPr lang="ru-RU" sz="1200" b="0" i="0" dirty="0" smtClean="0">
              <a:solidFill>
                <a:srgbClr val="000000"/>
              </a:solidFill>
              <a:effectLst/>
              <a:latin typeface="Calibri" panose="020F0502020204030204" pitchFamily="34" charset="0"/>
            </a:endParaRPr>
          </a:p>
          <a:p>
            <a:pPr algn="ctr"/>
            <a:r>
              <a:rPr lang="ru-RU" sz="2400" b="0" i="0" dirty="0" smtClean="0">
                <a:solidFill>
                  <a:srgbClr val="FF0000"/>
                </a:solidFill>
                <a:effectLst/>
                <a:latin typeface="Times New Roman" panose="02020603050405020304" pitchFamily="18" charset="0"/>
              </a:rPr>
              <a:t>«Как рассказать детям о войне»</a:t>
            </a:r>
            <a:endParaRPr lang="ru-RU" sz="1200" b="0" i="0" dirty="0" smtClean="0">
              <a:solidFill>
                <a:srgbClr val="000000"/>
              </a:solidFill>
              <a:effectLst/>
              <a:latin typeface="Calibri" panose="020F0502020204030204" pitchFamily="34" charset="0"/>
            </a:endParaRPr>
          </a:p>
          <a:p>
            <a:r>
              <a:rPr lang="ru-RU" sz="2000" b="0" i="0" dirty="0" smtClean="0">
                <a:solidFill>
                  <a:srgbClr val="000000"/>
                </a:solidFill>
                <a:effectLst/>
                <a:latin typeface="Times New Roman" panose="02020603050405020304" pitchFamily="18" charset="0"/>
              </a:rPr>
              <a:t>	Несмотря на течение времени, неумолимо отдаляющее нас от великого события 70-летней давности, День Победы, 9 Мая, продолжает оставаться святым праздником для всех поколений. Этот день дарит невероятное ощущение гордости за наших дедов и прадедов, за наш народ. Победа в Великой Отечественной войне нам дорого обошлась – ценой здоровья, молодости и жизни наших предков. И в память об их огромном подвиге перед человечеством, на нас лежит ответственность воспитать уважение к великому празднику у наших детей. В первую очередь, дети должны знать, что они родились в государстве, которое приняло на себя основной удар со стороны гитлеровской Германии и внесло самый весомый вклад в победу над фашизмом. Ведь гордиться подвигом своего народа – это великое счастье, а не гордиться – проявление невежества и малодушия. В беседе с маленькими детьми о войне не стоит рассказывать обо всех ужасах и горестях. Наша задача – мягко объяснить ребенку суть войны, не вдаваясь в подробности.</a:t>
            </a:r>
            <a:endParaRPr lang="ru-RU" sz="1200" b="0" i="0" dirty="0" smtClean="0">
              <a:solidFill>
                <a:srgbClr val="000000"/>
              </a:solidFill>
              <a:effectLst/>
              <a:latin typeface="Calibri" panose="020F0502020204030204" pitchFamily="34" charset="0"/>
            </a:endParaRPr>
          </a:p>
          <a:p>
            <a:r>
              <a:rPr lang="ru-RU" sz="2000" b="0" i="0" dirty="0" smtClean="0">
                <a:solidFill>
                  <a:srgbClr val="000000"/>
                </a:solidFill>
                <a:effectLst/>
                <a:latin typeface="Times New Roman" panose="02020603050405020304" pitchFamily="18" charset="0"/>
              </a:rPr>
              <a:t>Так что же рассказывать детям про День Победы</a:t>
            </a:r>
            <a:endParaRPr lang="ru-RU" sz="1200" b="0" i="0" dirty="0" smtClean="0">
              <a:solidFill>
                <a:srgbClr val="000000"/>
              </a:solidFill>
              <a:effectLst/>
              <a:latin typeface="Calibri" panose="020F0502020204030204" pitchFamily="34" charset="0"/>
            </a:endParaRPr>
          </a:p>
          <a:p>
            <a:r>
              <a:rPr lang="ru-RU" sz="2000" b="0" i="0" dirty="0" smtClean="0">
                <a:solidFill>
                  <a:srgbClr val="000000"/>
                </a:solidFill>
                <a:effectLst/>
                <a:latin typeface="Times New Roman" panose="02020603050405020304" pitchFamily="18" charset="0"/>
              </a:rPr>
              <a:t>  Рассказывать о войне нужно, ориентируясь на возраст ребёнка. Главное – подбирать такие слова, чтобы ребёнок слушал с интересом. От тяжёлых подробностей пока можно воздержаться. Если развивать у детей интерес к теме Великой Отечественной войны, они со временем многое узнают сами из энциклопедий. А для начала вместе с малышом возложите цветы к памятнику погибшим воинам и расскажите, что памятник поставили в честь смелых людей, которые пожертвовали своей жизнью, защищая землю, по которой мы ходим сейчас. Кратко опишите мотивы войны, обязательно сделайте акцент на том, что война длилась пять долгих лет. Постарайтесь, чтобы ребёнок запомнил даты. </a:t>
            </a:r>
            <a:endParaRPr lang="ru-RU" sz="1200" b="0" i="0" dirty="0">
              <a:solidFill>
                <a:srgbClr val="000000"/>
              </a:solidFill>
              <a:effectLst/>
              <a:latin typeface="Calibri" panose="020F0502020204030204" pitchFamily="34" charset="0"/>
            </a:endParaRPr>
          </a:p>
        </p:txBody>
      </p:sp>
      <p:sp>
        <p:nvSpPr>
          <p:cNvPr id="5" name="TextBox 4"/>
          <p:cNvSpPr txBox="1"/>
          <p:nvPr/>
        </p:nvSpPr>
        <p:spPr>
          <a:xfrm>
            <a:off x="471488" y="207585"/>
            <a:ext cx="2714625" cy="371475"/>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Приложение 1</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1975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5763" y="410230"/>
            <a:ext cx="11701463" cy="5909310"/>
          </a:xfrm>
          <a:prstGeom prst="rect">
            <a:avLst/>
          </a:prstGeom>
        </p:spPr>
        <p:txBody>
          <a:bodyPr wrap="square">
            <a:spAutoFit/>
          </a:bodyPr>
          <a:lstStyle/>
          <a:p>
            <a:r>
              <a:rPr lang="ru-RU" b="0" i="0" dirty="0" smtClean="0">
                <a:solidFill>
                  <a:srgbClr val="000000"/>
                </a:solidFill>
                <a:effectLst/>
                <a:latin typeface="Times New Roman" panose="02020603050405020304" pitchFamily="18" charset="0"/>
              </a:rPr>
              <a:t>	Поведайте о финале войны так, чтобы ваш рассказ был захватывающим. Мальчики непременно захотят отождествить себя с героями, и впоследствии будут переносить всё услышанное от вас в свои детские игры.</a:t>
            </a:r>
            <a:endParaRPr lang="ru-RU" sz="1100" b="0" i="0" dirty="0" smtClean="0">
              <a:solidFill>
                <a:srgbClr val="000000"/>
              </a:solidFill>
              <a:effectLst/>
              <a:latin typeface="Calibri" panose="020F0502020204030204" pitchFamily="34" charset="0"/>
            </a:endParaRPr>
          </a:p>
          <a:p>
            <a:r>
              <a:rPr lang="ru-RU" b="0" i="0" dirty="0" smtClean="0">
                <a:solidFill>
                  <a:srgbClr val="000000"/>
                </a:solidFill>
                <a:effectLst/>
                <a:latin typeface="Times New Roman" panose="02020603050405020304" pitchFamily="18" charset="0"/>
              </a:rPr>
              <a:t> 	Если в вашем роду кто-то воевал, то, возможно, у вас до сих пор сохранились ордена и медали, а, может быть, и письма с фронта. Посвятите один день изучению наград вместе с ребёнком и чтению писем вслух. Комментируя их, опишите состояние души фронтовика, который хотел спокойно жить, но вынужден был расстаться со своими близкими, чтобы идти воевать и спасать свою Родину от жестокого врага. Можно повести ребенка в краеведческий или исторический музей, практически в каждом городе есть экспозиции, посвященные дням Великой Отечественной войны.</a:t>
            </a:r>
            <a:endParaRPr lang="ru-RU" sz="1100" b="0" i="0" dirty="0" smtClean="0">
              <a:solidFill>
                <a:srgbClr val="000000"/>
              </a:solidFill>
              <a:effectLst/>
              <a:latin typeface="Calibri" panose="020F0502020204030204" pitchFamily="34" charset="0"/>
            </a:endParaRPr>
          </a:p>
          <a:p>
            <a:r>
              <a:rPr lang="ru-RU" b="0" i="0" dirty="0" smtClean="0">
                <a:solidFill>
                  <a:srgbClr val="000000"/>
                </a:solidFill>
                <a:effectLst/>
                <a:latin typeface="Times New Roman" panose="02020603050405020304" pitchFamily="18" charset="0"/>
              </a:rPr>
              <a:t>  	Постарайтесь донести до ребёнка, что период Великой Отечественной войны был тяжёлым, страшным, полным потерь и лишений для каждого гражданина нашей страны того времени. Но, несмотря на это, они победили. И в этой победе приняли участие прабабушки и прадедушки вашего малыша для того, чтобы он мог спокойно спать, жить и расти, получать образование, никого не боясь. Обязательно следует рассказать, что подвиг был не только на линии фронта, что в тылу простые мирные жители также старались каждую минуту приблизить победу.</a:t>
            </a:r>
            <a:endParaRPr lang="ru-RU" sz="1100" b="0" i="0" dirty="0" smtClean="0">
              <a:solidFill>
                <a:srgbClr val="000000"/>
              </a:solidFill>
              <a:effectLst/>
              <a:latin typeface="Calibri" panose="020F0502020204030204" pitchFamily="34" charset="0"/>
            </a:endParaRPr>
          </a:p>
          <a:p>
            <a:r>
              <a:rPr lang="ru-RU" b="0" i="0" dirty="0" smtClean="0">
                <a:solidFill>
                  <a:srgbClr val="000000"/>
                </a:solidFill>
                <a:effectLst/>
                <a:latin typeface="Times New Roman" panose="02020603050405020304" pitchFamily="18" charset="0"/>
              </a:rPr>
              <a:t>	 Подберите для ребёнка хорошие стихи о войне, рассказы или кинофильм, соответствующий его возрасту, желательно, без тяжелых сцен. Чтобы не формировать у ребёнка негативное отношение к немецкому народу, объясните, что война была не с народом, а с его фашистским правительством. Примерный список фильмов о войне для детей от 6 лет: «Девочка ищет отца», «Иваново детство», «Смелые люди», «Беспокойное хозяйство»,  «Сын полка»,  »Садись рядом, Мишка!», «Четыре танкиста и собака», «Зимнее утро», «Пятерка отважных», «Юнга Северного флота».</a:t>
            </a:r>
            <a:endParaRPr lang="ru-RU" sz="1100" b="0" i="0" dirty="0" smtClean="0">
              <a:solidFill>
                <a:srgbClr val="000000"/>
              </a:solidFill>
              <a:effectLst/>
              <a:latin typeface="Calibri" panose="020F0502020204030204" pitchFamily="34" charset="0"/>
            </a:endParaRPr>
          </a:p>
          <a:p>
            <a:r>
              <a:rPr lang="ru-RU" b="0" i="0" dirty="0" smtClean="0">
                <a:solidFill>
                  <a:srgbClr val="000000"/>
                </a:solidFill>
                <a:effectLst/>
                <a:latin typeface="Times New Roman" panose="02020603050405020304" pitchFamily="18" charset="0"/>
              </a:rPr>
              <a:t>  	Поведите ребенка на парад.</a:t>
            </a:r>
            <a:endParaRPr lang="ru-RU" sz="1100" b="0" i="0" dirty="0" smtClean="0">
              <a:solidFill>
                <a:srgbClr val="000000"/>
              </a:solidFill>
              <a:effectLst/>
              <a:latin typeface="Calibri" panose="020F0502020204030204" pitchFamily="34" charset="0"/>
            </a:endParaRPr>
          </a:p>
          <a:p>
            <a:r>
              <a:rPr lang="ru-RU" b="0" i="0" dirty="0" smtClean="0">
                <a:solidFill>
                  <a:srgbClr val="000000"/>
                </a:solidFill>
                <a:effectLst/>
                <a:latin typeface="Times New Roman" panose="02020603050405020304" pitchFamily="18" charset="0"/>
              </a:rPr>
              <a:t> Важно донести до ребенка радость победы и великие подвиги наших людей.</a:t>
            </a:r>
            <a:endParaRPr lang="ru-RU" sz="11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xmlns="" val="1188530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2000" y="817069"/>
            <a:ext cx="6096000" cy="923330"/>
          </a:xfrm>
          <a:prstGeom prst="rect">
            <a:avLst/>
          </a:prstGeom>
        </p:spPr>
        <p:txBody>
          <a:bodyPr>
            <a:spAutoFit/>
          </a:bodyPr>
          <a:lstStyle/>
          <a:p>
            <a:pPr algn="just"/>
            <a:r>
              <a:rPr lang="ru-RU" b="1" dirty="0" smtClean="0">
                <a:solidFill>
                  <a:srgbClr val="000000"/>
                </a:solidFill>
                <a:effectLst/>
                <a:latin typeface="Arial" panose="020B0604020202020204" pitchFamily="34" charset="0"/>
                <a:ea typeface="Times New Roman" panose="02020603050405020304" pitchFamily="18" charset="0"/>
              </a:rPr>
              <a:t>Цель проекта:</a:t>
            </a:r>
            <a:r>
              <a:rPr lang="ru-RU" dirty="0" smtClean="0">
                <a:solidFill>
                  <a:srgbClr val="000000"/>
                </a:solidFill>
                <a:effectLst/>
                <a:latin typeface="Arial" panose="020B0604020202020204" pitchFamily="34" charset="0"/>
                <a:ea typeface="Times New Roman" panose="02020603050405020304" pitchFamily="18" charset="0"/>
              </a:rPr>
              <a:t> создание условий для обогащения детей знаниями о ВОВ, воспитание патриотизма, чувства гордости за свою семью.</a:t>
            </a:r>
            <a:endParaRPr lang="ru-RU" dirty="0"/>
          </a:p>
        </p:txBody>
      </p:sp>
      <p:sp>
        <p:nvSpPr>
          <p:cNvPr id="5" name="Прямоугольник 4"/>
          <p:cNvSpPr/>
          <p:nvPr/>
        </p:nvSpPr>
        <p:spPr>
          <a:xfrm>
            <a:off x="1557339" y="2036862"/>
            <a:ext cx="10144124" cy="3970318"/>
          </a:xfrm>
          <a:prstGeom prst="rect">
            <a:avLst/>
          </a:prstGeom>
        </p:spPr>
        <p:txBody>
          <a:bodyPr wrap="square">
            <a:spAutoFit/>
          </a:bodyPr>
          <a:lstStyle/>
          <a:p>
            <a:r>
              <a:rPr lang="ru-RU" b="1" dirty="0" smtClean="0">
                <a:solidFill>
                  <a:srgbClr val="000000"/>
                </a:solidFill>
                <a:effectLst/>
                <a:latin typeface="Arial" panose="020B0604020202020204" pitchFamily="34" charset="0"/>
                <a:ea typeface="Times New Roman" panose="02020603050405020304" pitchFamily="18" charset="0"/>
              </a:rPr>
              <a:t>Тип проекта:</a:t>
            </a:r>
            <a:r>
              <a:rPr lang="ru-RU" dirty="0" smtClean="0">
                <a:solidFill>
                  <a:srgbClr val="000000"/>
                </a:solidFill>
                <a:effectLst/>
                <a:latin typeface="Arial" panose="020B0604020202020204" pitchFamily="34" charset="0"/>
                <a:ea typeface="Times New Roman" panose="02020603050405020304" pitchFamily="18" charset="0"/>
              </a:rPr>
              <a:t> творческий, групповой, краткосрочный</a:t>
            </a:r>
          </a:p>
          <a:p>
            <a:endParaRPr lang="ru-RU" b="1" dirty="0">
              <a:solidFill>
                <a:srgbClr val="000000"/>
              </a:solidFill>
              <a:latin typeface="Arial" panose="020B0604020202020204" pitchFamily="34" charset="0"/>
              <a:ea typeface="Times New Roman" panose="02020603050405020304" pitchFamily="18" charset="0"/>
            </a:endParaRPr>
          </a:p>
          <a:p>
            <a:r>
              <a:rPr lang="ru-RU" b="1" dirty="0" smtClean="0">
                <a:solidFill>
                  <a:srgbClr val="000000"/>
                </a:solidFill>
                <a:effectLst/>
                <a:latin typeface="Arial" panose="020B0604020202020204" pitchFamily="34" charset="0"/>
                <a:ea typeface="Times New Roman" panose="02020603050405020304" pitchFamily="18" charset="0"/>
              </a:rPr>
              <a:t>	Актуальность.</a:t>
            </a: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Патриотическое чувство не возникает само по себе. Это результат 	длительного, целенаправленного воспитательного воздействия на 	человека, начиная с самого детства. В связи с этим проблема 	нравственно–патриотического воспитания детей дошкольного 	возраста становится одной из актуальных.</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В результате систематической, целенаправленной воспитательной 	работы у детей могут быть сформированы элементы 	гражданственности и патриотизма.</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Нельзя быть патриотом, не чувствуя личной связи с Родиной, не 	зная, как любили, берегли и защищали ее наши предки, наши отцы и 	деды.</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Именно поэтому мы сочли необходимым осветить для детей подвиг 	своего народа в годы Великой Отечественной Войны через призму 	истории своей семьи.</a:t>
            </a:r>
            <a:br>
              <a:rPr lang="ru-RU" dirty="0" smtClean="0">
                <a:solidFill>
                  <a:srgbClr val="000000"/>
                </a:solidFill>
                <a:effectLst/>
                <a:latin typeface="Arial" panose="020B0604020202020204" pitchFamily="34" charset="0"/>
                <a:ea typeface="Times New Roman" panose="02020603050405020304" pitchFamily="18" charset="0"/>
              </a:rPr>
            </a:br>
            <a:endParaRPr lang="ru-RU" dirty="0"/>
          </a:p>
        </p:txBody>
      </p:sp>
    </p:spTree>
    <p:extLst>
      <p:ext uri="{BB962C8B-B14F-4D97-AF65-F5344CB8AC3E}">
        <p14:creationId xmlns:p14="http://schemas.microsoft.com/office/powerpoint/2010/main" xmlns="" val="2477409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33450" y="255819"/>
            <a:ext cx="6096000" cy="3416320"/>
          </a:xfrm>
          <a:prstGeom prst="rect">
            <a:avLst/>
          </a:prstGeom>
        </p:spPr>
        <p:txBody>
          <a:bodyPr>
            <a:spAutoFit/>
          </a:bodyPr>
          <a:lstStyle/>
          <a:p>
            <a:r>
              <a:rPr lang="ru-RU" b="1" dirty="0" smtClean="0">
                <a:solidFill>
                  <a:srgbClr val="000000"/>
                </a:solidFill>
                <a:effectLst/>
                <a:latin typeface="Arial" panose="020B0604020202020204" pitchFamily="34" charset="0"/>
                <a:ea typeface="Times New Roman" panose="02020603050405020304" pitchFamily="18" charset="0"/>
              </a:rPr>
              <a:t>Задачи проекта:</a:t>
            </a: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1. Расширять и систематизировать знания детей о ВОВ. Развивать умение составлять рассказ о своей семье, обогащать словарный запас.</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2. Формировать нравственно-патриотические качества: храбрость, мужество, стремление защищать свою Родину.</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3. Способствовать формированию у детей интереса к истории своей семьи, своего народа.</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4. Воспитывать в детях бережное отношение к семейным фотографиям и наградам, уважительное отношение к старшему поколению.</a:t>
            </a:r>
            <a:endParaRPr lang="ru-RU" dirty="0"/>
          </a:p>
        </p:txBody>
      </p:sp>
      <p:sp>
        <p:nvSpPr>
          <p:cNvPr id="6" name="Прямоугольник 5"/>
          <p:cNvSpPr/>
          <p:nvPr/>
        </p:nvSpPr>
        <p:spPr>
          <a:xfrm>
            <a:off x="2133600" y="3710285"/>
            <a:ext cx="6096000" cy="646331"/>
          </a:xfrm>
          <a:prstGeom prst="rect">
            <a:avLst/>
          </a:prstGeom>
        </p:spPr>
        <p:txBody>
          <a:bodyPr>
            <a:spAutoFit/>
          </a:bodyPr>
          <a:lstStyle/>
          <a:p>
            <a:r>
              <a:rPr lang="ru-RU" b="1" dirty="0" smtClean="0">
                <a:solidFill>
                  <a:srgbClr val="000000"/>
                </a:solidFill>
                <a:effectLst/>
                <a:latin typeface="Arial" panose="020B0604020202020204" pitchFamily="34" charset="0"/>
                <a:ea typeface="Times New Roman" panose="02020603050405020304" pitchFamily="18" charset="0"/>
              </a:rPr>
              <a:t>Участники проекта:</a:t>
            </a:r>
            <a:r>
              <a:rPr lang="ru-RU" dirty="0" smtClean="0">
                <a:solidFill>
                  <a:srgbClr val="000000"/>
                </a:solidFill>
                <a:effectLst/>
                <a:latin typeface="Arial" panose="020B0604020202020204" pitchFamily="34" charset="0"/>
                <a:ea typeface="Times New Roman" panose="02020603050405020304" pitchFamily="18" charset="0"/>
              </a:rPr>
              <a:t> дети, родители воспитанников, воспитатели, музыкальный </a:t>
            </a:r>
            <a:r>
              <a:rPr lang="ru-RU" dirty="0" smtClean="0">
                <a:solidFill>
                  <a:srgbClr val="000000"/>
                </a:solidFill>
                <a:effectLst/>
                <a:latin typeface="Arial" panose="020B0604020202020204" pitchFamily="34" charset="0"/>
                <a:ea typeface="Times New Roman" panose="02020603050405020304" pitchFamily="18" charset="0"/>
              </a:rPr>
              <a:t>руководитель.</a:t>
            </a:r>
            <a:endParaRPr lang="ru-RU" dirty="0"/>
          </a:p>
        </p:txBody>
      </p:sp>
      <p:sp>
        <p:nvSpPr>
          <p:cNvPr id="7" name="Прямоугольник 6"/>
          <p:cNvSpPr/>
          <p:nvPr/>
        </p:nvSpPr>
        <p:spPr>
          <a:xfrm>
            <a:off x="4548187" y="4394762"/>
            <a:ext cx="7267575" cy="2166875"/>
          </a:xfrm>
          <a:prstGeom prst="rect">
            <a:avLst/>
          </a:prstGeom>
        </p:spPr>
        <p:txBody>
          <a:bodyPr wrap="square">
            <a:spAutoFit/>
          </a:bodyPr>
          <a:lstStyle/>
          <a:p>
            <a:pPr>
              <a:lnSpc>
                <a:spcPct val="107000"/>
              </a:lnSpc>
              <a:spcAft>
                <a:spcPts val="0"/>
              </a:spcAft>
            </a:pPr>
            <a:r>
              <a:rPr lang="ru-RU"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Продолжительность проекта:</a:t>
            </a: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месяц.</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Сроки реализации проекта:</a:t>
            </a: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Апрель-май.</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Основные формы реализации проекта:</a:t>
            </a: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НОД, мини-выставки, совместная деятельность, патриотический праздник, консультации для родителей.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33385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90564" y="499401"/>
            <a:ext cx="4953600" cy="530273"/>
          </a:xfrm>
          <a:prstGeom prst="rect">
            <a:avLst/>
          </a:prstGeom>
        </p:spPr>
        <p:txBody>
          <a:bodyPr wrap="none">
            <a:spAutoFit/>
          </a:bodyPr>
          <a:lstStyle/>
          <a:p>
            <a:pPr algn="just">
              <a:lnSpc>
                <a:spcPct val="107000"/>
              </a:lnSpc>
              <a:spcAft>
                <a:spcPts val="750"/>
              </a:spcAft>
            </a:pPr>
            <a:r>
              <a:rPr lang="ru-RU" sz="2800" b="1" dirty="0" smtClean="0">
                <a:solidFill>
                  <a:srgbClr val="601802"/>
                </a:solidFill>
                <a:effectLst/>
                <a:latin typeface="Trebuchet MS" panose="020B0603020202020204" pitchFamily="34" charset="0"/>
                <a:ea typeface="Times New Roman" panose="02020603050405020304" pitchFamily="18" charset="0"/>
                <a:cs typeface="Arial" panose="020B0604020202020204" pitchFamily="34" charset="0"/>
              </a:rPr>
              <a:t>Этапы проведения проекта</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585914" y="1362751"/>
            <a:ext cx="6096000" cy="3139321"/>
          </a:xfrm>
          <a:prstGeom prst="rect">
            <a:avLst/>
          </a:prstGeom>
        </p:spPr>
        <p:txBody>
          <a:bodyPr>
            <a:spAutoFit/>
          </a:bodyPr>
          <a:lstStyle/>
          <a:p>
            <a:r>
              <a:rPr lang="ru-RU" b="1" dirty="0" smtClean="0">
                <a:solidFill>
                  <a:srgbClr val="000000"/>
                </a:solidFill>
                <a:effectLst/>
                <a:latin typeface="Arial" panose="020B0604020202020204" pitchFamily="34" charset="0"/>
                <a:ea typeface="Times New Roman" panose="02020603050405020304" pitchFamily="18" charset="0"/>
              </a:rPr>
              <a:t>Подготовительный этап:</a:t>
            </a:r>
            <a:r>
              <a:rPr lang="ru-RU" dirty="0" smtClean="0">
                <a:solidFill>
                  <a:srgbClr val="000000"/>
                </a:solidFill>
                <a:effectLst/>
                <a:latin typeface="Arial" panose="020B0604020202020204" pitchFamily="34" charset="0"/>
                <a:ea typeface="Times New Roman" panose="02020603050405020304" pitchFamily="18" charset="0"/>
              </a:rPr>
              <a:t> апрель 2-я неделя</a:t>
            </a: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сбор и анализ литературы по данной теме</a:t>
            </a: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беседа с детьми «Что я знаю о войне?»</a:t>
            </a: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составление плана работы</a:t>
            </a: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разработка содержания проекта</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endParaRPr lang="ru-RU" dirty="0"/>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1575" y="2933920"/>
            <a:ext cx="5464175" cy="3651800"/>
          </a:xfrm>
          <a:prstGeom prst="rect">
            <a:avLst/>
          </a:prstGeom>
        </p:spPr>
      </p:pic>
    </p:spTree>
    <p:extLst>
      <p:ext uri="{BB962C8B-B14F-4D97-AF65-F5344CB8AC3E}">
        <p14:creationId xmlns:p14="http://schemas.microsoft.com/office/powerpoint/2010/main" xmlns="" val="118273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2111" y="433804"/>
            <a:ext cx="9424987" cy="4062651"/>
          </a:xfrm>
          <a:prstGeom prst="rect">
            <a:avLst/>
          </a:prstGeom>
        </p:spPr>
        <p:txBody>
          <a:bodyPr wrap="square">
            <a:spAutoFit/>
          </a:bodyPr>
          <a:lstStyle/>
          <a:p>
            <a:r>
              <a:rPr lang="ru-RU" sz="2400" b="1" i="0" dirty="0" smtClean="0">
                <a:solidFill>
                  <a:srgbClr val="000000"/>
                </a:solidFill>
                <a:effectLst/>
                <a:latin typeface="Helvetica Neue"/>
              </a:rPr>
              <a:t>Основной этап: апрель 3-я неделя - 4-я неделя</a:t>
            </a:r>
          </a:p>
          <a:p>
            <a:endParaRPr lang="ru-RU" dirty="0" smtClean="0"/>
          </a:p>
          <a:p>
            <a:r>
              <a:rPr lang="ru-RU" dirty="0" smtClean="0"/>
              <a:t/>
            </a:r>
            <a:br>
              <a:rPr lang="ru-RU" dirty="0" smtClean="0"/>
            </a:br>
            <a:r>
              <a:rPr lang="ru-RU" b="0" i="0" dirty="0" smtClean="0">
                <a:solidFill>
                  <a:srgbClr val="000000"/>
                </a:solidFill>
                <a:effectLst/>
                <a:latin typeface="Helvetica Neue"/>
              </a:rPr>
              <a:t>• консультация для родителей: «Как рассказать ребенку о войне?» </a:t>
            </a:r>
            <a:r>
              <a:rPr lang="ru-RU" b="1" i="0" dirty="0" smtClean="0">
                <a:solidFill>
                  <a:srgbClr val="000000"/>
                </a:solidFill>
                <a:effectLst/>
                <a:latin typeface="Helvetica Neue"/>
              </a:rPr>
              <a:t>Приложение 1</a:t>
            </a:r>
          </a:p>
          <a:p>
            <a:endParaRPr lang="ru-RU" dirty="0" smtClean="0"/>
          </a:p>
          <a:p>
            <a:r>
              <a:rPr lang="ru-RU" dirty="0" smtClean="0"/>
              <a:t/>
            </a:r>
            <a:br>
              <a:rPr lang="ru-RU" dirty="0" smtClean="0"/>
            </a:br>
            <a:r>
              <a:rPr lang="ru-RU" b="0" i="0" dirty="0" smtClean="0">
                <a:solidFill>
                  <a:srgbClr val="000000"/>
                </a:solidFill>
                <a:effectLst/>
                <a:latin typeface="Helvetica Neue"/>
              </a:rPr>
              <a:t>• сбор сведений о родственниках, принимавших участие в ВОВ, составление индивидуальных рассказов детей о них.</a:t>
            </a:r>
          </a:p>
          <a:p>
            <a:endParaRPr lang="ru-RU" dirty="0" smtClean="0"/>
          </a:p>
          <a:p>
            <a:endParaRPr lang="ru-RU" dirty="0" smtClean="0"/>
          </a:p>
          <a:p>
            <a:endParaRPr lang="ru-RU" dirty="0"/>
          </a:p>
          <a:p>
            <a:endParaRPr lang="ru-RU" dirty="0" smtClean="0"/>
          </a:p>
          <a:p>
            <a:r>
              <a:rPr lang="ru-RU" dirty="0" smtClean="0"/>
              <a:t/>
            </a:r>
            <a:br>
              <a:rPr lang="ru-RU" dirty="0" smtClean="0"/>
            </a:b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b="13547"/>
          <a:stretch/>
        </p:blipFill>
        <p:spPr>
          <a:xfrm>
            <a:off x="6841737" y="2836604"/>
            <a:ext cx="4566425" cy="3878521"/>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l="2504" t="14162" r="6508" b="-770"/>
          <a:stretch/>
        </p:blipFill>
        <p:spPr>
          <a:xfrm>
            <a:off x="1000125" y="3114675"/>
            <a:ext cx="5072064" cy="3214687"/>
          </a:xfrm>
          <a:prstGeom prst="rect">
            <a:avLst/>
          </a:prstGeom>
        </p:spPr>
      </p:pic>
    </p:spTree>
    <p:extLst>
      <p:ext uri="{BB962C8B-B14F-4D97-AF65-F5344CB8AC3E}">
        <p14:creationId xmlns:p14="http://schemas.microsoft.com/office/powerpoint/2010/main" xmlns="" val="217574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7713" y="1287750"/>
            <a:ext cx="6096000" cy="4801314"/>
          </a:xfrm>
          <a:prstGeom prst="rect">
            <a:avLst/>
          </a:prstGeom>
        </p:spPr>
        <p:txBody>
          <a:bodyPr>
            <a:spAutoFit/>
          </a:bodyPr>
          <a:lstStyle/>
          <a:p>
            <a:r>
              <a:rPr lang="ru-RU" b="0" i="0" dirty="0" smtClean="0">
                <a:solidFill>
                  <a:srgbClr val="000000"/>
                </a:solidFill>
                <a:effectLst/>
                <a:latin typeface="Helvetica Neue"/>
              </a:rPr>
              <a:t>• Слушание песен о </a:t>
            </a:r>
            <a:r>
              <a:rPr lang="ru-RU" b="0" i="0" dirty="0" err="1" smtClean="0">
                <a:solidFill>
                  <a:srgbClr val="000000"/>
                </a:solidFill>
                <a:effectLst/>
                <a:latin typeface="Helvetica Neue"/>
              </a:rPr>
              <a:t>войне:«Священная</a:t>
            </a:r>
            <a:r>
              <a:rPr lang="ru-RU" b="0" i="0" dirty="0" smtClean="0">
                <a:solidFill>
                  <a:srgbClr val="000000"/>
                </a:solidFill>
                <a:effectLst/>
                <a:latin typeface="Helvetica Neue"/>
              </a:rPr>
              <a:t> война» сл. В. Лебедева-Кумача, «День Победы» Д. </a:t>
            </a:r>
            <a:r>
              <a:rPr lang="ru-RU" b="0" i="0" dirty="0" err="1" smtClean="0">
                <a:solidFill>
                  <a:srgbClr val="000000"/>
                </a:solidFill>
                <a:effectLst/>
                <a:latin typeface="Helvetica Neue"/>
              </a:rPr>
              <a:t>Тухманова</a:t>
            </a:r>
            <a:r>
              <a:rPr lang="ru-RU" b="0" i="0" dirty="0" smtClean="0">
                <a:solidFill>
                  <a:srgbClr val="000000"/>
                </a:solidFill>
                <a:effectLst/>
                <a:latin typeface="Helvetica Neue"/>
              </a:rPr>
              <a:t>, М. </a:t>
            </a:r>
            <a:r>
              <a:rPr lang="ru-RU" b="0" i="0" dirty="0" err="1" smtClean="0">
                <a:solidFill>
                  <a:srgbClr val="000000"/>
                </a:solidFill>
                <a:effectLst/>
                <a:latin typeface="Helvetica Neue"/>
              </a:rPr>
              <a:t>Блантера</a:t>
            </a:r>
            <a:r>
              <a:rPr lang="ru-RU" b="0" i="0" dirty="0" smtClean="0">
                <a:solidFill>
                  <a:srgbClr val="000000"/>
                </a:solidFill>
                <a:effectLst/>
                <a:latin typeface="Helvetica Neue"/>
              </a:rPr>
              <a:t> «Катюша», </a:t>
            </a:r>
            <a:r>
              <a:rPr lang="ru-RU" b="0" i="0" dirty="0" err="1" smtClean="0">
                <a:solidFill>
                  <a:srgbClr val="000000"/>
                </a:solidFill>
                <a:effectLst/>
                <a:latin typeface="Helvetica Neue"/>
              </a:rPr>
              <a:t>В.Алкина</a:t>
            </a:r>
            <a:r>
              <a:rPr lang="ru-RU" b="0" i="0" dirty="0" smtClean="0">
                <a:solidFill>
                  <a:srgbClr val="000000"/>
                </a:solidFill>
                <a:effectLst/>
                <a:latin typeface="Helvetica Neue"/>
              </a:rPr>
              <a:t> «Прощание славянки».</a:t>
            </a:r>
          </a:p>
          <a:p>
            <a:endParaRPr lang="ru-RU" dirty="0">
              <a:solidFill>
                <a:srgbClr val="000000"/>
              </a:solidFill>
              <a:latin typeface="Helvetica Neue"/>
            </a:endParaRPr>
          </a:p>
          <a:p>
            <a:endParaRPr lang="ru-RU" b="0" i="0" dirty="0" smtClean="0">
              <a:solidFill>
                <a:srgbClr val="000000"/>
              </a:solidFill>
              <a:effectLst/>
              <a:latin typeface="Helvetica Neue"/>
            </a:endParaRPr>
          </a:p>
          <a:p>
            <a:endParaRPr lang="ru-RU" b="0" i="0" dirty="0" smtClean="0">
              <a:solidFill>
                <a:srgbClr val="000000"/>
              </a:solidFill>
              <a:effectLst/>
              <a:latin typeface="Helvetica Neue"/>
            </a:endParaRPr>
          </a:p>
          <a:p>
            <a:endParaRPr lang="ru-RU" dirty="0">
              <a:solidFill>
                <a:srgbClr val="000000"/>
              </a:solidFill>
              <a:latin typeface="Helvetica Neue"/>
            </a:endParaRPr>
          </a:p>
          <a:p>
            <a:endParaRPr lang="ru-RU" b="0" i="0" dirty="0" smtClean="0">
              <a:solidFill>
                <a:srgbClr val="000000"/>
              </a:solidFill>
              <a:effectLst/>
              <a:latin typeface="Helvetica Neue"/>
            </a:endParaRPr>
          </a:p>
          <a:p>
            <a:endParaRPr lang="ru-RU" b="0" i="0" dirty="0" smtClean="0">
              <a:solidFill>
                <a:srgbClr val="000000"/>
              </a:solidFill>
              <a:effectLst/>
              <a:latin typeface="Helvetica Neue"/>
            </a:endParaRPr>
          </a:p>
          <a:p>
            <a:endParaRPr lang="ru-RU" b="0" i="0" dirty="0" smtClean="0">
              <a:solidFill>
                <a:srgbClr val="000000"/>
              </a:solidFill>
              <a:effectLst/>
              <a:latin typeface="Helvetica Neue"/>
            </a:endParaRPr>
          </a:p>
          <a:p>
            <a:endParaRPr lang="ru-RU" dirty="0" smtClean="0"/>
          </a:p>
          <a:p>
            <a:r>
              <a:rPr lang="ru-RU" dirty="0" smtClean="0"/>
              <a:t/>
            </a:r>
            <a:br>
              <a:rPr lang="ru-RU" dirty="0" smtClean="0"/>
            </a:br>
            <a:r>
              <a:rPr lang="ru-RU" b="0" i="0" dirty="0" smtClean="0">
                <a:solidFill>
                  <a:srgbClr val="000000"/>
                </a:solidFill>
                <a:effectLst/>
                <a:latin typeface="Helvetica Neue"/>
              </a:rPr>
              <a:t>• Чтение художественных произведений: Л. Кассиль «Памятник солдату», «Твои защитники»; С. </a:t>
            </a:r>
            <a:r>
              <a:rPr lang="ru-RU" b="0" i="0" dirty="0" err="1" smtClean="0">
                <a:solidFill>
                  <a:srgbClr val="000000"/>
                </a:solidFill>
                <a:effectLst/>
                <a:latin typeface="Helvetica Neue"/>
              </a:rPr>
              <a:t>Баруздин</a:t>
            </a:r>
            <a:r>
              <a:rPr lang="ru-RU" b="0" i="0" dirty="0" smtClean="0">
                <a:solidFill>
                  <a:srgbClr val="000000"/>
                </a:solidFill>
                <a:effectLst/>
                <a:latin typeface="Helvetica Neue"/>
              </a:rPr>
              <a:t> «Рассказы о войне»; С. Михалков «День Победы»</a:t>
            </a:r>
          </a:p>
          <a:p>
            <a:endParaRPr lang="ru-RU" dirty="0">
              <a:solidFill>
                <a:srgbClr val="000000"/>
              </a:solidFill>
              <a:latin typeface="Helvetica Neue"/>
            </a:endParaRPr>
          </a:p>
          <a:p>
            <a:endParaRPr lang="ru-RU" b="0" i="0" dirty="0">
              <a:solidFill>
                <a:srgbClr val="000000"/>
              </a:solidFill>
              <a:effectLst/>
              <a:latin typeface="Helvetica Neue"/>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4207" y="253132"/>
            <a:ext cx="4082980" cy="2718667"/>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7753" y="3187670"/>
            <a:ext cx="3895651" cy="2603529"/>
          </a:xfrm>
          <a:prstGeom prst="rect">
            <a:avLst/>
          </a:prstGeom>
        </p:spPr>
      </p:pic>
    </p:spTree>
    <p:extLst>
      <p:ext uri="{BB962C8B-B14F-4D97-AF65-F5344CB8AC3E}">
        <p14:creationId xmlns:p14="http://schemas.microsoft.com/office/powerpoint/2010/main" xmlns="" val="272102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77983" y="426213"/>
            <a:ext cx="6096000" cy="2862322"/>
          </a:xfrm>
          <a:prstGeom prst="rect">
            <a:avLst/>
          </a:prstGeom>
        </p:spPr>
        <p:txBody>
          <a:bodyPr>
            <a:spAutoFit/>
          </a:bodyPr>
          <a:lstStyle/>
          <a:p>
            <a:r>
              <a:rPr lang="ru-RU" dirty="0" smtClean="0">
                <a:solidFill>
                  <a:srgbClr val="000000"/>
                </a:solidFill>
                <a:latin typeface="Helvetica Neue"/>
              </a:rPr>
              <a:t>Б</a:t>
            </a:r>
            <a:r>
              <a:rPr lang="ru-RU" b="0" i="0" dirty="0" smtClean="0">
                <a:solidFill>
                  <a:srgbClr val="000000"/>
                </a:solidFill>
                <a:effectLst/>
                <a:latin typeface="Helvetica Neue"/>
              </a:rPr>
              <a:t>еседа с детьми «Подвиг на войне»</a:t>
            </a:r>
          </a:p>
          <a:p>
            <a:endParaRPr lang="ru-RU" dirty="0" smtClean="0">
              <a:solidFill>
                <a:srgbClr val="000000"/>
              </a:solidFill>
              <a:latin typeface="Helvetica Neue"/>
            </a:endParaRPr>
          </a:p>
          <a:p>
            <a:endParaRPr lang="ru-RU" dirty="0" smtClean="0">
              <a:solidFill>
                <a:srgbClr val="000000"/>
              </a:solidFill>
              <a:latin typeface="Helvetica Neue"/>
            </a:endParaRPr>
          </a:p>
          <a:p>
            <a:endParaRPr lang="ru-RU" dirty="0" smtClean="0">
              <a:solidFill>
                <a:srgbClr val="000000"/>
              </a:solidFill>
              <a:latin typeface="Helvetica Neue"/>
            </a:endParaRPr>
          </a:p>
          <a:p>
            <a:endParaRPr lang="ru-RU" dirty="0" smtClean="0">
              <a:solidFill>
                <a:srgbClr val="000000"/>
              </a:solidFill>
              <a:latin typeface="Helvetica Neue"/>
            </a:endParaRPr>
          </a:p>
          <a:p>
            <a:endParaRPr lang="ru-RU" dirty="0" smtClean="0">
              <a:solidFill>
                <a:srgbClr val="000000"/>
              </a:solidFill>
              <a:latin typeface="Helvetica Neue"/>
            </a:endParaRPr>
          </a:p>
          <a:p>
            <a:endParaRPr lang="ru-RU" dirty="0">
              <a:solidFill>
                <a:srgbClr val="000000"/>
              </a:solidFill>
              <a:latin typeface="Helvetica Neue"/>
            </a:endParaRPr>
          </a:p>
          <a:p>
            <a:endParaRPr lang="ru-RU" dirty="0" smtClean="0">
              <a:solidFill>
                <a:srgbClr val="000000"/>
              </a:solidFill>
              <a:latin typeface="Helvetica Neue"/>
            </a:endParaRPr>
          </a:p>
          <a:p>
            <a:r>
              <a:rPr lang="ru-RU" dirty="0" smtClean="0">
                <a:solidFill>
                  <a:srgbClr val="000000"/>
                </a:solidFill>
                <a:latin typeface="Helvetica Neue"/>
              </a:rPr>
              <a:t>Рассказ детей подготовительного возраста о войне детям младшего возраста</a:t>
            </a:r>
            <a:endParaRPr lang="ru-RU" dirty="0"/>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l="41446" t="42916" r="28590" b="6667"/>
          <a:stretch/>
        </p:blipFill>
        <p:spPr>
          <a:xfrm>
            <a:off x="2107913" y="3853607"/>
            <a:ext cx="2371960" cy="2657474"/>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33661" y="339368"/>
            <a:ext cx="2997779" cy="2003466"/>
          </a:xfrm>
          <a:prstGeom prst="rect">
            <a:avLst/>
          </a:prstGeom>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xmlns="" val="0"/>
              </a:ext>
            </a:extLst>
          </a:blip>
          <a:srcRect l="14674" t="12709"/>
          <a:stretch/>
        </p:blipFill>
        <p:spPr>
          <a:xfrm>
            <a:off x="6041779" y="3853607"/>
            <a:ext cx="4419428" cy="2657474"/>
          </a:xfrm>
          <a:prstGeom prst="rect">
            <a:avLst/>
          </a:prstGeom>
        </p:spPr>
      </p:pic>
    </p:spTree>
    <p:extLst>
      <p:ext uri="{BB962C8B-B14F-4D97-AF65-F5344CB8AC3E}">
        <p14:creationId xmlns:p14="http://schemas.microsoft.com/office/powerpoint/2010/main" xmlns="" val="2756553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2450" y="493276"/>
            <a:ext cx="10939463" cy="5539978"/>
          </a:xfrm>
          <a:prstGeom prst="rect">
            <a:avLst/>
          </a:prstGeom>
        </p:spPr>
        <p:txBody>
          <a:bodyPr wrap="square">
            <a:spAutoFit/>
          </a:bodyPr>
          <a:lstStyle/>
          <a:p>
            <a:r>
              <a:rPr lang="ru-RU" sz="2400" b="1" i="1" dirty="0" smtClean="0">
                <a:solidFill>
                  <a:srgbClr val="000000"/>
                </a:solidFill>
                <a:effectLst/>
                <a:latin typeface="Arial" panose="020B0604020202020204" pitchFamily="34" charset="0"/>
                <a:ea typeface="Times New Roman" panose="02020603050405020304" pitchFamily="18" charset="0"/>
              </a:rPr>
              <a:t>май 1-я неделя</a:t>
            </a:r>
          </a:p>
          <a:p>
            <a:endParaRPr lang="ru-RU" sz="2400" b="1" i="1" dirty="0">
              <a:solidFill>
                <a:srgbClr val="000000"/>
              </a:solidFill>
              <a:latin typeface="Arial" panose="020B0604020202020204" pitchFamily="34" charset="0"/>
              <a:ea typeface="Times New Roman" panose="02020603050405020304" pitchFamily="18" charset="0"/>
            </a:endParaRPr>
          </a:p>
          <a:p>
            <a:r>
              <a:rPr lang="ru-RU" dirty="0" smtClean="0">
                <a:solidFill>
                  <a:srgbClr val="000000"/>
                </a:solidFill>
                <a:effectLst/>
                <a:latin typeface="Arial" panose="020B0604020202020204" pitchFamily="34" charset="0"/>
                <a:ea typeface="Times New Roman" panose="02020603050405020304" pitchFamily="18" charset="0"/>
              </a:rPr>
              <a:t>• изготовление газеты «Помним, гордимся!</a:t>
            </a:r>
          </a:p>
          <a:p>
            <a:endParaRPr lang="ru-RU" dirty="0" smtClean="0">
              <a:solidFill>
                <a:srgbClr val="000000"/>
              </a:solidFill>
              <a:latin typeface="Arial" panose="020B0604020202020204" pitchFamily="34" charset="0"/>
              <a:ea typeface="Times New Roman" panose="02020603050405020304" pitchFamily="18" charset="0"/>
            </a:endParaRPr>
          </a:p>
          <a:p>
            <a:endParaRPr lang="ru-RU" dirty="0">
              <a:solidFill>
                <a:srgbClr val="000000"/>
              </a:solidFill>
              <a:latin typeface="Arial" panose="020B0604020202020204" pitchFamily="34" charset="0"/>
              <a:ea typeface="Times New Roman" panose="02020603050405020304" pitchFamily="18" charset="0"/>
            </a:endParaRPr>
          </a:p>
          <a:p>
            <a:endParaRPr lang="ru-RU" dirty="0" smtClean="0">
              <a:solidFill>
                <a:srgbClr val="000000"/>
              </a:solidFill>
              <a:latin typeface="Arial" panose="020B0604020202020204" pitchFamily="34" charset="0"/>
              <a:ea typeface="Times New Roman" panose="02020603050405020304" pitchFamily="18" charset="0"/>
            </a:endParaRPr>
          </a:p>
          <a:p>
            <a:endParaRPr lang="ru-RU" dirty="0">
              <a:solidFill>
                <a:srgbClr val="000000"/>
              </a:solidFill>
              <a:latin typeface="Arial" panose="020B0604020202020204" pitchFamily="34" charset="0"/>
              <a:ea typeface="Times New Roman" panose="02020603050405020304" pitchFamily="18" charset="0"/>
            </a:endParaRP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изготовление праздничных открыток </a:t>
            </a:r>
          </a:p>
          <a:p>
            <a:r>
              <a:rPr lang="ru-RU" dirty="0" smtClean="0">
                <a:solidFill>
                  <a:srgbClr val="000000"/>
                </a:solidFill>
                <a:effectLst/>
                <a:latin typeface="Arial" panose="020B0604020202020204" pitchFamily="34" charset="0"/>
                <a:ea typeface="Times New Roman" panose="02020603050405020304" pitchFamily="18" charset="0"/>
              </a:rPr>
              <a:t>для ветеранов, тружеников тыла, «Цветы для Зои»</a:t>
            </a:r>
          </a:p>
          <a:p>
            <a:endParaRPr lang="ru-RU" dirty="0">
              <a:solidFill>
                <a:srgbClr val="000000"/>
              </a:solidFill>
              <a:latin typeface="Arial" panose="020B0604020202020204" pitchFamily="34" charset="0"/>
              <a:ea typeface="Times New Roman" panose="02020603050405020304" pitchFamily="18" charset="0"/>
            </a:endParaRPr>
          </a:p>
          <a:p>
            <a:endParaRPr lang="ru-RU" dirty="0" smtClean="0">
              <a:solidFill>
                <a:srgbClr val="000000"/>
              </a:solidFill>
              <a:effectLst/>
              <a:latin typeface="Arial" panose="020B0604020202020204" pitchFamily="34" charset="0"/>
              <a:ea typeface="Times New Roman" panose="02020603050405020304" pitchFamily="18" charset="0"/>
            </a:endParaRPr>
          </a:p>
          <a:p>
            <a:endParaRPr lang="ru-RU" dirty="0" smtClean="0">
              <a:solidFill>
                <a:srgbClr val="000000"/>
              </a:solidFill>
              <a:effectLst/>
              <a:latin typeface="Arial" panose="020B0604020202020204" pitchFamily="34" charset="0"/>
              <a:ea typeface="Times New Roman" panose="02020603050405020304" pitchFamily="18" charset="0"/>
            </a:endParaRPr>
          </a:p>
          <a:p>
            <a:endParaRPr lang="ru-RU" dirty="0">
              <a:solidFill>
                <a:srgbClr val="000000"/>
              </a:solidFill>
              <a:latin typeface="Arial" panose="020B0604020202020204" pitchFamily="34" charset="0"/>
              <a:ea typeface="Times New Roman" panose="02020603050405020304" pitchFamily="18" charset="0"/>
            </a:endParaRP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endParaRPr lang="ru-RU" dirty="0" smtClean="0">
              <a:solidFill>
                <a:srgbClr val="000000"/>
              </a:solidFill>
              <a:effectLst/>
              <a:latin typeface="Arial" panose="020B0604020202020204" pitchFamily="34" charset="0"/>
              <a:ea typeface="Times New Roman" panose="02020603050405020304" pitchFamily="18" charset="0"/>
            </a:endParaRPr>
          </a:p>
          <a:p>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dirty="0" smtClean="0">
                <a:solidFill>
                  <a:srgbClr val="000000"/>
                </a:solidFill>
                <a:effectLst/>
                <a:latin typeface="Arial" panose="020B0604020202020204" pitchFamily="34" charset="0"/>
                <a:ea typeface="Times New Roman" panose="02020603050405020304" pitchFamily="18" charset="0"/>
              </a:rPr>
              <a:t>         • создание «Книги памяти» </a:t>
            </a:r>
          </a:p>
          <a:p>
            <a:r>
              <a:rPr lang="ru-RU" dirty="0" smtClean="0">
                <a:solidFill>
                  <a:srgbClr val="000000"/>
                </a:solidFill>
                <a:effectLst/>
                <a:latin typeface="Arial" panose="020B0604020202020204" pitchFamily="34" charset="0"/>
                <a:ea typeface="Times New Roman" panose="02020603050405020304" pitchFamily="18" charset="0"/>
              </a:rPr>
              <a:t>         с рассказами детей, семейными фотографиями.</a:t>
            </a:r>
            <a:endParaRPr lang="ru-RU" dirty="0"/>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r="4952" b="11157"/>
          <a:stretch/>
        </p:blipFill>
        <p:spPr>
          <a:xfrm>
            <a:off x="5330202" y="0"/>
            <a:ext cx="2709137" cy="177734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8982" y="1800066"/>
            <a:ext cx="3580713" cy="201415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39338" y="3836938"/>
            <a:ext cx="2612186" cy="2976946"/>
          </a:xfrm>
          <a:prstGeom prst="rect">
            <a:avLst/>
          </a:prstGeom>
        </p:spPr>
      </p:pic>
    </p:spTree>
    <p:extLst>
      <p:ext uri="{BB962C8B-B14F-4D97-AF65-F5344CB8AC3E}">
        <p14:creationId xmlns:p14="http://schemas.microsoft.com/office/powerpoint/2010/main" xmlns="" val="578959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82811" y="224829"/>
            <a:ext cx="9514702" cy="2677656"/>
          </a:xfrm>
          <a:prstGeom prst="rect">
            <a:avLst/>
          </a:prstGeom>
        </p:spPr>
        <p:txBody>
          <a:bodyPr wrap="square">
            <a:spAutoFit/>
          </a:bodyPr>
          <a:lstStyle/>
          <a:p>
            <a:pPr algn="ctr"/>
            <a:r>
              <a:rPr lang="ru-RU" sz="4000" b="1" dirty="0" smtClean="0">
                <a:solidFill>
                  <a:srgbClr val="000000"/>
                </a:solidFill>
                <a:effectLst/>
                <a:latin typeface="Arial" panose="020B0604020202020204" pitchFamily="34" charset="0"/>
                <a:ea typeface="Times New Roman" panose="02020603050405020304" pitchFamily="18" charset="0"/>
              </a:rPr>
              <a:t>Заключительный этап</a:t>
            </a:r>
          </a:p>
          <a:p>
            <a:endParaRPr lang="ru-RU" b="1" dirty="0">
              <a:solidFill>
                <a:srgbClr val="000000"/>
              </a:solidFill>
              <a:latin typeface="Arial" panose="020B0604020202020204" pitchFamily="34" charset="0"/>
              <a:ea typeface="Times New Roman" panose="02020603050405020304" pitchFamily="18" charset="0"/>
            </a:endParaRPr>
          </a:p>
          <a:p>
            <a:pPr algn="ct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r>
              <a:rPr lang="ru-RU" sz="2800" dirty="0" smtClean="0">
                <a:solidFill>
                  <a:srgbClr val="000000"/>
                </a:solidFill>
                <a:effectLst/>
                <a:latin typeface="Arial" panose="020B0604020202020204" pitchFamily="34" charset="0"/>
                <a:ea typeface="Times New Roman" panose="02020603050405020304" pitchFamily="18" charset="0"/>
              </a:rPr>
              <a:t>Патриотический праздник «День Победы»</a:t>
            </a:r>
          </a:p>
          <a:p>
            <a:pPr algn="ctr"/>
            <a:r>
              <a:rPr lang="ru-RU" sz="2800" dirty="0" smtClean="0">
                <a:solidFill>
                  <a:srgbClr val="000000"/>
                </a:solidFill>
                <a:latin typeface="Arial" panose="020B0604020202020204" pitchFamily="34" charset="0"/>
                <a:ea typeface="Times New Roman" panose="02020603050405020304" pitchFamily="18" charset="0"/>
              </a:rPr>
              <a:t>Презентация Мини музея «Мы помним, мы гордимся»</a:t>
            </a:r>
          </a:p>
          <a:p>
            <a:pPr algn="ctr"/>
            <a:r>
              <a:rPr lang="ru-RU" dirty="0" smtClean="0">
                <a:solidFill>
                  <a:srgbClr val="000000"/>
                </a:solidFill>
                <a:effectLst/>
                <a:latin typeface="Arial" panose="020B0604020202020204" pitchFamily="34" charset="0"/>
                <a:ea typeface="Times New Roman" panose="02020603050405020304" pitchFamily="18" charset="0"/>
              </a:rPr>
              <a:t/>
            </a:r>
            <a:br>
              <a:rPr lang="ru-RU" dirty="0" smtClean="0">
                <a:solidFill>
                  <a:srgbClr val="000000"/>
                </a:solidFill>
                <a:effectLst/>
                <a:latin typeface="Arial" panose="020B0604020202020204" pitchFamily="34" charset="0"/>
                <a:ea typeface="Times New Roman" panose="02020603050405020304" pitchFamily="18" charset="0"/>
              </a:rPr>
            </a:b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45665" y="2844508"/>
            <a:ext cx="5056901" cy="3361690"/>
          </a:xfrm>
          <a:prstGeom prst="rect">
            <a:avLst/>
          </a:prstGeom>
        </p:spPr>
      </p:pic>
    </p:spTree>
    <p:extLst>
      <p:ext uri="{BB962C8B-B14F-4D97-AF65-F5344CB8AC3E}">
        <p14:creationId xmlns:p14="http://schemas.microsoft.com/office/powerpoint/2010/main" xmlns="" val="133534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TotalTime>
  <Words>161</Words>
  <Application>Microsoft Office PowerPoint</Application>
  <PresentationFormat>Произвольный</PresentationFormat>
  <Paragraphs>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Konstantin Solovyev</dc:creator>
  <cp:lastModifiedBy>User</cp:lastModifiedBy>
  <cp:revision>17</cp:revision>
  <dcterms:created xsi:type="dcterms:W3CDTF">2015-09-29T12:08:14Z</dcterms:created>
  <dcterms:modified xsi:type="dcterms:W3CDTF">2016-11-07T16:56:54Z</dcterms:modified>
</cp:coreProperties>
</file>