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334" r:id="rId3"/>
    <p:sldId id="271" r:id="rId4"/>
    <p:sldId id="272" r:id="rId5"/>
    <p:sldId id="275" r:id="rId6"/>
    <p:sldId id="276" r:id="rId7"/>
    <p:sldId id="274" r:id="rId8"/>
    <p:sldId id="283" r:id="rId9"/>
    <p:sldId id="279" r:id="rId10"/>
    <p:sldId id="280" r:id="rId11"/>
    <p:sldId id="281" r:id="rId12"/>
    <p:sldId id="278" r:id="rId13"/>
    <p:sldId id="282" r:id="rId14"/>
    <p:sldId id="285" r:id="rId15"/>
    <p:sldId id="284" r:id="rId16"/>
    <p:sldId id="286" r:id="rId17"/>
    <p:sldId id="287" r:id="rId18"/>
    <p:sldId id="288" r:id="rId19"/>
    <p:sldId id="290" r:id="rId20"/>
    <p:sldId id="293" r:id="rId21"/>
    <p:sldId id="294" r:id="rId22"/>
    <p:sldId id="291" r:id="rId23"/>
    <p:sldId id="295" r:id="rId24"/>
    <p:sldId id="296" r:id="rId25"/>
    <p:sldId id="297" r:id="rId26"/>
    <p:sldId id="298" r:id="rId27"/>
    <p:sldId id="299" r:id="rId28"/>
    <p:sldId id="300" r:id="rId29"/>
    <p:sldId id="301" r:id="rId30"/>
    <p:sldId id="302" r:id="rId31"/>
    <p:sldId id="303" r:id="rId32"/>
    <p:sldId id="304" r:id="rId33"/>
    <p:sldId id="306" r:id="rId34"/>
    <p:sldId id="307" r:id="rId35"/>
    <p:sldId id="309" r:id="rId36"/>
    <p:sldId id="308" r:id="rId37"/>
    <p:sldId id="310" r:id="rId38"/>
    <p:sldId id="311" r:id="rId39"/>
    <p:sldId id="312" r:id="rId40"/>
    <p:sldId id="313" r:id="rId41"/>
    <p:sldId id="314" r:id="rId42"/>
    <p:sldId id="315" r:id="rId43"/>
    <p:sldId id="316" r:id="rId44"/>
    <p:sldId id="317" r:id="rId45"/>
    <p:sldId id="322" r:id="rId46"/>
    <p:sldId id="319" r:id="rId47"/>
    <p:sldId id="323" r:id="rId48"/>
    <p:sldId id="318" r:id="rId49"/>
    <p:sldId id="324" r:id="rId50"/>
    <p:sldId id="320" r:id="rId51"/>
    <p:sldId id="321" r:id="rId52"/>
    <p:sldId id="325" r:id="rId53"/>
    <p:sldId id="327" r:id="rId54"/>
    <p:sldId id="329" r:id="rId55"/>
    <p:sldId id="326"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2154" y="-6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276651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3575864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90809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88761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49036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1E97235-1CCD-4337-99D9-AAFFB9EC94FF}" type="datetimeFigureOut">
              <a:rPr lang="ru-RU" smtClean="0"/>
              <a:t>06.11.2016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143417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1E97235-1CCD-4337-99D9-AAFFB9EC94FF}" type="datetimeFigureOut">
              <a:rPr lang="ru-RU" smtClean="0"/>
              <a:t>06.11.2016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2309436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1E97235-1CCD-4337-99D9-AAFFB9EC94FF}" type="datetimeFigureOut">
              <a:rPr lang="ru-RU" smtClean="0"/>
              <a:t>06.11.2016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121386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1E97235-1CCD-4337-99D9-AAFFB9EC94FF}" type="datetimeFigureOut">
              <a:rPr lang="ru-RU" smtClean="0"/>
              <a:t>06.11.2016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114962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E97235-1CCD-4337-99D9-AAFFB9EC94FF}" type="datetimeFigureOut">
              <a:rPr lang="ru-RU" smtClean="0"/>
              <a:t>06.11.2016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356389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1E97235-1CCD-4337-99D9-AAFFB9EC94FF}" type="datetimeFigureOut">
              <a:rPr lang="ru-RU" smtClean="0"/>
              <a:t>06.11.2016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4866D2-2D17-4EE7-8CE1-0BE974593064}" type="slidenum">
              <a:rPr lang="ru-RU" smtClean="0"/>
              <a:t>‹#›</a:t>
            </a:fld>
            <a:endParaRPr lang="ru-RU"/>
          </a:p>
        </p:txBody>
      </p:sp>
    </p:spTree>
    <p:extLst>
      <p:ext uri="{BB962C8B-B14F-4D97-AF65-F5344CB8AC3E}">
        <p14:creationId xmlns:p14="http://schemas.microsoft.com/office/powerpoint/2010/main" val="297019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97235-1CCD-4337-99D9-AAFFB9EC94FF}" type="datetimeFigureOut">
              <a:rPr lang="ru-RU" smtClean="0"/>
              <a:t>06.11.2016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866D2-2D17-4EE7-8CE1-0BE974593064}" type="slidenum">
              <a:rPr lang="ru-RU" smtClean="0"/>
              <a:t>‹#›</a:t>
            </a:fld>
            <a:endParaRPr lang="ru-RU"/>
          </a:p>
        </p:txBody>
      </p:sp>
    </p:spTree>
    <p:extLst>
      <p:ext uri="{BB962C8B-B14F-4D97-AF65-F5344CB8AC3E}">
        <p14:creationId xmlns:p14="http://schemas.microsoft.com/office/powerpoint/2010/main" val="113413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48"/>
          <a:stretch/>
        </p:blipFill>
        <p:spPr bwMode="auto">
          <a:xfrm>
            <a:off x="0" y="-99392"/>
            <a:ext cx="9144000" cy="696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43608" y="548680"/>
            <a:ext cx="7704856" cy="2640723"/>
          </a:xfrm>
          <a:prstGeom prst="rect">
            <a:avLst/>
          </a:prstGeom>
        </p:spPr>
        <p:txBody>
          <a:bodyPr wrap="square">
            <a:spAutoFit/>
          </a:bodyPr>
          <a:lstStyle/>
          <a:p>
            <a:pPr marR="0" lvl="0" defTabSz="914400" eaLnBrk="1" fontAlgn="base" latinLnBrk="0" hangingPunct="1">
              <a:lnSpc>
                <a:spcPct val="100000"/>
              </a:lnSpc>
              <a:spcBef>
                <a:spcPct val="20000"/>
              </a:spcBef>
              <a:spcAft>
                <a:spcPct val="0"/>
              </a:spcAft>
              <a:buClrTx/>
              <a:buSzTx/>
              <a:tabLst/>
              <a:defRPr/>
            </a:pPr>
            <a:r>
              <a:rPr lang="ru-RU" sz="3600" b="1" i="1" kern="0" dirty="0" smtClean="0">
                <a:solidFill>
                  <a:prstClr val="white"/>
                </a:solidFill>
              </a:rPr>
              <a:t>Д</a:t>
            </a:r>
            <a:r>
              <a:rPr kumimoji="0" lang="ru-RU" sz="3600" b="1" i="1" u="none" strike="noStrike" kern="0" cap="none" spc="0" normalizeH="0" noProof="0" dirty="0" err="1" smtClean="0">
                <a:ln>
                  <a:noFill/>
                </a:ln>
                <a:solidFill>
                  <a:prstClr val="white"/>
                </a:solidFill>
                <a:effectLst/>
                <a:uLnTx/>
                <a:uFillTx/>
              </a:rPr>
              <a:t>етское</a:t>
            </a:r>
            <a:r>
              <a:rPr kumimoji="0" lang="ru-RU" sz="3600" b="1" i="1" u="none" strike="noStrike" kern="0" cap="none" spc="0" normalizeH="0" noProof="0" dirty="0" smtClean="0">
                <a:ln>
                  <a:noFill/>
                </a:ln>
                <a:solidFill>
                  <a:prstClr val="white"/>
                </a:solidFill>
                <a:effectLst/>
                <a:uLnTx/>
                <a:uFillTx/>
              </a:rPr>
              <a:t> </a:t>
            </a:r>
            <a:r>
              <a:rPr kumimoji="0" lang="ru-RU" sz="3600" b="1" i="1" u="none" strike="noStrike" kern="0" cap="none" spc="0" normalizeH="0" noProof="0" dirty="0" smtClean="0">
                <a:ln>
                  <a:noFill/>
                </a:ln>
                <a:solidFill>
                  <a:prstClr val="white"/>
                </a:solidFill>
                <a:effectLst/>
                <a:uLnTx/>
                <a:uFillTx/>
              </a:rPr>
              <a:t>объединение</a:t>
            </a:r>
          </a:p>
          <a:p>
            <a:pPr marR="0" lvl="0" defTabSz="914400" eaLnBrk="1" fontAlgn="base" latinLnBrk="0" hangingPunct="1">
              <a:lnSpc>
                <a:spcPct val="100000"/>
              </a:lnSpc>
              <a:spcBef>
                <a:spcPct val="20000"/>
              </a:spcBef>
              <a:spcAft>
                <a:spcPct val="0"/>
              </a:spcAft>
              <a:buClrTx/>
              <a:buSzTx/>
              <a:tabLst/>
              <a:defRPr/>
            </a:pPr>
            <a:r>
              <a:rPr lang="ru-RU" sz="3600" b="1" i="1" kern="0" dirty="0" smtClean="0">
                <a:solidFill>
                  <a:prstClr val="white"/>
                </a:solidFill>
              </a:rPr>
              <a:t>«Занимательный английский».</a:t>
            </a:r>
            <a:r>
              <a:rPr kumimoji="0" lang="ru-RU" sz="3600" b="1" i="1" u="none" strike="noStrike" kern="0" cap="none" spc="0" normalizeH="0" noProof="0" dirty="0" smtClean="0">
                <a:ln>
                  <a:noFill/>
                </a:ln>
                <a:solidFill>
                  <a:prstClr val="white"/>
                </a:solidFill>
                <a:effectLst/>
                <a:uLnTx/>
                <a:uFillTx/>
              </a:rPr>
              <a:t> </a:t>
            </a:r>
          </a:p>
          <a:p>
            <a:pPr marR="0" lvl="0" defTabSz="914400" eaLnBrk="1" fontAlgn="base" latinLnBrk="0" hangingPunct="1">
              <a:lnSpc>
                <a:spcPct val="100000"/>
              </a:lnSpc>
              <a:spcBef>
                <a:spcPct val="20000"/>
              </a:spcBef>
              <a:spcAft>
                <a:spcPct val="0"/>
              </a:spcAft>
              <a:buClrTx/>
              <a:buSzTx/>
              <a:tabLst/>
              <a:defRPr/>
            </a:pPr>
            <a:r>
              <a:rPr kumimoji="0" lang="ru-RU" sz="3600" b="1" i="1" u="none" strike="noStrike" kern="0" cap="none" spc="0" normalizeH="0" baseline="0" noProof="0" dirty="0" smtClean="0">
                <a:ln>
                  <a:noFill/>
                </a:ln>
                <a:solidFill>
                  <a:prstClr val="white"/>
                </a:solidFill>
                <a:effectLst/>
                <a:uLnTx/>
                <a:uFillTx/>
              </a:rPr>
              <a:t>Руководитель</a:t>
            </a:r>
          </a:p>
          <a:p>
            <a:pPr marR="0" lvl="0" defTabSz="914400" eaLnBrk="1" fontAlgn="base" latinLnBrk="0" hangingPunct="1">
              <a:lnSpc>
                <a:spcPct val="100000"/>
              </a:lnSpc>
              <a:spcBef>
                <a:spcPct val="20000"/>
              </a:spcBef>
              <a:spcAft>
                <a:spcPct val="0"/>
              </a:spcAft>
              <a:buClrTx/>
              <a:buSzTx/>
              <a:tabLst/>
              <a:defRPr/>
            </a:pPr>
            <a:r>
              <a:rPr kumimoji="0" lang="ru-RU" sz="3600" b="1" i="1" u="none" strike="noStrike" kern="0" cap="none" spc="0" normalizeH="0" baseline="0" noProof="0" dirty="0" smtClean="0">
                <a:ln>
                  <a:noFill/>
                </a:ln>
                <a:solidFill>
                  <a:prstClr val="white"/>
                </a:solidFill>
                <a:effectLst/>
                <a:uLnTx/>
                <a:uFillTx/>
              </a:rPr>
              <a:t> Абрамова</a:t>
            </a:r>
            <a:r>
              <a:rPr kumimoji="0" lang="ru-RU" sz="3600" b="1" i="1" u="none" strike="noStrike" kern="0" cap="none" spc="0" normalizeH="0" noProof="0" dirty="0" smtClean="0">
                <a:ln>
                  <a:noFill/>
                </a:ln>
                <a:solidFill>
                  <a:prstClr val="white"/>
                </a:solidFill>
                <a:effectLst/>
                <a:uLnTx/>
                <a:uFillTx/>
              </a:rPr>
              <a:t> Нина Витальевна</a:t>
            </a:r>
            <a:r>
              <a:rPr kumimoji="0" lang="ru-RU" sz="3600" b="1" i="1" u="none" strike="noStrike" kern="0" cap="none" spc="0" normalizeH="0" baseline="0" noProof="0" dirty="0" smtClean="0">
                <a:ln>
                  <a:noFill/>
                </a:ln>
                <a:solidFill>
                  <a:prstClr val="white"/>
                </a:solidFill>
                <a:effectLst/>
                <a:uLnTx/>
                <a:uFillTx/>
              </a:rPr>
              <a:t>.</a:t>
            </a:r>
            <a:endParaRPr kumimoji="0" lang="ru-RU" sz="3600" b="1" i="1" u="none" strike="noStrike" kern="0" cap="none" spc="0" normalizeH="0" baseline="0" noProof="0" dirty="0">
              <a:ln>
                <a:noFill/>
              </a:ln>
              <a:solidFill>
                <a:prstClr val="white"/>
              </a:solidFill>
              <a:effectLst/>
              <a:uLnTx/>
              <a:uFillTx/>
            </a:endParaRPr>
          </a:p>
        </p:txBody>
      </p:sp>
      <p:sp>
        <p:nvSpPr>
          <p:cNvPr id="3" name="TextBox 2"/>
          <p:cNvSpPr txBox="1"/>
          <p:nvPr/>
        </p:nvSpPr>
        <p:spPr>
          <a:xfrm>
            <a:off x="35496" y="5373216"/>
            <a:ext cx="8712968" cy="1200329"/>
          </a:xfrm>
          <a:prstGeom prst="rect">
            <a:avLst/>
          </a:prstGeom>
          <a:noFill/>
        </p:spPr>
        <p:txBody>
          <a:bodyPr wrap="square" rtlCol="0">
            <a:spAutoFit/>
          </a:bodyPr>
          <a:lstStyle/>
          <a:p>
            <a:pPr algn="ctr"/>
            <a:r>
              <a:rPr lang="ru-RU" sz="2400" b="1" dirty="0" smtClean="0">
                <a:solidFill>
                  <a:schemeClr val="bg1"/>
                </a:solidFill>
              </a:rPr>
              <a:t>Муниципальное бюджетное учреждение дополнительного </a:t>
            </a:r>
          </a:p>
          <a:p>
            <a:pPr algn="ctr"/>
            <a:r>
              <a:rPr lang="ru-RU" sz="2400" b="1" dirty="0">
                <a:solidFill>
                  <a:schemeClr val="bg1"/>
                </a:solidFill>
              </a:rPr>
              <a:t>о</a:t>
            </a:r>
            <a:r>
              <a:rPr lang="ru-RU" sz="2400" b="1" dirty="0" smtClean="0">
                <a:solidFill>
                  <a:schemeClr val="bg1"/>
                </a:solidFill>
              </a:rPr>
              <a:t>бразования «Дом детского творчества города Димитровграда</a:t>
            </a:r>
          </a:p>
          <a:p>
            <a:pPr algn="ctr"/>
            <a:r>
              <a:rPr lang="ru-RU" sz="2400" b="1" dirty="0" smtClean="0">
                <a:solidFill>
                  <a:schemeClr val="bg1"/>
                </a:solidFill>
              </a:rPr>
              <a:t> Ульяновской Области»</a:t>
            </a:r>
            <a:endParaRPr lang="ru-RU" sz="2400" b="1" dirty="0">
              <a:solidFill>
                <a:schemeClr val="bg1"/>
              </a:solidFill>
            </a:endParaRPr>
          </a:p>
        </p:txBody>
      </p:sp>
    </p:spTree>
    <p:extLst>
      <p:ext uri="{BB962C8B-B14F-4D97-AF65-F5344CB8AC3E}">
        <p14:creationId xmlns:p14="http://schemas.microsoft.com/office/powerpoint/2010/main" val="37049971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hirkup.me/images/uploaded/00/01/20/12013_80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0"/>
            <a:ext cx="9693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576" y="625156"/>
            <a:ext cx="7776864" cy="3145476"/>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Westminster is a historical area of central London with several famous landmarks.</a:t>
            </a:r>
          </a:p>
          <a:p>
            <a:pPr marL="342900" lvl="0" indent="-342900">
              <a:spcBef>
                <a:spcPct val="20000"/>
              </a:spcBef>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Westminster Abbey, a Gothic church, is located there. The church is a traditional place of coronation and burial site for all British kings and queens.</a:t>
            </a:r>
          </a:p>
        </p:txBody>
      </p:sp>
    </p:spTree>
    <p:extLst>
      <p:ext uri="{BB962C8B-B14F-4D97-AF65-F5344CB8AC3E}">
        <p14:creationId xmlns:p14="http://schemas.microsoft.com/office/powerpoint/2010/main" val="2896525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thebureauinvestigates.com/wp-content/uploads/2012/05/HoL-chamber-FlickrUK-Parlia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47" y="0"/>
            <a:ext cx="102669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31694" y="2132856"/>
            <a:ext cx="7776864" cy="2062103"/>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rPr>
              <a:t>Not far from the church there is the Palace of Westminster which is the meeting place of the House of Commons and the House of Lords.</a:t>
            </a:r>
          </a:p>
        </p:txBody>
      </p:sp>
    </p:spTree>
    <p:extLst>
      <p:ext uri="{BB962C8B-B14F-4D97-AF65-F5344CB8AC3E}">
        <p14:creationId xmlns:p14="http://schemas.microsoft.com/office/powerpoint/2010/main" val="29872819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763198" y="1916832"/>
            <a:ext cx="3546548" cy="830997"/>
          </a:xfrm>
          <a:prstGeom prst="rect">
            <a:avLst/>
          </a:prstGeom>
        </p:spPr>
        <p:txBody>
          <a:bodyPr wrap="none">
            <a:spAutoFit/>
          </a:bodyPr>
          <a:lstStyle/>
          <a:p>
            <a:r>
              <a:rPr lang="en-US" sz="4800" b="1" dirty="0">
                <a:solidFill>
                  <a:prstClr val="black"/>
                </a:solidFill>
                <a:effectLst>
                  <a:outerShdw blurRad="38100" dist="38100" dir="2700000" algn="tl">
                    <a:srgbClr val="000000">
                      <a:alpha val="43137"/>
                    </a:srgbClr>
                  </a:outerShdw>
                </a:effectLst>
              </a:rPr>
              <a:t>Westminster</a:t>
            </a:r>
            <a:r>
              <a:rPr lang="ru-RU" sz="4800" b="1" dirty="0">
                <a:solidFill>
                  <a:prstClr val="black"/>
                </a:solidFill>
                <a:effectLst>
                  <a:outerShdw blurRad="38100" dist="38100" dir="2700000" algn="tl">
                    <a:srgbClr val="000000">
                      <a:alpha val="43137"/>
                    </a:srgbClr>
                  </a:outerShdw>
                </a:effectLst>
              </a:rPr>
              <a:t>.</a:t>
            </a:r>
            <a:endParaRPr lang="ru-RU" dirty="0"/>
          </a:p>
        </p:txBody>
      </p:sp>
    </p:spTree>
    <p:extLst>
      <p:ext uri="{BB962C8B-B14F-4D97-AF65-F5344CB8AC3E}">
        <p14:creationId xmlns:p14="http://schemas.microsoft.com/office/powerpoint/2010/main" val="262591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rent-a-guide.com/public/images/tours/000/032/09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0"/>
            <a:ext cx="10274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79712" y="5229200"/>
            <a:ext cx="5546775" cy="830997"/>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rPr>
              <a:t>The Tower of London</a:t>
            </a:r>
          </a:p>
        </p:txBody>
      </p:sp>
    </p:spTree>
    <p:extLst>
      <p:ext uri="{BB962C8B-B14F-4D97-AF65-F5344CB8AC3E}">
        <p14:creationId xmlns:p14="http://schemas.microsoft.com/office/powerpoint/2010/main" val="4270315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thisiscolossal.com/wp-content/uploads/2014/07/popp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076" t="557" r="9980" b="1"/>
          <a:stretch/>
        </p:blipFill>
        <p:spPr bwMode="auto">
          <a:xfrm>
            <a:off x="1" y="-1"/>
            <a:ext cx="9283148" cy="70294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1175" y="3861048"/>
            <a:ext cx="7200800" cy="255454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Every day its doors are open for tourists. A few black ravens live on its territory. The walls of the Tower are still guarded by palace guard in historical outfits.</a:t>
            </a:r>
          </a:p>
        </p:txBody>
      </p:sp>
    </p:spTree>
    <p:extLst>
      <p:ext uri="{BB962C8B-B14F-4D97-AF65-F5344CB8AC3E}">
        <p14:creationId xmlns:p14="http://schemas.microsoft.com/office/powerpoint/2010/main" val="618791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dn.oto-1.com/images/www.southerngirltravels.com/wp-content/uploads/2011/07/InsideLondonT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76" y="0"/>
            <a:ext cx="988793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576" y="3429000"/>
            <a:ext cx="7416824" cy="255454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At different times the Tower was used as a royal residence, fortress, prison, mint and, even, zoo. Today the Tower of London is the place where the Crown Jewels are kept.</a:t>
            </a:r>
          </a:p>
        </p:txBody>
      </p:sp>
    </p:spTree>
    <p:extLst>
      <p:ext uri="{BB962C8B-B14F-4D97-AF65-F5344CB8AC3E}">
        <p14:creationId xmlns:p14="http://schemas.microsoft.com/office/powerpoint/2010/main" val="1509305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ceblog.continentalcurre.netdna-cdn.com/wp-content/uploads/2015/07/castles_t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6" y="-10548"/>
            <a:ext cx="10321055" cy="68685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54652" y="4221088"/>
            <a:ext cx="8604448" cy="2308324"/>
          </a:xfrm>
          <a:prstGeom prst="rect">
            <a:avLst/>
          </a:prstGeom>
        </p:spPr>
        <p:txBody>
          <a:bodyPr wrap="square">
            <a:spAutoFit/>
          </a:bodyPr>
          <a:lstStyle/>
          <a:p>
            <a:pPr lvl="0">
              <a:spcBef>
                <a:spcPct val="20000"/>
              </a:spcBef>
            </a:pPr>
            <a:r>
              <a:rPr lang="en-US" sz="3600" b="1" dirty="0">
                <a:solidFill>
                  <a:schemeClr val="bg1"/>
                </a:solidFill>
                <a:effectLst>
                  <a:outerShdw blurRad="38100" dist="38100" dir="2700000" algn="tl">
                    <a:srgbClr val="000000">
                      <a:alpha val="43137"/>
                    </a:srgbClr>
                  </a:outerShdw>
                </a:effectLst>
              </a:rPr>
              <a:t>The Tower of London is one of the main London's places of interest. It is located on the north bank of the River Thames and is one of the oldest buildings.</a:t>
            </a:r>
          </a:p>
        </p:txBody>
      </p:sp>
    </p:spTree>
    <p:extLst>
      <p:ext uri="{BB962C8B-B14F-4D97-AF65-F5344CB8AC3E}">
        <p14:creationId xmlns:p14="http://schemas.microsoft.com/office/powerpoint/2010/main" val="3075595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971600" y="1772816"/>
            <a:ext cx="5779720" cy="830997"/>
          </a:xfrm>
          <a:prstGeom prst="rect">
            <a:avLst/>
          </a:prstGeom>
        </p:spPr>
        <p:txBody>
          <a:bodyPr wrap="square">
            <a:spAutoFit/>
          </a:bodyPr>
          <a:lstStyle/>
          <a:p>
            <a:pPr lvl="0"/>
            <a:r>
              <a:rPr lang="en-US" sz="4800" b="1" dirty="0">
                <a:effectLst>
                  <a:outerShdw blurRad="38100" dist="38100" dir="2700000" algn="tl">
                    <a:srgbClr val="000000">
                      <a:alpha val="43137"/>
                    </a:srgbClr>
                  </a:outerShdw>
                </a:effectLst>
              </a:rPr>
              <a:t>The Tower of </a:t>
            </a:r>
            <a:r>
              <a:rPr lang="en-US" sz="4800" b="1" dirty="0" smtClean="0">
                <a:effectLst>
                  <a:outerShdw blurRad="38100" dist="38100" dir="2700000" algn="tl">
                    <a:srgbClr val="000000">
                      <a:alpha val="43137"/>
                    </a:srgbClr>
                  </a:outerShdw>
                </a:effectLst>
              </a:rPr>
              <a:t>London</a:t>
            </a:r>
            <a:r>
              <a:rPr lang="ru-RU" sz="4800" b="1" dirty="0" smtClean="0">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1238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boomsbeat.com/data/images/full/33283/trafalgar-square_11-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0" y="0"/>
            <a:ext cx="975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23728" y="548680"/>
            <a:ext cx="4494692"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Trafalgar Square</a:t>
            </a:r>
            <a:r>
              <a:rPr lang="ru-RU" sz="48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23963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farm3.staticflickr.com/2713/4029673693_eea72ee731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37"/>
            <a:ext cx="9163878" cy="706763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85191" y="3645024"/>
            <a:ext cx="7776864" cy="2554545"/>
          </a:xfrm>
          <a:prstGeom prst="rect">
            <a:avLst/>
          </a:prstGeom>
        </p:spPr>
        <p:txBody>
          <a:bodyPr wrap="square">
            <a:spAutoFit/>
          </a:bodyPr>
          <a:lstStyle/>
          <a:p>
            <a:pPr lvl="0">
              <a:spcBef>
                <a:spcPct val="20000"/>
              </a:spcBef>
            </a:pPr>
            <a:r>
              <a:rPr lang="en-US" sz="3200" b="1" dirty="0">
                <a:solidFill>
                  <a:schemeClr val="bg1"/>
                </a:solidFill>
                <a:effectLst>
                  <a:outerShdw blurRad="38100" dist="38100" dir="2700000" algn="tl">
                    <a:srgbClr val="000000">
                      <a:alpha val="43137"/>
                    </a:srgbClr>
                  </a:outerShdw>
                </a:effectLst>
              </a:rPr>
              <a:t>Trafalgar Square is located in the </a:t>
            </a:r>
            <a:r>
              <a:rPr lang="en-US" sz="3200" b="1" dirty="0" err="1">
                <a:solidFill>
                  <a:schemeClr val="bg1"/>
                </a:solidFill>
                <a:effectLst>
                  <a:outerShdw blurRad="38100" dist="38100" dir="2700000" algn="tl">
                    <a:srgbClr val="000000">
                      <a:alpha val="43137"/>
                    </a:srgbClr>
                  </a:outerShdw>
                </a:effectLst>
              </a:rPr>
              <a:t>centre</a:t>
            </a:r>
            <a:r>
              <a:rPr lang="en-US" sz="3200" b="1" dirty="0">
                <a:solidFill>
                  <a:schemeClr val="bg1"/>
                </a:solidFill>
                <a:effectLst>
                  <a:outerShdw blurRad="38100" dist="38100" dir="2700000" algn="tl">
                    <a:srgbClr val="000000">
                      <a:alpha val="43137"/>
                    </a:srgbClr>
                  </a:outerShdw>
                </a:effectLst>
              </a:rPr>
              <a:t> of London. It was named after the victory in the Battle of Trafalgar. In the </a:t>
            </a:r>
            <a:r>
              <a:rPr lang="en-US" sz="3200" b="1" dirty="0" err="1">
                <a:solidFill>
                  <a:schemeClr val="bg1"/>
                </a:solidFill>
                <a:effectLst>
                  <a:outerShdw blurRad="38100" dist="38100" dir="2700000" algn="tl">
                    <a:srgbClr val="000000">
                      <a:alpha val="43137"/>
                    </a:srgbClr>
                  </a:outerShdw>
                </a:effectLst>
              </a:rPr>
              <a:t>centre</a:t>
            </a:r>
            <a:r>
              <a:rPr lang="en-US" sz="3200" b="1" dirty="0">
                <a:solidFill>
                  <a:schemeClr val="bg1"/>
                </a:solidFill>
                <a:effectLst>
                  <a:outerShdw blurRad="38100" dist="38100" dir="2700000" algn="tl">
                    <a:srgbClr val="000000">
                      <a:alpha val="43137"/>
                    </a:srgbClr>
                  </a:outerShdw>
                </a:effectLst>
              </a:rPr>
              <a:t> of the square there is Nelson's column with four lions at the bottom of it.</a:t>
            </a:r>
          </a:p>
        </p:txBody>
      </p:sp>
    </p:spTree>
    <p:extLst>
      <p:ext uri="{BB962C8B-B14F-4D97-AF65-F5344CB8AC3E}">
        <p14:creationId xmlns:p14="http://schemas.microsoft.com/office/powerpoint/2010/main" val="1052510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019.radikal.ru/1405/1c/312a978198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485"/>
            <a:ext cx="9147495" cy="701248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3568" y="2413338"/>
            <a:ext cx="7416824" cy="3539430"/>
          </a:xfrm>
          <a:prstGeom prst="rect">
            <a:avLst/>
          </a:prstGeom>
        </p:spPr>
        <p:txBody>
          <a:bodyPr wrap="square">
            <a:spAutoFit/>
          </a:bodyPr>
          <a:lstStyle/>
          <a:p>
            <a:r>
              <a:rPr lang="ru-RU" sz="3200" b="1" i="1" dirty="0">
                <a:solidFill>
                  <a:schemeClr val="bg1"/>
                </a:solidFill>
                <a:effectLst>
                  <a:outerShdw blurRad="38100" dist="38100" dir="2700000" algn="tl">
                    <a:srgbClr val="000000">
                      <a:alpha val="43137"/>
                    </a:srgbClr>
                  </a:outerShdw>
                </a:effectLst>
              </a:rPr>
              <a:t>Задачи:</a:t>
            </a:r>
          </a:p>
          <a:p>
            <a:pPr marL="514350" indent="-514350">
              <a:buAutoNum type="arabicParenR"/>
            </a:pPr>
            <a:r>
              <a:rPr lang="ru-RU" sz="3200" b="1" i="1" dirty="0" smtClean="0">
                <a:solidFill>
                  <a:schemeClr val="bg1"/>
                </a:solidFill>
                <a:effectLst>
                  <a:outerShdw blurRad="38100" dist="38100" dir="2700000" algn="tl">
                    <a:srgbClr val="000000">
                      <a:alpha val="43137"/>
                    </a:srgbClr>
                  </a:outerShdw>
                </a:effectLst>
              </a:rPr>
              <a:t>познакомиться </a:t>
            </a:r>
            <a:r>
              <a:rPr lang="ru-RU" sz="3200" b="1" i="1" dirty="0">
                <a:solidFill>
                  <a:schemeClr val="bg1"/>
                </a:solidFill>
                <a:effectLst>
                  <a:outerShdw blurRad="38100" dist="38100" dir="2700000" algn="tl">
                    <a:srgbClr val="000000">
                      <a:alpha val="43137"/>
                    </a:srgbClr>
                  </a:outerShdw>
                </a:effectLst>
              </a:rPr>
              <a:t>с достопримечательностями столицы Великобритании</a:t>
            </a:r>
            <a:r>
              <a:rPr lang="ru-RU" sz="3200" b="1" i="1" dirty="0" smtClean="0">
                <a:solidFill>
                  <a:schemeClr val="bg1"/>
                </a:solidFill>
                <a:effectLst>
                  <a:outerShdw blurRad="38100" dist="38100" dir="2700000" algn="tl">
                    <a:srgbClr val="000000">
                      <a:alpha val="43137"/>
                    </a:srgbClr>
                  </a:outerShdw>
                </a:effectLst>
              </a:rPr>
              <a:t>,</a:t>
            </a:r>
          </a:p>
          <a:p>
            <a:pPr marL="514350" indent="-514350">
              <a:buAutoNum type="arabicParenR"/>
            </a:pPr>
            <a:r>
              <a:rPr lang="ru-RU" sz="3200" b="1" i="1" dirty="0" smtClean="0">
                <a:solidFill>
                  <a:schemeClr val="bg1"/>
                </a:solidFill>
                <a:effectLst>
                  <a:outerShdw blurRad="38100" dist="38100" dir="2700000" algn="tl">
                    <a:srgbClr val="000000">
                      <a:alpha val="43137"/>
                    </a:srgbClr>
                  </a:outerShdw>
                </a:effectLst>
              </a:rPr>
              <a:t> </a:t>
            </a:r>
            <a:r>
              <a:rPr lang="ru-RU" sz="3200" b="1" i="1" dirty="0">
                <a:solidFill>
                  <a:schemeClr val="bg1"/>
                </a:solidFill>
                <a:effectLst>
                  <a:outerShdw blurRad="38100" dist="38100" dir="2700000" algn="tl">
                    <a:srgbClr val="000000">
                      <a:alpha val="43137"/>
                    </a:srgbClr>
                  </a:outerShdw>
                </a:effectLst>
              </a:rPr>
              <a:t>закрепить знания английского языка, </a:t>
            </a:r>
            <a:endParaRPr lang="ru-RU" sz="3200" b="1" i="1" dirty="0" smtClean="0">
              <a:solidFill>
                <a:schemeClr val="bg1"/>
              </a:solidFill>
              <a:effectLst>
                <a:outerShdw blurRad="38100" dist="38100" dir="2700000" algn="tl">
                  <a:srgbClr val="000000">
                    <a:alpha val="43137"/>
                  </a:srgbClr>
                </a:outerShdw>
              </a:effectLst>
            </a:endParaRPr>
          </a:p>
          <a:p>
            <a:pPr marL="514350" indent="-514350">
              <a:buAutoNum type="arabicParenR"/>
            </a:pPr>
            <a:r>
              <a:rPr lang="ru-RU" sz="3200" b="1" i="1" dirty="0" smtClean="0">
                <a:solidFill>
                  <a:schemeClr val="bg1"/>
                </a:solidFill>
                <a:effectLst>
                  <a:outerShdw blurRad="38100" dist="38100" dir="2700000" algn="tl">
                    <a:srgbClr val="000000">
                      <a:alpha val="43137"/>
                    </a:srgbClr>
                  </a:outerShdw>
                </a:effectLst>
              </a:rPr>
              <a:t>обогатить </a:t>
            </a:r>
            <a:r>
              <a:rPr lang="ru-RU" sz="3200" b="1" i="1" dirty="0">
                <a:solidFill>
                  <a:schemeClr val="bg1"/>
                </a:solidFill>
                <a:effectLst>
                  <a:outerShdw blurRad="38100" dist="38100" dir="2700000" algn="tl">
                    <a:srgbClr val="000000">
                      <a:alpha val="43137"/>
                    </a:srgbClr>
                  </a:outerShdw>
                </a:effectLst>
              </a:rPr>
              <a:t>словарный запас </a:t>
            </a:r>
            <a:endParaRPr lang="ru-RU" sz="3200" b="1" i="1" dirty="0">
              <a:solidFill>
                <a:schemeClr val="bg1"/>
              </a:solidFill>
              <a:effectLst>
                <a:outerShdw blurRad="38100" dist="38100" dir="2700000" algn="tl">
                  <a:srgbClr val="000000">
                    <a:alpha val="43137"/>
                  </a:srgbClr>
                </a:outerShdw>
              </a:effectLst>
            </a:endParaRPr>
          </a:p>
        </p:txBody>
      </p:sp>
      <p:sp>
        <p:nvSpPr>
          <p:cNvPr id="3" name="Прямоугольник 2"/>
          <p:cNvSpPr/>
          <p:nvPr/>
        </p:nvSpPr>
        <p:spPr>
          <a:xfrm>
            <a:off x="683568" y="188640"/>
            <a:ext cx="7848872" cy="1754326"/>
          </a:xfrm>
          <a:prstGeom prst="rect">
            <a:avLst/>
          </a:prstGeom>
        </p:spPr>
        <p:txBody>
          <a:bodyPr wrap="square">
            <a:spAutoFit/>
          </a:bodyPr>
          <a:lstStyle/>
          <a:p>
            <a:r>
              <a:rPr lang="ru-RU" sz="3600" b="1" dirty="0">
                <a:solidFill>
                  <a:schemeClr val="bg1"/>
                </a:solidFill>
                <a:effectLst>
                  <a:outerShdw blurRad="38100" dist="38100" dir="2700000" algn="tl">
                    <a:srgbClr val="000000">
                      <a:alpha val="43137"/>
                    </a:srgbClr>
                  </a:outerShdw>
                </a:effectLst>
              </a:rPr>
              <a:t>Цель. </a:t>
            </a:r>
            <a:r>
              <a:rPr lang="ru-RU" sz="3600" b="1" dirty="0" smtClean="0">
                <a:solidFill>
                  <a:schemeClr val="bg1"/>
                </a:solidFill>
                <a:effectLst>
                  <a:outerShdw blurRad="38100" dist="38100" dir="2700000" algn="tl">
                    <a:srgbClr val="000000">
                      <a:alpha val="43137"/>
                    </a:srgbClr>
                  </a:outerShdw>
                </a:effectLst>
              </a:rPr>
              <a:t>Знакомство с достопримечательностями </a:t>
            </a:r>
            <a:r>
              <a:rPr lang="ru-RU" sz="3600" b="1" smtClean="0">
                <a:solidFill>
                  <a:schemeClr val="bg1"/>
                </a:solidFill>
                <a:effectLst>
                  <a:outerShdw blurRad="38100" dist="38100" dir="2700000" algn="tl">
                    <a:srgbClr val="000000">
                      <a:alpha val="43137"/>
                    </a:srgbClr>
                  </a:outerShdw>
                </a:effectLst>
              </a:rPr>
              <a:t>столицы </a:t>
            </a:r>
            <a:r>
              <a:rPr lang="ru-RU" sz="3600" b="1" smtClean="0">
                <a:solidFill>
                  <a:schemeClr val="bg1"/>
                </a:solidFill>
                <a:effectLst>
                  <a:outerShdw blurRad="38100" dist="38100" dir="2700000" algn="tl">
                    <a:srgbClr val="000000">
                      <a:alpha val="43137"/>
                    </a:srgbClr>
                  </a:outerShdw>
                </a:effectLst>
              </a:rPr>
              <a:t>Великобритании—Лондоном. </a:t>
            </a:r>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37807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t.tourbina.ru/photos.3/4/1/419147/super.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l="8305" t="-1385" r="10578" b="8049"/>
          <a:stretch/>
        </p:blipFill>
        <p:spPr bwMode="auto">
          <a:xfrm>
            <a:off x="0" y="-139148"/>
            <a:ext cx="9144000" cy="69971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47462" y="3573016"/>
            <a:ext cx="7200800" cy="2554545"/>
          </a:xfrm>
          <a:prstGeom prst="rect">
            <a:avLst/>
          </a:prstGeom>
        </p:spPr>
        <p:txBody>
          <a:bodyPr wrap="square">
            <a:spAutoFit/>
          </a:bodyPr>
          <a:lstStyle/>
          <a:p>
            <a:pPr lvl="0">
              <a:spcBef>
                <a:spcPct val="20000"/>
              </a:spcBef>
            </a:pPr>
            <a:r>
              <a:rPr lang="en-US" sz="3200" b="1" dirty="0">
                <a:solidFill>
                  <a:prstClr val="white"/>
                </a:solidFill>
                <a:effectLst>
                  <a:outerShdw blurRad="38100" dist="38100" dir="2700000" algn="tl">
                    <a:srgbClr val="000000">
                      <a:alpha val="43137"/>
                    </a:srgbClr>
                  </a:outerShdw>
                </a:effectLst>
              </a:rPr>
              <a:t>There are beautiful fountains in the square. Some famous buildings, such as the National Gallery, St. Martin-in-the-fields and Admiralty Arch, are also located there.</a:t>
            </a:r>
          </a:p>
        </p:txBody>
      </p:sp>
    </p:spTree>
    <p:extLst>
      <p:ext uri="{BB962C8B-B14F-4D97-AF65-F5344CB8AC3E}">
        <p14:creationId xmlns:p14="http://schemas.microsoft.com/office/powerpoint/2010/main" val="3363645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351214" y="1700808"/>
            <a:ext cx="4494692" cy="830997"/>
          </a:xfrm>
          <a:prstGeom prst="rect">
            <a:avLst/>
          </a:prstGeom>
        </p:spPr>
        <p:txBody>
          <a:bodyPr wrap="none">
            <a:spAutoFit/>
          </a:bodyPr>
          <a:lstStyle/>
          <a:p>
            <a:pPr lvl="0">
              <a:spcBef>
                <a:spcPct val="20000"/>
              </a:spcBef>
            </a:pPr>
            <a:r>
              <a:rPr lang="en-US" sz="4800" b="1" dirty="0">
                <a:effectLst>
                  <a:outerShdw blurRad="38100" dist="38100" dir="2700000" algn="tl">
                    <a:srgbClr val="000000">
                      <a:alpha val="43137"/>
                    </a:srgbClr>
                  </a:outerShdw>
                </a:effectLst>
              </a:rPr>
              <a:t>Trafalgar Square</a:t>
            </a:r>
            <a:r>
              <a:rPr lang="ru-RU" sz="48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27800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nyoobserver.files.wordpress.com/2015/02/national-gallery-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1"/>
            <a:ext cx="9179294" cy="688447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15616" y="5229200"/>
            <a:ext cx="7632848" cy="830997"/>
          </a:xfrm>
          <a:prstGeom prst="rect">
            <a:avLst/>
          </a:prstGeom>
        </p:spPr>
        <p:txBody>
          <a:bodyPr wrap="squar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London National Gallery.</a:t>
            </a:r>
            <a:endParaRPr lang="ru-RU"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830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russiantourism.ru/uploads/Message504/13151/preview_0713ba29e81df11d977b828e4e0e9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64"/>
            <a:ext cx="9396536" cy="68839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09836" y="3789040"/>
            <a:ext cx="7776864" cy="255454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The gallery has more than 2000 works of world-known artists of XIII-XX centuries. You can spend the whole day there and it will not be enough. What is interesting, is that the gallery is free for everyone.</a:t>
            </a:r>
            <a:endParaRPr lang="ru-RU"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1010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312560" y="1628800"/>
            <a:ext cx="4572000" cy="1569660"/>
          </a:xfrm>
          <a:prstGeom prst="rect">
            <a:avLst/>
          </a:prstGeom>
        </p:spPr>
        <p:txBody>
          <a:bodyPr>
            <a:spAutoFit/>
          </a:bodyPr>
          <a:lstStyle/>
          <a:p>
            <a:pPr lvl="0" algn="ctr">
              <a:spcBef>
                <a:spcPct val="20000"/>
              </a:spcBef>
            </a:pPr>
            <a:r>
              <a:rPr lang="en-US" sz="4800" b="1" dirty="0">
                <a:effectLst>
                  <a:outerShdw blurRad="38100" dist="38100" dir="2700000" algn="tl">
                    <a:srgbClr val="000000">
                      <a:alpha val="43137"/>
                    </a:srgbClr>
                  </a:outerShdw>
                </a:effectLst>
              </a:rPr>
              <a:t>London National Gallery.</a:t>
            </a:r>
            <a:endParaRPr lang="ru-R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72215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reeze.ru/files/images/britanskij-muze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61963" y="5301208"/>
            <a:ext cx="5420074"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The British Museum</a:t>
            </a:r>
            <a:r>
              <a:rPr lang="ru-RU" sz="3200" dirty="0">
                <a:solidFill>
                  <a:prstClr val="black"/>
                </a:solidFill>
              </a:rPr>
              <a:t>.</a:t>
            </a:r>
            <a:endParaRPr lang="en-US" sz="3200" dirty="0">
              <a:solidFill>
                <a:prstClr val="black"/>
              </a:solidFill>
            </a:endParaRPr>
          </a:p>
        </p:txBody>
      </p:sp>
    </p:spTree>
    <p:extLst>
      <p:ext uri="{BB962C8B-B14F-4D97-AF65-F5344CB8AC3E}">
        <p14:creationId xmlns:p14="http://schemas.microsoft.com/office/powerpoint/2010/main" val="3574665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chef-1.bbci.co.uk/news/1024/media/images/61991000/jpg/_61991791_greecediscus_getty.jpg"/>
          <p:cNvPicPr>
            <a:picLocks noChangeAspect="1" noChangeArrowheads="1"/>
          </p:cNvPicPr>
          <p:nvPr/>
        </p:nvPicPr>
        <p:blipFill rotWithShape="1">
          <a:blip r:embed="rId2">
            <a:extLst>
              <a:ext uri="{28A0092B-C50C-407E-A947-70E740481C1C}">
                <a14:useLocalDpi xmlns:a14="http://schemas.microsoft.com/office/drawing/2010/main" val="0"/>
              </a:ext>
            </a:extLst>
          </a:blip>
          <a:srcRect l="8569" r="1643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576" y="3933056"/>
            <a:ext cx="7776864" cy="2062103"/>
          </a:xfrm>
          <a:prstGeom prst="rect">
            <a:avLst/>
          </a:prstGeom>
        </p:spPr>
        <p:txBody>
          <a:bodyPr wrap="square">
            <a:spAutoFit/>
          </a:bodyPr>
          <a:lstStyle/>
          <a:p>
            <a:pPr lvl="0">
              <a:spcBef>
                <a:spcPct val="20000"/>
              </a:spcBef>
            </a:pPr>
            <a:r>
              <a:rPr lang="en-US" sz="3200" b="1" dirty="0">
                <a:solidFill>
                  <a:srgbClr val="FFFF00"/>
                </a:solidFill>
                <a:effectLst>
                  <a:outerShdw blurRad="38100" dist="38100" dir="2700000" algn="tl">
                    <a:srgbClr val="000000">
                      <a:alpha val="43137"/>
                    </a:srgbClr>
                  </a:outerShdw>
                </a:effectLst>
              </a:rPr>
              <a:t>The British Museum is one of the largest museums in the world. It was founded in the XVIII century and in the XIX century it was already divided into different departments.</a:t>
            </a:r>
          </a:p>
        </p:txBody>
      </p:sp>
    </p:spTree>
    <p:extLst>
      <p:ext uri="{BB962C8B-B14F-4D97-AF65-F5344CB8AC3E}">
        <p14:creationId xmlns:p14="http://schemas.microsoft.com/office/powerpoint/2010/main" val="11781052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omanadvice.ru/sites/default/files/tania/britanskiy_muzey_v_london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71452"/>
            <a:ext cx="9734550" cy="702945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4279" y="3789040"/>
            <a:ext cx="7992888" cy="1754326"/>
          </a:xfrm>
          <a:prstGeom prst="rect">
            <a:avLst/>
          </a:prstGeom>
        </p:spPr>
        <p:txBody>
          <a:bodyPr wrap="square">
            <a:spAutoFit/>
          </a:bodyPr>
          <a:lstStyle/>
          <a:p>
            <a:pPr lvl="0" algn="ctr">
              <a:spcBef>
                <a:spcPct val="20000"/>
              </a:spcBef>
            </a:pPr>
            <a:r>
              <a:rPr lang="en-US" sz="3600" b="1" dirty="0">
                <a:solidFill>
                  <a:schemeClr val="bg1"/>
                </a:solidFill>
                <a:effectLst>
                  <a:outerShdw blurRad="38100" dist="38100" dir="2700000" algn="tl">
                    <a:srgbClr val="000000">
                      <a:alpha val="43137"/>
                    </a:srgbClr>
                  </a:outerShdw>
                </a:effectLst>
              </a:rPr>
              <a:t>The museum houses large collections of artefacts representing different cultures of the world, both ancient and modern.</a:t>
            </a:r>
          </a:p>
        </p:txBody>
      </p:sp>
    </p:spTree>
    <p:extLst>
      <p:ext uri="{BB962C8B-B14F-4D97-AF65-F5344CB8AC3E}">
        <p14:creationId xmlns:p14="http://schemas.microsoft.com/office/powerpoint/2010/main" val="3342053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278824" y="1628800"/>
            <a:ext cx="4572000" cy="1569660"/>
          </a:xfrm>
          <a:prstGeom prst="rect">
            <a:avLst/>
          </a:prstGeom>
        </p:spPr>
        <p:txBody>
          <a:bodyPr>
            <a:spAutoFit/>
          </a:bodyPr>
          <a:lstStyle/>
          <a:p>
            <a:pPr algn="ctr"/>
            <a:r>
              <a:rPr lang="en-US" sz="4800" b="1" dirty="0">
                <a:effectLst>
                  <a:outerShdw blurRad="38100" dist="38100" dir="2700000" algn="tl">
                    <a:srgbClr val="000000">
                      <a:alpha val="43137"/>
                    </a:srgbClr>
                  </a:outerShdw>
                </a:effectLst>
              </a:rPr>
              <a:t>The British </a:t>
            </a:r>
            <a:r>
              <a:rPr lang="en-US" sz="4800" b="1" dirty="0" smtClean="0">
                <a:effectLst>
                  <a:outerShdw blurRad="38100" dist="38100" dir="2700000" algn="tl">
                    <a:srgbClr val="000000">
                      <a:alpha val="43137"/>
                    </a:srgbClr>
                  </a:outerShdw>
                </a:effectLst>
              </a:rPr>
              <a:t>Museum</a:t>
            </a:r>
            <a:r>
              <a:rPr lang="ru-RU" sz="4800" b="1" dirty="0" smtClean="0">
                <a:effectLst>
                  <a:outerShdw blurRad="38100" dist="38100" dir="2700000" algn="tl">
                    <a:srgbClr val="000000">
                      <a:alpha val="43137"/>
                    </a:srgbClr>
                  </a:outerShdw>
                </a:effectLst>
              </a:rPr>
              <a:t>.</a:t>
            </a:r>
            <a:endParaRPr lang="ru-RU" dirty="0"/>
          </a:p>
        </p:txBody>
      </p:sp>
    </p:spTree>
    <p:extLst>
      <p:ext uri="{BB962C8B-B14F-4D97-AF65-F5344CB8AC3E}">
        <p14:creationId xmlns:p14="http://schemas.microsoft.com/office/powerpoint/2010/main" val="4065016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im2.tourbina.ru/photos.3/5/2/529556/big.photo/Oksford-Strit-i-Sokho.jpg"/>
          <p:cNvPicPr>
            <a:picLocks noChangeAspect="1" noChangeArrowheads="1"/>
          </p:cNvPicPr>
          <p:nvPr/>
        </p:nvPicPr>
        <p:blipFill rotWithShape="1">
          <a:blip r:embed="rId2">
            <a:extLst>
              <a:ext uri="{28A0092B-C50C-407E-A947-70E740481C1C}">
                <a14:useLocalDpi xmlns:a14="http://schemas.microsoft.com/office/drawing/2010/main" val="0"/>
              </a:ext>
            </a:extLst>
          </a:blip>
          <a:srcRect r="5813" b="3541"/>
          <a:stretch/>
        </p:blipFill>
        <p:spPr bwMode="auto">
          <a:xfrm>
            <a:off x="-900608" y="1"/>
            <a:ext cx="100446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779912" y="5517232"/>
            <a:ext cx="3788088"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Oxford Street</a:t>
            </a:r>
            <a:r>
              <a:rPr lang="ru-RU" sz="4800" b="1" dirty="0">
                <a:solidFill>
                  <a:schemeClr val="bg1"/>
                </a:solidFill>
                <a:effectLst>
                  <a:outerShdw blurRad="38100" dist="38100" dir="2700000" algn="tl">
                    <a:srgbClr val="000000">
                      <a:alpha val="43137"/>
                    </a:srgbClr>
                  </a:outerShdw>
                </a:effectLst>
              </a:rPr>
              <a:t>.</a:t>
            </a:r>
            <a:endParaRPr lang="en-US"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6308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90" r="11857" b="1013"/>
          <a:stretch/>
        </p:blipFill>
        <p:spPr bwMode="auto">
          <a:xfrm>
            <a:off x="0" y="-28915"/>
            <a:ext cx="9274629" cy="688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098381" y="548680"/>
            <a:ext cx="5077865" cy="769441"/>
          </a:xfrm>
          <a:prstGeom prst="rect">
            <a:avLst/>
          </a:prstGeom>
        </p:spPr>
        <p:txBody>
          <a:bodyPr wrap="none">
            <a:spAutoFit/>
          </a:bodyPr>
          <a:lstStyle/>
          <a:p>
            <a:r>
              <a:rPr lang="en-US" sz="4400" b="1" dirty="0" smtClean="0">
                <a:solidFill>
                  <a:schemeClr val="bg1"/>
                </a:solidFill>
                <a:effectLst>
                  <a:outerShdw blurRad="38100" dist="38100" dir="2700000" algn="tl">
                    <a:srgbClr val="000000">
                      <a:alpha val="43137"/>
                    </a:srgbClr>
                  </a:outerShdw>
                </a:effectLst>
              </a:rPr>
              <a:t>Travelling to London.</a:t>
            </a:r>
            <a:endParaRPr lang="ru-RU"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6906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m.cdn.blog.hu/ne/neverordinary/image/Teljes%20k%C3%A9perny%C5%91%20r%C3%B6gz%C3%ADt%C3%A9se%202013.08.04.%201481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23"/>
          <a:stretch/>
        </p:blipFill>
        <p:spPr bwMode="auto">
          <a:xfrm>
            <a:off x="0" y="1"/>
            <a:ext cx="9288878" cy="687219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08035" y="2875003"/>
            <a:ext cx="7272808" cy="3416320"/>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600" b="1" dirty="0">
                <a:solidFill>
                  <a:schemeClr val="bg1"/>
                </a:solidFill>
                <a:effectLst>
                  <a:outerShdw blurRad="38100" dist="38100" dir="2700000" algn="tl">
                    <a:srgbClr val="000000">
                      <a:alpha val="43137"/>
                    </a:srgbClr>
                  </a:outerShdw>
                </a:effectLst>
              </a:rPr>
              <a:t>Oxford Street is a lively shopping street located in the </a:t>
            </a:r>
            <a:r>
              <a:rPr lang="en-US" sz="3600" b="1" dirty="0" err="1">
                <a:solidFill>
                  <a:schemeClr val="bg1"/>
                </a:solidFill>
                <a:effectLst>
                  <a:outerShdw blurRad="38100" dist="38100" dir="2700000" algn="tl">
                    <a:srgbClr val="000000">
                      <a:alpha val="43137"/>
                    </a:srgbClr>
                  </a:outerShdw>
                </a:effectLst>
              </a:rPr>
              <a:t>centre</a:t>
            </a:r>
            <a:r>
              <a:rPr lang="en-US" sz="3600" b="1" dirty="0">
                <a:solidFill>
                  <a:schemeClr val="bg1"/>
                </a:solidFill>
                <a:effectLst>
                  <a:outerShdw blurRad="38100" dist="38100" dir="2700000" algn="tl">
                    <a:srgbClr val="000000">
                      <a:alpha val="43137"/>
                    </a:srgbClr>
                  </a:outerShdw>
                </a:effectLst>
              </a:rPr>
              <a:t> of London. There are hundreds of shops in this street. The street is 1,9 km long. It is one of the busiest commercial streets in Europe.</a:t>
            </a:r>
          </a:p>
        </p:txBody>
      </p:sp>
    </p:spTree>
    <p:extLst>
      <p:ext uri="{BB962C8B-B14F-4D97-AF65-F5344CB8AC3E}">
        <p14:creationId xmlns:p14="http://schemas.microsoft.com/office/powerpoint/2010/main" val="592286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472337" y="1736710"/>
            <a:ext cx="3788088" cy="830997"/>
          </a:xfrm>
          <a:prstGeom prst="rect">
            <a:avLst/>
          </a:prstGeom>
        </p:spPr>
        <p:txBody>
          <a:bodyPr wrap="none">
            <a:spAutoFit/>
          </a:bodyPr>
          <a:lstStyle/>
          <a:p>
            <a:pPr lvl="0">
              <a:spcBef>
                <a:spcPct val="20000"/>
              </a:spcBef>
            </a:pPr>
            <a:r>
              <a:rPr lang="en-US" sz="4800" b="1" dirty="0">
                <a:effectLst>
                  <a:outerShdw blurRad="38100" dist="38100" dir="2700000" algn="tl">
                    <a:srgbClr val="000000">
                      <a:alpha val="43137"/>
                    </a:srgbClr>
                  </a:outerShdw>
                </a:effectLst>
              </a:rPr>
              <a:t>Oxford Street</a:t>
            </a:r>
            <a:r>
              <a:rPr lang="ru-RU" sz="4800" b="1" dirty="0">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0718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ayda.ru/images/places/1133/o_8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26" y="-45232"/>
            <a:ext cx="9497653" cy="69032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75856" y="5589240"/>
            <a:ext cx="3283271"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The Big Ben</a:t>
            </a:r>
            <a:r>
              <a:rPr lang="en-US" sz="3200" dirty="0">
                <a:solidFill>
                  <a:prstClr val="black"/>
                </a:solidFill>
              </a:rPr>
              <a:t>.</a:t>
            </a:r>
            <a:endParaRPr lang="ru-RU" sz="3200" dirty="0">
              <a:solidFill>
                <a:prstClr val="black"/>
              </a:solidFill>
            </a:endParaRPr>
          </a:p>
        </p:txBody>
      </p:sp>
    </p:spTree>
    <p:extLst>
      <p:ext uri="{BB962C8B-B14F-4D97-AF65-F5344CB8AC3E}">
        <p14:creationId xmlns:p14="http://schemas.microsoft.com/office/powerpoint/2010/main" val="1592381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iki.openstreetmap.org/w/images/thumb/e/ef/Houses_Of_Parliament_Clock_Tower_%28Big_Ben%29.jpg/1600px-Houses_Of_Parliament_Clock_Tower_%28Big_Ben%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23529"/>
            <a:ext cx="1042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4584" y="332656"/>
            <a:ext cx="8892480" cy="6186309"/>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rPr>
              <a:t>The world-known clock. Everyday about 500 tourists come to London to see the Big Ben. </a:t>
            </a: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smtClean="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endParaRPr lang="ru-RU" sz="3600" b="1" dirty="0">
              <a:solidFill>
                <a:srgbClr val="FFFF00"/>
              </a:solidFill>
              <a:effectLst>
                <a:outerShdw blurRad="38100" dist="38100" dir="2700000" algn="tl">
                  <a:srgbClr val="000000">
                    <a:alpha val="43137"/>
                  </a:srgbClr>
                </a:outerShdw>
              </a:effectLst>
            </a:endParaRPr>
          </a:p>
          <a:p>
            <a:pPr lvl="0" algn="ctr"/>
            <a:r>
              <a:rPr lang="en-US" sz="3600" b="1" dirty="0">
                <a:solidFill>
                  <a:srgbClr val="FFFF00"/>
                </a:solidFill>
                <a:effectLst>
                  <a:outerShdw blurRad="38100" dist="38100" dir="2700000" algn="tl">
                    <a:srgbClr val="000000">
                      <a:alpha val="43137"/>
                    </a:srgbClr>
                  </a:outerShdw>
                </a:effectLst>
              </a:rPr>
              <a:t>Built in 1858, it was named after an architect whose name was Ben (Benjamin). </a:t>
            </a:r>
            <a:endParaRPr lang="ru-RU"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1117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ngorod.net/images/2014-09/big-ben-5.jpg"/>
          <p:cNvPicPr>
            <a:picLocks noChangeAspect="1" noChangeArrowheads="1"/>
          </p:cNvPicPr>
          <p:nvPr/>
        </p:nvPicPr>
        <p:blipFill rotWithShape="1">
          <a:blip r:embed="rId2">
            <a:extLst>
              <a:ext uri="{28A0092B-C50C-407E-A947-70E740481C1C}">
                <a14:useLocalDpi xmlns:a14="http://schemas.microsoft.com/office/drawing/2010/main" val="0"/>
              </a:ext>
            </a:extLst>
          </a:blip>
          <a:srcRect l="6250" b="5760"/>
          <a:stretch/>
        </p:blipFill>
        <p:spPr bwMode="auto">
          <a:xfrm>
            <a:off x="0" y="-35902"/>
            <a:ext cx="9144000" cy="689390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43608" y="764704"/>
            <a:ext cx="4392488" cy="4401205"/>
          </a:xfrm>
          <a:prstGeom prst="rect">
            <a:avLst/>
          </a:prstGeom>
        </p:spPr>
        <p:txBody>
          <a:bodyPr wrap="square">
            <a:spAutoFit/>
          </a:bodyPr>
          <a:lstStyle/>
          <a:p>
            <a:pPr lvl="0">
              <a:spcBef>
                <a:spcPct val="20000"/>
              </a:spcBef>
            </a:pPr>
            <a:r>
              <a:rPr lang="en-US" sz="4000" b="1" dirty="0">
                <a:solidFill>
                  <a:schemeClr val="bg1"/>
                </a:solidFill>
              </a:rPr>
              <a:t>The interesting fact is that you are not allowed to get inside the Big Ben if you aren’t an Englishman. No tourists allowed.</a:t>
            </a:r>
            <a:endParaRPr lang="ru-RU" sz="4000" b="1" dirty="0">
              <a:solidFill>
                <a:schemeClr val="bg1"/>
              </a:solidFill>
            </a:endParaRPr>
          </a:p>
        </p:txBody>
      </p:sp>
    </p:spTree>
    <p:extLst>
      <p:ext uri="{BB962C8B-B14F-4D97-AF65-F5344CB8AC3E}">
        <p14:creationId xmlns:p14="http://schemas.microsoft.com/office/powerpoint/2010/main" val="12426874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696405" y="1736710"/>
            <a:ext cx="3344185" cy="830997"/>
          </a:xfrm>
          <a:prstGeom prst="rect">
            <a:avLst/>
          </a:prstGeom>
        </p:spPr>
        <p:txBody>
          <a:bodyPr wrap="none">
            <a:spAutoFit/>
          </a:bodyPr>
          <a:lstStyle/>
          <a:p>
            <a:pPr>
              <a:spcBef>
                <a:spcPct val="20000"/>
              </a:spcBef>
            </a:pPr>
            <a:r>
              <a:rPr lang="en-US" sz="4800" b="1" dirty="0">
                <a:effectLst>
                  <a:outerShdw blurRad="38100" dist="38100" dir="2700000" algn="tl">
                    <a:srgbClr val="000000">
                      <a:alpha val="43137"/>
                    </a:srgbClr>
                  </a:outerShdw>
                </a:effectLst>
              </a:rPr>
              <a:t>The Big </a:t>
            </a:r>
            <a:r>
              <a:rPr lang="en-US" sz="4800" b="1" dirty="0" smtClean="0">
                <a:effectLst>
                  <a:outerShdw blurRad="38100" dist="38100" dir="2700000" algn="tl">
                    <a:srgbClr val="000000">
                      <a:alpha val="43137"/>
                    </a:srgbClr>
                  </a:outerShdw>
                </a:effectLst>
              </a:rPr>
              <a:t>Ben</a:t>
            </a:r>
            <a:r>
              <a:rPr lang="ru-RU" sz="4800" b="1" dirty="0" smtClean="0">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983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to-world-travel.ru/img/2015/042605/54262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243408"/>
            <a:ext cx="9468544" cy="7101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71600" y="620688"/>
            <a:ext cx="7344816" cy="830997"/>
          </a:xfrm>
          <a:prstGeom prst="rect">
            <a:avLst/>
          </a:prstGeom>
        </p:spPr>
        <p:txBody>
          <a:bodyPr wrap="square">
            <a:spAutoFit/>
          </a:bodyPr>
          <a:lstStyle/>
          <a:p>
            <a:pPr lvl="0" algn="ctr">
              <a:spcBef>
                <a:spcPct val="20000"/>
              </a:spcBef>
            </a:pPr>
            <a:r>
              <a:rPr lang="en-US" sz="4800" b="1" dirty="0">
                <a:solidFill>
                  <a:schemeClr val="bg1"/>
                </a:solidFill>
                <a:effectLst>
                  <a:outerShdw blurRad="38100" dist="38100" dir="2700000" algn="tl">
                    <a:srgbClr val="000000">
                      <a:alpha val="43137"/>
                    </a:srgbClr>
                  </a:outerShdw>
                </a:effectLst>
              </a:rPr>
              <a:t>Madam </a:t>
            </a:r>
            <a:r>
              <a:rPr lang="en-US" sz="4800" b="1" dirty="0" err="1">
                <a:solidFill>
                  <a:schemeClr val="bg1"/>
                </a:solidFill>
                <a:effectLst>
                  <a:outerShdw blurRad="38100" dist="38100" dir="2700000" algn="tl">
                    <a:srgbClr val="000000">
                      <a:alpha val="43137"/>
                    </a:srgbClr>
                  </a:outerShdw>
                </a:effectLst>
              </a:rPr>
              <a:t>Tussaud's</a:t>
            </a:r>
            <a:r>
              <a:rPr lang="en-US" sz="4800" b="1" dirty="0">
                <a:solidFill>
                  <a:schemeClr val="bg1"/>
                </a:solidFill>
                <a:effectLst>
                  <a:outerShdw blurRad="38100" dist="38100" dir="2700000" algn="tl">
                    <a:srgbClr val="000000">
                      <a:alpha val="43137"/>
                    </a:srgbClr>
                  </a:outerShdw>
                </a:effectLst>
              </a:rPr>
              <a:t> </a:t>
            </a:r>
            <a:r>
              <a:rPr lang="en-US" sz="4800" b="1" dirty="0" smtClean="0">
                <a:solidFill>
                  <a:schemeClr val="bg1"/>
                </a:solidFill>
                <a:effectLst>
                  <a:outerShdw blurRad="38100" dist="38100" dir="2700000" algn="tl">
                    <a:srgbClr val="000000">
                      <a:alpha val="43137"/>
                    </a:srgbClr>
                  </a:outerShdw>
                </a:effectLst>
              </a:rPr>
              <a:t>Museum</a:t>
            </a:r>
            <a:r>
              <a:rPr lang="ru-RU" sz="4800" b="1" dirty="0" smtClean="0">
                <a:solidFill>
                  <a:schemeClr val="bg1"/>
                </a:solidFill>
                <a:effectLst>
                  <a:outerShdw blurRad="38100" dist="38100" dir="2700000" algn="tl">
                    <a:srgbClr val="000000">
                      <a:alpha val="43137"/>
                    </a:srgbClr>
                  </a:outerShdw>
                </a:effectLst>
              </a:rPr>
              <a:t>.</a:t>
            </a:r>
            <a:endParaRPr lang="ru-RU"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80785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putidorogi-nn.ru/images/stories/madam_tyusso/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5" y="0"/>
            <a:ext cx="9811270" cy="73853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75656" y="332656"/>
            <a:ext cx="6552728" cy="2308324"/>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rPr>
              <a:t>The most famous museum of waxworks. It presents all famous people from singers and actors to Prime Ministers and Presidents. </a:t>
            </a:r>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8130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photo.foto-planeta.com/view/5/7/6/9/amsterdam-5769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68" y="-204"/>
            <a:ext cx="9660836" cy="724562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4149080"/>
            <a:ext cx="7470576" cy="1754326"/>
          </a:xfrm>
          <a:prstGeom prst="rect">
            <a:avLst/>
          </a:prstGeom>
        </p:spPr>
        <p:txBody>
          <a:bodyPr wrap="square">
            <a:spAutoFit/>
          </a:bodyPr>
          <a:lstStyle/>
          <a:p>
            <a:pPr lvl="0">
              <a:spcBef>
                <a:spcPct val="20000"/>
              </a:spcBef>
            </a:pPr>
            <a:r>
              <a:rPr lang="en-US" sz="3600" b="1" dirty="0">
                <a:solidFill>
                  <a:schemeClr val="bg1"/>
                </a:solidFill>
                <a:effectLst>
                  <a:outerShdw blurRad="38100" dist="38100" dir="2700000" algn="tl">
                    <a:srgbClr val="000000">
                      <a:alpha val="43137"/>
                    </a:srgbClr>
                  </a:outerShdw>
                </a:effectLst>
              </a:rPr>
              <a:t>All the waxworks are of such a good quality, that sometimes you can mistake them for a real person.</a:t>
            </a:r>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4291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080381" y="1353249"/>
            <a:ext cx="4572000" cy="2308324"/>
          </a:xfrm>
          <a:prstGeom prst="rect">
            <a:avLst/>
          </a:prstGeom>
        </p:spPr>
        <p:txBody>
          <a:bodyPr>
            <a:spAutoFit/>
          </a:bodyPr>
          <a:lstStyle/>
          <a:p>
            <a:pPr lvl="0" algn="ctr">
              <a:spcBef>
                <a:spcPct val="20000"/>
              </a:spcBef>
            </a:pPr>
            <a:r>
              <a:rPr lang="en-US" sz="4800" b="1" dirty="0">
                <a:effectLst>
                  <a:outerShdw blurRad="38100" dist="38100" dir="2700000" algn="tl">
                    <a:srgbClr val="000000">
                      <a:alpha val="43137"/>
                    </a:srgbClr>
                  </a:outerShdw>
                </a:effectLst>
              </a:rPr>
              <a:t>Madam </a:t>
            </a:r>
            <a:r>
              <a:rPr lang="en-US" sz="4800" b="1" dirty="0" err="1">
                <a:effectLst>
                  <a:outerShdw blurRad="38100" dist="38100" dir="2700000" algn="tl">
                    <a:srgbClr val="000000">
                      <a:alpha val="43137"/>
                    </a:srgbClr>
                  </a:outerShdw>
                </a:effectLst>
              </a:rPr>
              <a:t>Tussaud's</a:t>
            </a:r>
            <a:r>
              <a:rPr lang="en-US" sz="4800" b="1" dirty="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Museum</a:t>
            </a:r>
            <a:r>
              <a:rPr lang="ru-RU" sz="4800" b="1" dirty="0" smtClean="0">
                <a:effectLst>
                  <a:outerShdw blurRad="38100" dist="38100" dir="2700000" algn="tl">
                    <a:srgbClr val="000000">
                      <a:alpha val="43137"/>
                    </a:srgbClr>
                  </a:outerShdw>
                </a:effectLst>
              </a:rPr>
              <a:t>.</a:t>
            </a:r>
            <a:endParaRPr lang="ru-R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6079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65" r="4073" b="7192"/>
          <a:stretch/>
        </p:blipFill>
        <p:spPr bwMode="auto">
          <a:xfrm>
            <a:off x="-319314" y="0"/>
            <a:ext cx="94633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07704" y="5661925"/>
            <a:ext cx="5266955"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Buckingham Palace</a:t>
            </a:r>
            <a:r>
              <a:rPr lang="ru-RU" sz="48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96113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im3.turbina.ru/photos.4/8/7/9/7/6/1867978/super.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21501"/>
            <a:ext cx="10792374" cy="719491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5013176"/>
            <a:ext cx="4378635"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Piccadilly Circus.</a:t>
            </a:r>
            <a:endParaRPr lang="ru-RU"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2094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imgur.com/6Ue8D9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826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71600" y="2564904"/>
            <a:ext cx="7632848" cy="2862322"/>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rPr>
              <a:t>The place is far from what is called “a circus”. It is a well-known meeting point of the city. It has become so popular, that is now considered to be a place to visit for all the tourists.</a:t>
            </a:r>
          </a:p>
        </p:txBody>
      </p:sp>
    </p:spTree>
    <p:extLst>
      <p:ext uri="{BB962C8B-B14F-4D97-AF65-F5344CB8AC3E}">
        <p14:creationId xmlns:p14="http://schemas.microsoft.com/office/powerpoint/2010/main" val="520605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070239" y="1768747"/>
            <a:ext cx="4378635" cy="830997"/>
          </a:xfrm>
          <a:prstGeom prst="rect">
            <a:avLst/>
          </a:prstGeom>
        </p:spPr>
        <p:txBody>
          <a:bodyPr wrap="none">
            <a:spAutoFit/>
          </a:bodyPr>
          <a:lstStyle/>
          <a:p>
            <a:pPr lvl="0">
              <a:spcBef>
                <a:spcPct val="20000"/>
              </a:spcBef>
            </a:pPr>
            <a:r>
              <a:rPr lang="en-US" sz="4800" b="1" dirty="0">
                <a:effectLst>
                  <a:outerShdw blurRad="38100" dist="38100" dir="2700000" algn="tl">
                    <a:srgbClr val="000000">
                      <a:alpha val="43137"/>
                    </a:srgbClr>
                  </a:outerShdw>
                </a:effectLst>
              </a:rPr>
              <a:t>Piccadilly Circus.</a:t>
            </a:r>
            <a:endParaRPr lang="ru-R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1766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ikiarquitectura.com/es/images/a/af/London_ey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6084"/>
            <a:ext cx="10277874" cy="68519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43808" y="4075331"/>
            <a:ext cx="3278077" cy="830997"/>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rPr>
              <a:t>London Eye.</a:t>
            </a:r>
          </a:p>
        </p:txBody>
      </p:sp>
    </p:spTree>
    <p:extLst>
      <p:ext uri="{BB962C8B-B14F-4D97-AF65-F5344CB8AC3E}">
        <p14:creationId xmlns:p14="http://schemas.microsoft.com/office/powerpoint/2010/main" val="34670927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www.banzaj.pl/pictures/swiat/Londyn/Londyn_Eye/London_Ey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74"/>
            <a:ext cx="9144000" cy="686693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9592" y="345584"/>
            <a:ext cx="4572000" cy="6186309"/>
          </a:xfrm>
          <a:prstGeom prst="rect">
            <a:avLst/>
          </a:prstGeom>
        </p:spPr>
        <p:txBody>
          <a:bodyPr>
            <a:spAutoFit/>
          </a:bodyPr>
          <a:lstStyle/>
          <a:p>
            <a:pPr algn="ctr"/>
            <a:r>
              <a:rPr lang="en-US" sz="3600" b="1" dirty="0">
                <a:solidFill>
                  <a:schemeClr val="bg1"/>
                </a:solidFill>
                <a:effectLst>
                  <a:outerShdw blurRad="38100" dist="38100" dir="2700000" algn="tl">
                    <a:srgbClr val="000000">
                      <a:alpha val="43137"/>
                    </a:srgbClr>
                  </a:outerShdw>
                </a:effectLst>
              </a:rPr>
              <a:t>It is one of the biggest observation wheels in the world. Its height is 135 meters. It has 32 cabins which symbolize 32 districts of London. It takes 30 minutes to make a full circle. But it is the view you will never forget. </a:t>
            </a:r>
          </a:p>
        </p:txBody>
      </p:sp>
    </p:spTree>
    <p:extLst>
      <p:ext uri="{BB962C8B-B14F-4D97-AF65-F5344CB8AC3E}">
        <p14:creationId xmlns:p14="http://schemas.microsoft.com/office/powerpoint/2010/main" val="26004148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743320" y="1916832"/>
            <a:ext cx="3278077" cy="830997"/>
          </a:xfrm>
          <a:prstGeom prst="rect">
            <a:avLst/>
          </a:prstGeom>
        </p:spPr>
        <p:txBody>
          <a:bodyPr wrap="none">
            <a:spAutoFit/>
          </a:bodyPr>
          <a:lstStyle/>
          <a:p>
            <a:pPr lvl="0"/>
            <a:r>
              <a:rPr lang="en-US" sz="4800" b="1" dirty="0">
                <a:effectLst>
                  <a:outerShdw blurRad="38100" dist="38100" dir="2700000" algn="tl">
                    <a:srgbClr val="000000">
                      <a:alpha val="43137"/>
                    </a:srgbClr>
                  </a:outerShdw>
                </a:effectLst>
              </a:rPr>
              <a:t>London Eye.</a:t>
            </a:r>
          </a:p>
        </p:txBody>
      </p:sp>
    </p:spTree>
    <p:extLst>
      <p:ext uri="{BB962C8B-B14F-4D97-AF65-F5344CB8AC3E}">
        <p14:creationId xmlns:p14="http://schemas.microsoft.com/office/powerpoint/2010/main" val="34246997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www.luxurytravelersguide.com/wp-content/uploads/2014/09/LancasterLondonHydeParkview1.jpg"/>
          <p:cNvPicPr>
            <a:picLocks noChangeAspect="1" noChangeArrowheads="1"/>
          </p:cNvPicPr>
          <p:nvPr/>
        </p:nvPicPr>
        <p:blipFill rotWithShape="1">
          <a:blip r:embed="rId2">
            <a:extLst>
              <a:ext uri="{28A0092B-C50C-407E-A947-70E740481C1C}">
                <a14:useLocalDpi xmlns:a14="http://schemas.microsoft.com/office/drawing/2010/main" val="0"/>
              </a:ext>
            </a:extLst>
          </a:blip>
          <a:srcRect l="9152" r="965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3645024"/>
            <a:ext cx="4439485" cy="830997"/>
          </a:xfrm>
          <a:prstGeom prst="rect">
            <a:avLst/>
          </a:prstGeom>
        </p:spPr>
        <p:txBody>
          <a:bodyPr wrap="none">
            <a:spAutoFit/>
          </a:bodyPr>
          <a:lstStyle/>
          <a:p>
            <a:pPr lvl="0"/>
            <a:r>
              <a:rPr lang="en-US" sz="4800" b="1" dirty="0">
                <a:solidFill>
                  <a:prstClr val="white"/>
                </a:solidFill>
                <a:effectLst>
                  <a:outerShdw blurRad="38100" dist="38100" dir="2700000" algn="tl">
                    <a:srgbClr val="000000">
                      <a:alpha val="43137"/>
                    </a:srgbClr>
                  </a:outerShdw>
                </a:effectLst>
              </a:rPr>
              <a:t>Parks of London.</a:t>
            </a:r>
          </a:p>
        </p:txBody>
      </p:sp>
    </p:spTree>
    <p:extLst>
      <p:ext uri="{BB962C8B-B14F-4D97-AF65-F5344CB8AC3E}">
        <p14:creationId xmlns:p14="http://schemas.microsoft.com/office/powerpoint/2010/main" val="3454434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realestatemagazine.co.za/wp-content/uploads/2013/09/Hyde-Park-Tip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0"/>
            <a:ext cx="9159714" cy="68636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27429" y="620688"/>
            <a:ext cx="7704856" cy="1754326"/>
          </a:xfrm>
          <a:prstGeom prst="rect">
            <a:avLst/>
          </a:prstGeom>
        </p:spPr>
        <p:txBody>
          <a:bodyPr wrap="square">
            <a:spAutoFit/>
          </a:bodyPr>
          <a:lstStyle/>
          <a:p>
            <a:pPr lvl="0" algn="ctr">
              <a:spcBef>
                <a:spcPct val="20000"/>
              </a:spcBef>
            </a:pPr>
            <a:r>
              <a:rPr lang="en-US" sz="3600" b="1" dirty="0">
                <a:solidFill>
                  <a:schemeClr val="bg1"/>
                </a:solidFill>
                <a:effectLst>
                  <a:outerShdw blurRad="38100" dist="38100" dir="2700000" algn="tl">
                    <a:srgbClr val="000000">
                      <a:alpha val="43137"/>
                    </a:srgbClr>
                  </a:outerShdw>
                </a:effectLst>
              </a:rPr>
              <a:t>London is famous for its parks. Combined, all these parks cover more land than the Principality of Monaco. </a:t>
            </a:r>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6168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img0.liveinternet.ru/images/attach/c/3/75/483/75483772_All_sizes__The_Orangery_in_Hyde_Park_London__Flickr__Photo_Shar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 y="0"/>
            <a:ext cx="91266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77107" y="4551511"/>
            <a:ext cx="7776864" cy="1754326"/>
          </a:xfrm>
          <a:prstGeom prst="rect">
            <a:avLst/>
          </a:prstGeom>
        </p:spPr>
        <p:txBody>
          <a:bodyPr wrap="square">
            <a:spAutoFit/>
          </a:bodyPr>
          <a:lstStyle/>
          <a:p>
            <a:pPr lvl="0" algn="ctr">
              <a:spcBef>
                <a:spcPct val="20000"/>
              </a:spcBef>
            </a:pPr>
            <a:r>
              <a:rPr lang="en-US" sz="3600" b="1" dirty="0">
                <a:solidFill>
                  <a:prstClr val="white"/>
                </a:solidFill>
                <a:effectLst>
                  <a:outerShdw blurRad="38100" dist="38100" dir="2700000" algn="tl">
                    <a:srgbClr val="000000">
                      <a:alpha val="43137"/>
                    </a:srgbClr>
                  </a:outerShdw>
                </a:effectLst>
              </a:rPr>
              <a:t>The most well-known is the Hyde Park. It is a traditional place of festivals and celebrations.</a:t>
            </a:r>
            <a:endParaRPr lang="ru-RU" sz="36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3186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1743320" y="1916832"/>
            <a:ext cx="3075137" cy="830997"/>
          </a:xfrm>
          <a:prstGeom prst="rect">
            <a:avLst/>
          </a:prstGeom>
        </p:spPr>
        <p:txBody>
          <a:bodyPr wrap="none">
            <a:spAutoFit/>
          </a:bodyPr>
          <a:lstStyle/>
          <a:p>
            <a:r>
              <a:rPr lang="en-US" sz="4800" b="1" dirty="0">
                <a:effectLst>
                  <a:outerShdw blurRad="38100" dist="38100" dir="2700000" algn="tl">
                    <a:srgbClr val="000000">
                      <a:alpha val="43137"/>
                    </a:srgbClr>
                  </a:outerShdw>
                </a:effectLst>
              </a:rPr>
              <a:t>Hyde Park. </a:t>
            </a:r>
          </a:p>
        </p:txBody>
      </p:sp>
    </p:spTree>
    <p:extLst>
      <p:ext uri="{BB962C8B-B14F-4D97-AF65-F5344CB8AC3E}">
        <p14:creationId xmlns:p14="http://schemas.microsoft.com/office/powerpoint/2010/main" val="3079851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38125"/>
            <a:ext cx="9437688"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48358" y="332656"/>
            <a:ext cx="7848872" cy="2554545"/>
          </a:xfrm>
          <a:prstGeom prst="rect">
            <a:avLst/>
          </a:prstGeom>
        </p:spPr>
        <p:txBody>
          <a:bodyPr wrap="square">
            <a:spAutoFit/>
          </a:bodyPr>
          <a:lstStyle/>
          <a:p>
            <a:pPr lvl="0">
              <a:spcBef>
                <a:spcPct val="20000"/>
              </a:spcBef>
            </a:pPr>
            <a:r>
              <a:rPr lang="en-US" sz="3200" b="1" dirty="0">
                <a:solidFill>
                  <a:prstClr val="white"/>
                </a:solidFill>
                <a:effectLst>
                  <a:outerShdw blurRad="38100" dist="38100" dir="2700000" algn="tl">
                    <a:srgbClr val="000000">
                      <a:alpha val="43137"/>
                    </a:srgbClr>
                  </a:outerShdw>
                </a:effectLst>
              </a:rPr>
              <a:t>Buckingham Palace is the official residence of Queen Elizabeth. It is located near Green Park. When the Queen is in the residence, the Royal Standard flies over Buckingham Palace.</a:t>
            </a:r>
          </a:p>
        </p:txBody>
      </p:sp>
    </p:spTree>
    <p:extLst>
      <p:ext uri="{BB962C8B-B14F-4D97-AF65-F5344CB8AC3E}">
        <p14:creationId xmlns:p14="http://schemas.microsoft.com/office/powerpoint/2010/main" val="2495512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cultrex.com/blog/wp-content/uploads/2015/07/St_Pauls_a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3043"/>
            <a:ext cx="99965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31640" y="764704"/>
            <a:ext cx="5237203" cy="830997"/>
          </a:xfrm>
          <a:prstGeom prst="rect">
            <a:avLst/>
          </a:prstGeom>
        </p:spPr>
        <p:txBody>
          <a:bodyPr wrap="none">
            <a:spAutoFit/>
          </a:bodyPr>
          <a:lstStyle/>
          <a:p>
            <a:pPr lvl="0">
              <a:spcBef>
                <a:spcPct val="20000"/>
              </a:spcBef>
            </a:pPr>
            <a:r>
              <a:rPr lang="en-US" sz="4800" b="1" dirty="0">
                <a:solidFill>
                  <a:schemeClr val="bg1"/>
                </a:solidFill>
                <a:effectLst>
                  <a:outerShdw blurRad="38100" dist="38100" dir="2700000" algn="tl">
                    <a:srgbClr val="000000">
                      <a:alpha val="43137"/>
                    </a:srgbClr>
                  </a:outerShdw>
                </a:effectLst>
              </a:rPr>
              <a:t>St. Paul’s Cathedral.</a:t>
            </a:r>
            <a:endParaRPr lang="ru-RU"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87083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ttp://www.visitsaintpaul.com/images/made/images/remote/http_files.idssasp.com/public/C17/28ec43fc-77bb-447f-97ec-654ea7dc4cc3/b33e164e-c838-4e63-bbc0-0f2adfa0b025_1024_576auto_s_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632" y="-3044"/>
            <a:ext cx="12197410" cy="686104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31640" y="3456745"/>
            <a:ext cx="6912768" cy="2308324"/>
          </a:xfrm>
          <a:prstGeom prst="rect">
            <a:avLst/>
          </a:prstGeom>
        </p:spPr>
        <p:txBody>
          <a:bodyPr wrap="square">
            <a:spAutoFit/>
          </a:bodyPr>
          <a:lstStyle/>
          <a:p>
            <a:pPr lvl="0">
              <a:spcBef>
                <a:spcPct val="20000"/>
              </a:spcBef>
            </a:pPr>
            <a:r>
              <a:rPr lang="en-US" sz="3600" b="1" dirty="0">
                <a:solidFill>
                  <a:schemeClr val="bg1"/>
                </a:solidFill>
                <a:effectLst>
                  <a:outerShdw blurRad="38100" dist="38100" dir="2700000" algn="tl">
                    <a:srgbClr val="000000">
                      <a:alpha val="43137"/>
                    </a:srgbClr>
                  </a:outerShdw>
                </a:effectLst>
              </a:rPr>
              <a:t>It was built on the highest point of London 300 years ago. It is the London Bishop’s residence and is the most popular place of visit. </a:t>
            </a:r>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8755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696405" y="1859340"/>
            <a:ext cx="3339953" cy="1569660"/>
          </a:xfrm>
          <a:prstGeom prst="rect">
            <a:avLst/>
          </a:prstGeom>
        </p:spPr>
        <p:txBody>
          <a:bodyPr wrap="square">
            <a:spAutoFit/>
          </a:bodyPr>
          <a:lstStyle/>
          <a:p>
            <a:pPr lvl="0" algn="ctr">
              <a:spcBef>
                <a:spcPct val="20000"/>
              </a:spcBef>
            </a:pPr>
            <a:r>
              <a:rPr lang="en-US" sz="4800" b="1" dirty="0">
                <a:effectLst>
                  <a:outerShdw blurRad="38100" dist="38100" dir="2700000" algn="tl">
                    <a:srgbClr val="000000">
                      <a:alpha val="43137"/>
                    </a:srgbClr>
                  </a:outerShdw>
                </a:effectLst>
              </a:rPr>
              <a:t>St. Paul’s Cathedral.</a:t>
            </a:r>
            <a:endParaRPr lang="ru-RU"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5287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D0%BC%D0%B8%D1%80-%D1%82%D1%83%D1%80%D0%B8%D0%B7%D0%BC%D0%B0.com/upload/000/u4/055/1984133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5626"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25872" y="3478696"/>
            <a:ext cx="7704856" cy="2936188"/>
          </a:xfrm>
          <a:prstGeom prst="rect">
            <a:avLst/>
          </a:prstGeom>
        </p:spPr>
        <p:txBody>
          <a:bodyPr wrap="square">
            <a:spAutoFit/>
          </a:bodyPr>
          <a:lstStyle/>
          <a:p>
            <a:pPr lvl="0" algn="ctr">
              <a:spcBef>
                <a:spcPct val="20000"/>
              </a:spcBef>
            </a:pPr>
            <a:r>
              <a:rPr lang="en-US" sz="4400" b="1" dirty="0">
                <a:solidFill>
                  <a:schemeClr val="bg1"/>
                </a:solidFill>
                <a:effectLst>
                  <a:outerShdw blurRad="38100" dist="38100" dir="2700000" algn="tl">
                    <a:srgbClr val="000000">
                      <a:alpha val="43137"/>
                    </a:srgbClr>
                  </a:outerShdw>
                </a:effectLst>
              </a:rPr>
              <a:t>Our journey has come to an end.</a:t>
            </a:r>
            <a:endParaRPr lang="ru-RU" sz="4400" b="1" dirty="0">
              <a:solidFill>
                <a:schemeClr val="bg1"/>
              </a:solidFill>
              <a:effectLst>
                <a:outerShdw blurRad="38100" dist="38100" dir="2700000" algn="tl">
                  <a:srgbClr val="000000">
                    <a:alpha val="43137"/>
                  </a:srgbClr>
                </a:outerShdw>
              </a:effectLst>
            </a:endParaRPr>
          </a:p>
          <a:p>
            <a:pPr lvl="0" algn="ctr">
              <a:spcBef>
                <a:spcPct val="20000"/>
              </a:spcBef>
            </a:pPr>
            <a:r>
              <a:rPr lang="en-US" sz="4400" b="1" dirty="0">
                <a:solidFill>
                  <a:schemeClr val="bg1"/>
                </a:solidFill>
                <a:effectLst>
                  <a:outerShdw blurRad="38100" dist="38100" dir="2700000" algn="tl">
                    <a:srgbClr val="000000">
                      <a:alpha val="43137"/>
                    </a:srgbClr>
                  </a:outerShdw>
                </a:effectLst>
              </a:rPr>
              <a:t>Let’s remember all of places</a:t>
            </a:r>
            <a:r>
              <a:rPr lang="ru-RU" sz="4400" b="1" dirty="0">
                <a:solidFill>
                  <a:schemeClr val="bg1"/>
                </a:solidFill>
                <a:effectLst>
                  <a:outerShdw blurRad="38100" dist="38100" dir="2700000" algn="tl">
                    <a:srgbClr val="000000">
                      <a:alpha val="43137"/>
                    </a:srgbClr>
                  </a:outerShdw>
                </a:effectLst>
              </a:rPr>
              <a:t> </a:t>
            </a:r>
            <a:r>
              <a:rPr lang="en-US" sz="4400" b="1" dirty="0">
                <a:solidFill>
                  <a:schemeClr val="bg1"/>
                </a:solidFill>
                <a:effectLst>
                  <a:outerShdw blurRad="38100" dist="38100" dir="2700000" algn="tl">
                    <a:srgbClr val="000000">
                      <a:alpha val="43137"/>
                    </a:srgbClr>
                  </a:outerShdw>
                </a:effectLst>
              </a:rPr>
              <a:t>that we visited today.</a:t>
            </a:r>
            <a:endParaRPr lang="ru-RU"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1069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6805"/>
            <a:ext cx="10423059"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11560" y="2041976"/>
            <a:ext cx="4572000" cy="4524315"/>
          </a:xfrm>
          <a:prstGeom prst="rect">
            <a:avLst/>
          </a:prstGeom>
        </p:spPr>
        <p:txBody>
          <a:bodyPr>
            <a:spAutoFit/>
          </a:bodyPr>
          <a:lstStyle/>
          <a:p>
            <a:pPr lvl="0"/>
            <a:r>
              <a:rPr lang="en-US" sz="3600" b="1" dirty="0">
                <a:solidFill>
                  <a:prstClr val="white"/>
                </a:solidFill>
                <a:effectLst>
                  <a:outerShdw blurRad="38100" dist="38100" dir="2700000" algn="tl">
                    <a:srgbClr val="000000">
                      <a:alpha val="43137"/>
                    </a:srgbClr>
                  </a:outerShdw>
                </a:effectLst>
              </a:rPr>
              <a:t>Buckingham Palace.</a:t>
            </a:r>
          </a:p>
          <a:p>
            <a:pPr lvl="0"/>
            <a:r>
              <a:rPr lang="en-US" sz="3600" b="1" dirty="0">
                <a:solidFill>
                  <a:prstClr val="white"/>
                </a:solidFill>
                <a:effectLst>
                  <a:outerShdw blurRad="38100" dist="38100" dir="2700000" algn="tl">
                    <a:srgbClr val="000000">
                      <a:alpha val="43137"/>
                    </a:srgbClr>
                  </a:outerShdw>
                </a:effectLst>
              </a:rPr>
              <a:t>Westminster.</a:t>
            </a:r>
          </a:p>
          <a:p>
            <a:pPr lvl="0"/>
            <a:r>
              <a:rPr lang="en-US" sz="3600" b="1" dirty="0">
                <a:solidFill>
                  <a:prstClr val="white"/>
                </a:solidFill>
                <a:effectLst>
                  <a:outerShdw blurRad="38100" dist="38100" dir="2700000" algn="tl">
                    <a:srgbClr val="000000">
                      <a:alpha val="43137"/>
                    </a:srgbClr>
                  </a:outerShdw>
                </a:effectLst>
              </a:rPr>
              <a:t>The Tower of London.</a:t>
            </a:r>
          </a:p>
          <a:p>
            <a:pPr lvl="0"/>
            <a:r>
              <a:rPr lang="en-US" sz="3600" b="1" dirty="0">
                <a:solidFill>
                  <a:prstClr val="white"/>
                </a:solidFill>
                <a:effectLst>
                  <a:outerShdw blurRad="38100" dist="38100" dir="2700000" algn="tl">
                    <a:srgbClr val="000000">
                      <a:alpha val="43137"/>
                    </a:srgbClr>
                  </a:outerShdw>
                </a:effectLst>
              </a:rPr>
              <a:t>Trafalgar Square.</a:t>
            </a:r>
          </a:p>
          <a:p>
            <a:pPr lvl="0"/>
            <a:r>
              <a:rPr lang="en-US" sz="3600" b="1" dirty="0">
                <a:solidFill>
                  <a:prstClr val="white"/>
                </a:solidFill>
                <a:effectLst>
                  <a:outerShdw blurRad="38100" dist="38100" dir="2700000" algn="tl">
                    <a:srgbClr val="000000">
                      <a:alpha val="43137"/>
                    </a:srgbClr>
                  </a:outerShdw>
                </a:effectLst>
              </a:rPr>
              <a:t>London National Gallery.</a:t>
            </a:r>
          </a:p>
          <a:p>
            <a:pPr lvl="0"/>
            <a:r>
              <a:rPr lang="en-US" sz="3600" b="1" dirty="0">
                <a:solidFill>
                  <a:prstClr val="white"/>
                </a:solidFill>
                <a:effectLst>
                  <a:outerShdw blurRad="38100" dist="38100" dir="2700000" algn="tl">
                    <a:srgbClr val="000000">
                      <a:alpha val="43137"/>
                    </a:srgbClr>
                  </a:outerShdw>
                </a:effectLst>
              </a:rPr>
              <a:t>The British Museum.</a:t>
            </a:r>
          </a:p>
          <a:p>
            <a:pPr lvl="0"/>
            <a:r>
              <a:rPr lang="en-US" sz="3600" b="1" dirty="0">
                <a:solidFill>
                  <a:prstClr val="white"/>
                </a:solidFill>
                <a:effectLst>
                  <a:outerShdw blurRad="38100" dist="38100" dir="2700000" algn="tl">
                    <a:srgbClr val="000000">
                      <a:alpha val="43137"/>
                    </a:srgbClr>
                  </a:outerShdw>
                </a:effectLst>
              </a:rPr>
              <a:t>Oxford Street.</a:t>
            </a:r>
          </a:p>
        </p:txBody>
      </p:sp>
      <p:sp>
        <p:nvSpPr>
          <p:cNvPr id="4" name="Прямоугольник 3"/>
          <p:cNvSpPr/>
          <p:nvPr/>
        </p:nvSpPr>
        <p:spPr>
          <a:xfrm>
            <a:off x="5122172" y="2534418"/>
            <a:ext cx="4572000" cy="3970318"/>
          </a:xfrm>
          <a:prstGeom prst="rect">
            <a:avLst/>
          </a:prstGeom>
        </p:spPr>
        <p:txBody>
          <a:bodyPr>
            <a:spAutoFit/>
          </a:bodyPr>
          <a:lstStyle/>
          <a:p>
            <a:pPr lvl="0"/>
            <a:r>
              <a:rPr lang="en-US" sz="3600" b="1" dirty="0">
                <a:solidFill>
                  <a:prstClr val="white"/>
                </a:solidFill>
                <a:effectLst>
                  <a:outerShdw blurRad="38100" dist="38100" dir="2700000" algn="tl">
                    <a:srgbClr val="000000">
                      <a:alpha val="43137"/>
                    </a:srgbClr>
                  </a:outerShdw>
                </a:effectLst>
              </a:rPr>
              <a:t>The Big Ben.</a:t>
            </a:r>
          </a:p>
          <a:p>
            <a:pPr lvl="0"/>
            <a:r>
              <a:rPr lang="en-US" sz="3600" b="1" dirty="0">
                <a:solidFill>
                  <a:prstClr val="white"/>
                </a:solidFill>
                <a:effectLst>
                  <a:outerShdw blurRad="38100" dist="38100" dir="2700000" algn="tl">
                    <a:srgbClr val="000000">
                      <a:alpha val="43137"/>
                    </a:srgbClr>
                  </a:outerShdw>
                </a:effectLst>
              </a:rPr>
              <a:t>Madam </a:t>
            </a:r>
            <a:r>
              <a:rPr lang="en-US" sz="3600" b="1" dirty="0" err="1">
                <a:solidFill>
                  <a:prstClr val="white"/>
                </a:solidFill>
                <a:effectLst>
                  <a:outerShdw blurRad="38100" dist="38100" dir="2700000" algn="tl">
                    <a:srgbClr val="000000">
                      <a:alpha val="43137"/>
                    </a:srgbClr>
                  </a:outerShdw>
                </a:effectLst>
              </a:rPr>
              <a:t>Tussaud's</a:t>
            </a:r>
            <a:r>
              <a:rPr lang="en-US" sz="3600" b="1" dirty="0">
                <a:solidFill>
                  <a:prstClr val="white"/>
                </a:solidFill>
                <a:effectLst>
                  <a:outerShdw blurRad="38100" dist="38100" dir="2700000" algn="tl">
                    <a:srgbClr val="000000">
                      <a:alpha val="43137"/>
                    </a:srgbClr>
                  </a:outerShdw>
                </a:effectLst>
              </a:rPr>
              <a:t> Museum.</a:t>
            </a:r>
          </a:p>
          <a:p>
            <a:pPr lvl="0"/>
            <a:r>
              <a:rPr lang="en-US" sz="3600" b="1" dirty="0">
                <a:solidFill>
                  <a:prstClr val="white"/>
                </a:solidFill>
                <a:effectLst>
                  <a:outerShdw blurRad="38100" dist="38100" dir="2700000" algn="tl">
                    <a:srgbClr val="000000">
                      <a:alpha val="43137"/>
                    </a:srgbClr>
                  </a:outerShdw>
                </a:effectLst>
              </a:rPr>
              <a:t>Piccadilly Circus.</a:t>
            </a:r>
          </a:p>
          <a:p>
            <a:pPr lvl="0"/>
            <a:r>
              <a:rPr lang="en-US" sz="3600" b="1" dirty="0">
                <a:solidFill>
                  <a:prstClr val="white"/>
                </a:solidFill>
                <a:effectLst>
                  <a:outerShdw blurRad="38100" dist="38100" dir="2700000" algn="tl">
                    <a:srgbClr val="000000">
                      <a:alpha val="43137"/>
                    </a:srgbClr>
                  </a:outerShdw>
                </a:effectLst>
              </a:rPr>
              <a:t>London Eye.</a:t>
            </a:r>
          </a:p>
          <a:p>
            <a:pPr lvl="0"/>
            <a:r>
              <a:rPr lang="en-US" sz="3600" b="1" dirty="0">
                <a:solidFill>
                  <a:prstClr val="white"/>
                </a:solidFill>
                <a:effectLst>
                  <a:outerShdw blurRad="38100" dist="38100" dir="2700000" algn="tl">
                    <a:srgbClr val="000000">
                      <a:alpha val="43137"/>
                    </a:srgbClr>
                  </a:outerShdw>
                </a:effectLst>
              </a:rPr>
              <a:t>Hyde Park. </a:t>
            </a:r>
          </a:p>
          <a:p>
            <a:pPr lvl="0"/>
            <a:r>
              <a:rPr lang="en-US" sz="3600" b="1" dirty="0">
                <a:solidFill>
                  <a:prstClr val="white"/>
                </a:solidFill>
                <a:effectLst>
                  <a:outerShdw blurRad="38100" dist="38100" dir="2700000" algn="tl">
                    <a:srgbClr val="000000">
                      <a:alpha val="43137"/>
                    </a:srgbClr>
                  </a:outerShdw>
                </a:effectLst>
              </a:rPr>
              <a:t>St. Paul’s Cathedral.</a:t>
            </a:r>
          </a:p>
        </p:txBody>
      </p:sp>
    </p:spTree>
    <p:extLst>
      <p:ext uri="{BB962C8B-B14F-4D97-AF65-F5344CB8AC3E}">
        <p14:creationId xmlns:p14="http://schemas.microsoft.com/office/powerpoint/2010/main" val="3854356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tatic5.depositphotos.com/1003433/392/i/950/depositphotos_3924984-Traveling-around-eng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332656"/>
            <a:ext cx="9753600"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861529" y="2505670"/>
            <a:ext cx="321889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Good bye!</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95566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98438"/>
            <a:ext cx="9272588" cy="725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476672"/>
            <a:ext cx="7776864" cy="2554545"/>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smtClean="0">
                <a:solidFill>
                  <a:prstClr val="white"/>
                </a:solidFill>
                <a:effectLst>
                  <a:outerShdw blurRad="38100" dist="38100" dir="2700000" algn="tl">
                    <a:srgbClr val="000000">
                      <a:alpha val="43137"/>
                    </a:srgbClr>
                  </a:outerShdw>
                </a:effectLst>
              </a:rPr>
              <a:t>There </a:t>
            </a:r>
            <a:r>
              <a:rPr lang="en-US" sz="3200" b="1" dirty="0">
                <a:solidFill>
                  <a:prstClr val="white"/>
                </a:solidFill>
                <a:effectLst>
                  <a:outerShdw blurRad="38100" dist="38100" dir="2700000" algn="tl">
                    <a:srgbClr val="000000">
                      <a:alpha val="43137"/>
                    </a:srgbClr>
                  </a:outerShdw>
                </a:effectLst>
              </a:rPr>
              <a:t>are 775 rooms where members of the Royal family and their servants live. There are also rooms for guests. There are offices, on-site post and even swimming pool in the palace</a:t>
            </a:r>
            <a:r>
              <a:rPr lang="en-US" sz="3200" b="1" dirty="0" smtClean="0">
                <a:solidFill>
                  <a:prstClr val="white"/>
                </a:solidFill>
                <a:effectLst>
                  <a:outerShdw blurRad="38100" dist="38100" dir="2700000" algn="tl">
                    <a:srgbClr val="000000">
                      <a:alpha val="43137"/>
                    </a:srgbClr>
                  </a:outerShdw>
                </a:effectLst>
              </a:rPr>
              <a:t>.</a:t>
            </a:r>
            <a:endParaRPr lang="en-US" sz="32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5103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63" y="-109538"/>
            <a:ext cx="10626726" cy="707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9024" y="4581128"/>
            <a:ext cx="8784976" cy="2062103"/>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b="1" dirty="0">
                <a:solidFill>
                  <a:prstClr val="white"/>
                </a:solidFill>
                <a:effectLst>
                  <a:outerShdw blurRad="38100" dist="38100" dir="2700000" algn="tl">
                    <a:srgbClr val="000000">
                      <a:alpha val="43137"/>
                    </a:srgbClr>
                  </a:outerShdw>
                </a:effectLst>
              </a:rPr>
              <a:t>Throughout the year right in front of Buckingham Palace the ceremony of the Changing of the Guard takes place, attracting a lot of tourists.</a:t>
            </a:r>
            <a:endParaRPr lang="ru-RU" sz="32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56663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3v.ru/uploads/a5/a57319e69fe82cb47f8ed03ad25b651a.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6405" y="548680"/>
            <a:ext cx="3339953"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Remember </a:t>
            </a:r>
            <a:r>
              <a:rPr lang="ru-RU" sz="4800" b="1" dirty="0" smtClean="0">
                <a:solidFill>
                  <a:srgbClr val="FF0000"/>
                </a:solidFill>
                <a:effectLst>
                  <a:outerShdw blurRad="38100" dist="38100" dir="2700000" algn="tl">
                    <a:srgbClr val="000000">
                      <a:alpha val="43137"/>
                    </a:srgbClr>
                  </a:outerShdw>
                </a:effectLst>
              </a:rPr>
              <a:t>!</a:t>
            </a:r>
            <a:endParaRPr lang="ru-RU" sz="48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479952" y="3661573"/>
            <a:ext cx="2322752"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Repeat !</a:t>
            </a:r>
            <a:endParaRPr lang="ru-RU" sz="4800" b="1" dirty="0">
              <a:solidFill>
                <a:srgbClr val="FF0000"/>
              </a:solidFill>
              <a:effectLst>
                <a:outerShdw blurRad="38100" dist="38100" dir="2700000" algn="tl">
                  <a:srgbClr val="000000">
                    <a:alpha val="43137"/>
                  </a:srgbClr>
                </a:outerShdw>
              </a:effectLst>
            </a:endParaRPr>
          </a:p>
        </p:txBody>
      </p:sp>
      <p:sp>
        <p:nvSpPr>
          <p:cNvPr id="5" name="Прямоугольник 4"/>
          <p:cNvSpPr/>
          <p:nvPr/>
        </p:nvSpPr>
        <p:spPr>
          <a:xfrm>
            <a:off x="965082" y="1549608"/>
            <a:ext cx="5266955" cy="830997"/>
          </a:xfrm>
          <a:prstGeom prst="rect">
            <a:avLst/>
          </a:prstGeom>
        </p:spPr>
        <p:txBody>
          <a:bodyPr wrap="none">
            <a:spAutoFit/>
          </a:bodyPr>
          <a:lstStyle/>
          <a:p>
            <a:r>
              <a:rPr lang="en-US" sz="4800" b="1" dirty="0">
                <a:solidFill>
                  <a:prstClr val="black"/>
                </a:solidFill>
                <a:effectLst>
                  <a:outerShdw blurRad="38100" dist="38100" dir="2700000" algn="tl">
                    <a:srgbClr val="000000">
                      <a:alpha val="43137"/>
                    </a:srgbClr>
                  </a:outerShdw>
                </a:effectLst>
              </a:rPr>
              <a:t>Buckingham Palace.</a:t>
            </a:r>
          </a:p>
        </p:txBody>
      </p:sp>
    </p:spTree>
    <p:extLst>
      <p:ext uri="{BB962C8B-B14F-4D97-AF65-F5344CB8AC3E}">
        <p14:creationId xmlns:p14="http://schemas.microsoft.com/office/powerpoint/2010/main" val="20242871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wo-worlds.ru/wp-content/uploads/2014/07/mx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05825" y="476672"/>
            <a:ext cx="3546548" cy="830997"/>
          </a:xfrm>
          <a:prstGeom prst="rect">
            <a:avLst/>
          </a:prstGeom>
        </p:spPr>
        <p:txBody>
          <a:bodyPr wrap="none">
            <a:spAutoFit/>
          </a:bodyPr>
          <a:lstStyle/>
          <a:p>
            <a:pPr lvl="0">
              <a:spcBef>
                <a:spcPct val="20000"/>
              </a:spcBef>
            </a:pPr>
            <a:r>
              <a:rPr lang="en-US" sz="4800" b="1" dirty="0">
                <a:solidFill>
                  <a:prstClr val="black"/>
                </a:solidFill>
                <a:effectLst>
                  <a:outerShdw blurRad="38100" dist="38100" dir="2700000" algn="tl">
                    <a:srgbClr val="000000">
                      <a:alpha val="43137"/>
                    </a:srgbClr>
                  </a:outerShdw>
                </a:effectLst>
              </a:rPr>
              <a:t>Westminster</a:t>
            </a:r>
            <a:r>
              <a:rPr lang="ru-RU" sz="4800" b="1" dirty="0">
                <a:solidFill>
                  <a:prstClr val="black"/>
                </a:solidFill>
                <a:effectLst>
                  <a:outerShdw blurRad="38100" dist="38100" dir="2700000" algn="tl">
                    <a:srgbClr val="000000">
                      <a:alpha val="43137"/>
                    </a:srgbClr>
                  </a:outerShdw>
                </a:effectLst>
              </a:rPr>
              <a:t>.</a:t>
            </a:r>
            <a:endParaRPr lang="en-US" sz="4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6192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1001</Words>
  <Application>Microsoft Office PowerPoint</Application>
  <PresentationFormat>Экран (4:3)</PresentationFormat>
  <Paragraphs>113</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26</cp:revision>
  <dcterms:created xsi:type="dcterms:W3CDTF">2016-11-05T17:36:30Z</dcterms:created>
  <dcterms:modified xsi:type="dcterms:W3CDTF">2016-11-06T14:55:04Z</dcterms:modified>
</cp:coreProperties>
</file>