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1"/>
  </p:notesMasterIdLst>
  <p:sldIdLst>
    <p:sldId id="256" r:id="rId4"/>
    <p:sldId id="257" r:id="rId5"/>
    <p:sldId id="258" r:id="rId6"/>
    <p:sldId id="259" r:id="rId7"/>
    <p:sldId id="260" r:id="rId8"/>
    <p:sldId id="287" r:id="rId9"/>
    <p:sldId id="262" r:id="rId10"/>
    <p:sldId id="268" r:id="rId11"/>
    <p:sldId id="263" r:id="rId12"/>
    <p:sldId id="261" r:id="rId13"/>
    <p:sldId id="264" r:id="rId14"/>
    <p:sldId id="265" r:id="rId15"/>
    <p:sldId id="266" r:id="rId16"/>
    <p:sldId id="269" r:id="rId17"/>
    <p:sldId id="270" r:id="rId18"/>
    <p:sldId id="271" r:id="rId19"/>
    <p:sldId id="280" r:id="rId20"/>
    <p:sldId id="281" r:id="rId21"/>
    <p:sldId id="272" r:id="rId22"/>
    <p:sldId id="273" r:id="rId23"/>
    <p:sldId id="274" r:id="rId24"/>
    <p:sldId id="275" r:id="rId25"/>
    <p:sldId id="276" r:id="rId26"/>
    <p:sldId id="279" r:id="rId27"/>
    <p:sldId id="277" r:id="rId28"/>
    <p:sldId id="278" r:id="rId29"/>
    <p:sldId id="282" r:id="rId30"/>
    <p:sldId id="283" r:id="rId31"/>
    <p:sldId id="284" r:id="rId32"/>
    <p:sldId id="285" r:id="rId33"/>
    <p:sldId id="288" r:id="rId34"/>
    <p:sldId id="296" r:id="rId35"/>
    <p:sldId id="293" r:id="rId36"/>
    <p:sldId id="295" r:id="rId37"/>
    <p:sldId id="289" r:id="rId38"/>
    <p:sldId id="290" r:id="rId39"/>
    <p:sldId id="291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BCBC"/>
    <a:srgbClr val="808080"/>
    <a:srgbClr val="0000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DF630-9471-4A7D-83CC-0F739EC1B997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6F006-A49D-42E9-B304-EF8C6D748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137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6F006-A49D-42E9-B304-EF8C6D74857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450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64208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997200" cy="2878138"/>
          </a:xfrm>
          <a:prstGeom prst="rect">
            <a:avLst/>
          </a:prstGeom>
          <a:noFill/>
          <a:ln w="6350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2463800"/>
            <a:ext cx="7772400" cy="1470025"/>
          </a:xfrm>
          <a:solidFill>
            <a:srgbClr val="FFFFFF">
              <a:alpha val="80000"/>
            </a:srgbClr>
          </a:solidFill>
          <a:ln w="6350"/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55750" y="4292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A673FC3E-E9BB-4EE4-9C02-E4AA30275061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375FE-A61B-4B02-8085-A56466BCB556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5041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38950" y="188913"/>
            <a:ext cx="2125663" cy="57610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229350" cy="57610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B7C7C-2DA3-4AF2-B4A4-9BA2063B5DFF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6509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98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584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9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829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40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465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84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815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13581-6A02-48ED-909D-FE40402A1C74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5970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698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152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7443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311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2849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9240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1455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17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7925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753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9DCDC-862D-44B4-BDEC-9246479EB268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8738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588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4445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7908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26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557338"/>
            <a:ext cx="4141788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1388" y="1557338"/>
            <a:ext cx="4141787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8ACB0-BCA9-4A4A-88B0-4AE79CF16965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810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484C3-1A72-427A-B229-28538DA54880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5611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C087C-374A-4130-9B3F-0BAF83158F49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493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70B0E-775A-4A83-AE68-3C4F602C4822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769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BAE64-FE3D-43CF-B7D6-89D4C5945FCF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383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F22D0-ED4E-4A6A-831A-A0679A63CF1D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7944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AutoShape 260"/>
          <p:cNvSpPr>
            <a:spLocks noChangeArrowheads="1"/>
          </p:cNvSpPr>
          <p:nvPr/>
        </p:nvSpPr>
        <p:spPr bwMode="auto">
          <a:xfrm>
            <a:off x="323850" y="1484313"/>
            <a:ext cx="8640763" cy="4537075"/>
          </a:xfrm>
          <a:prstGeom prst="wedgeRectCallout">
            <a:avLst>
              <a:gd name="adj1" fmla="val -51398"/>
              <a:gd name="adj2" fmla="val 61546"/>
            </a:avLst>
          </a:prstGeom>
          <a:gradFill rotWithShape="1">
            <a:gsLst>
              <a:gs pos="0">
                <a:srgbClr val="C0C0C0">
                  <a:alpha val="60001"/>
                </a:srgbClr>
              </a:gs>
              <a:gs pos="100000">
                <a:schemeClr val="bg1"/>
              </a:gs>
            </a:gsLst>
            <a:lin ang="5400000" scaled="1"/>
          </a:gradFill>
          <a:ln w="6350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82750" y="188913"/>
            <a:ext cx="7281863" cy="1143000"/>
          </a:xfrm>
          <a:prstGeom prst="rect">
            <a:avLst/>
          </a:prstGeom>
          <a:gradFill rotWithShape="1">
            <a:gsLst>
              <a:gs pos="0">
                <a:srgbClr val="BCBCBC">
                  <a:alpha val="60001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031" name="Picture 7" descr="64208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5"/>
          <a:stretch>
            <a:fillRect/>
          </a:stretch>
        </p:blipFill>
        <p:spPr bwMode="auto">
          <a:xfrm>
            <a:off x="323850" y="190500"/>
            <a:ext cx="1223963" cy="1150938"/>
          </a:xfrm>
          <a:prstGeom prst="rect">
            <a:avLst/>
          </a:prstGeom>
          <a:noFill/>
          <a:ln w="6350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57338"/>
            <a:ext cx="8435975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31035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2588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2936CE4-D5A1-45E9-A444-97D62B45A26A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13000">
              <a:srgbClr val="FFFF00"/>
            </a:gs>
            <a:gs pos="64000">
              <a:srgbClr val="FFFF00"/>
            </a:gs>
            <a:gs pos="93000">
              <a:srgbClr val="01A78F"/>
            </a:gs>
            <a:gs pos="100000">
              <a:srgbClr val="00B0F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05.11.2016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892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13000">
              <a:srgbClr val="FFFF00"/>
            </a:gs>
            <a:gs pos="64000">
              <a:srgbClr val="FFFF00"/>
            </a:gs>
            <a:gs pos="93000">
              <a:srgbClr val="01A78F"/>
            </a:gs>
            <a:gs pos="100000">
              <a:srgbClr val="00B0F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05.11.2016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5901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distant-lessons.ru/wp-content/uploads/2013/03/otdel-mozga-cheloveka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aza-referat.ru/%D0%9B%D0%B8%D1%87%D0%BD%D0%BE%D1%81%D1%82%D1%8C" TargetMode="External"/><Relationship Id="rId7" Type="http://schemas.openxmlformats.org/officeDocument/2006/relationships/hyperlink" Target="http://baza-referat.ru/%D0%98%D0%B3%D1%80%D0%B0" TargetMode="External"/><Relationship Id="rId2" Type="http://schemas.openxmlformats.org/officeDocument/2006/relationships/hyperlink" Target="http://baza-referat.ru/%D0%A1%D0%B8%D1%82%D1%83%D0%B0%D1%86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aza-referat.ru/%D0%A0%D0%B5%D1%87%D1%8C" TargetMode="External"/><Relationship Id="rId5" Type="http://schemas.openxmlformats.org/officeDocument/2006/relationships/hyperlink" Target="http://baza-referat.ru/%D0%9E%D0%B1%D1%89%D0%B5%D0%BD%D0%B8%D0%B5" TargetMode="External"/><Relationship Id="rId4" Type="http://schemas.openxmlformats.org/officeDocument/2006/relationships/hyperlink" Target="http://baza-referat.ru/%D0%A1%D0%BF%D0%BE%D1%81%D0%BE%D0%B1%D0%BD%D0%BE%D1%81%D1%82%D0%B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1679" y="2420888"/>
            <a:ext cx="7185181" cy="2232248"/>
          </a:xfrm>
          <a:ln/>
        </p:spPr>
        <p:txBody>
          <a:bodyPr/>
          <a:lstStyle/>
          <a:p>
            <a:pPr algn="ctr"/>
            <a:r>
              <a:rPr lang="ru-RU" sz="3200" b="1" dirty="0" smtClean="0"/>
              <a:t>Научно-практические аспекты психофизического развития дошкольников в условиях реализации ФГОС</a:t>
            </a:r>
            <a:endParaRPr lang="ru-RU" sz="32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3808" y="4653136"/>
            <a:ext cx="5976664" cy="1872208"/>
          </a:xfrm>
        </p:spPr>
        <p:txBody>
          <a:bodyPr/>
          <a:lstStyle/>
          <a:p>
            <a:r>
              <a:rPr lang="ru-RU" sz="2000" b="1" dirty="0" smtClean="0"/>
              <a:t>Выполнил: </a:t>
            </a:r>
            <a:r>
              <a:rPr lang="ru-RU" sz="2000" dirty="0" smtClean="0"/>
              <a:t>Данилина Е.В., учитель-логопед и инструктор по физической культуре высшей квалификационной категории,</a:t>
            </a:r>
          </a:p>
          <a:p>
            <a:r>
              <a:rPr lang="ru-RU" sz="2000" dirty="0" smtClean="0"/>
              <a:t>Одинцовского МБДОУ центра развития ребенка-детского сада № 4,</a:t>
            </a:r>
          </a:p>
          <a:p>
            <a:r>
              <a:rPr lang="ru-RU" sz="2000" dirty="0" smtClean="0"/>
              <a:t> </a:t>
            </a:r>
            <a:r>
              <a:rPr lang="ru-RU" sz="2000" b="1" dirty="0" smtClean="0"/>
              <a:t>2016 год</a:t>
            </a:r>
            <a:endParaRPr lang="ru-RU" sz="2000" b="1" dirty="0"/>
          </a:p>
        </p:txBody>
      </p:sp>
      <p:pic>
        <p:nvPicPr>
          <p:cNvPr id="4" name="Picture 2" descr="C:\Users\Админ\Desktop\здоровье\здоровье 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6632"/>
            <a:ext cx="3080725" cy="227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Аспекты направления развития психофизической сферы ребенка в общем и целом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ru-RU" sz="16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а) В его центре лежат представления о развитии здоровья ребенка.</a:t>
            </a:r>
            <a:endParaRPr lang="ru-RU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ru-RU" sz="16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б) Здоровье рассматривается в качестве атрибута не </a:t>
            </a:r>
            <a:r>
              <a:rPr lang="ru-RU" sz="16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только как организма</a:t>
            </a:r>
            <a:r>
              <a:rPr lang="ru-RU" sz="16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600" u="sng" dirty="0" smtClean="0"/>
              <a:t>но и </a:t>
            </a:r>
            <a:r>
              <a:rPr lang="ru-RU" sz="16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личности</a:t>
            </a:r>
            <a:r>
              <a:rPr lang="ru-RU" sz="16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ru-RU" sz="16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в) Оздоровление трактуется не как совокупность лечебно-профилактических мер, а как форма развития, амплификации - расширения и обогащения психофизиологических возможностей детей.</a:t>
            </a:r>
            <a:endParaRPr lang="ru-RU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ru-RU" sz="16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г) Критерий основного результата оздоровительно-развивающей работы заключается в том, что эффект отдельной оздоровительной меры закрепляется в виде устойчивого, целостного психосоматического состояния, которое далее может воспроизводиться в режиме саморазвития.</a:t>
            </a:r>
            <a:endParaRPr lang="ru-RU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just">
              <a:buNone/>
            </a:pPr>
            <a:r>
              <a:rPr lang="ru-RU" sz="16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Эти позиции реализуются в программе развития двигательной активности и оздоровительной работы с детьми 4-7 лет в ДОУ, которая является органичной частью общей программы развивающего дошкольного образования.</a:t>
            </a:r>
            <a:endParaRPr lang="ru-RU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28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569647" cy="5761310"/>
          </a:xfrm>
        </p:spPr>
        <p:txBody>
          <a:bodyPr/>
          <a:lstStyle/>
          <a:p>
            <a:pPr marL="0" indent="0">
              <a:buNone/>
            </a:pPr>
            <a:endParaRPr lang="ru-RU" sz="1400" u="sng" dirty="0" smtClean="0"/>
          </a:p>
          <a:p>
            <a:pPr marL="0" indent="0" algn="ctr">
              <a:buNone/>
            </a:pPr>
            <a:r>
              <a:rPr lang="ru-RU" sz="1400" dirty="0" smtClean="0"/>
              <a:t>                           </a:t>
            </a:r>
            <a:r>
              <a:rPr lang="ru-RU" sz="2000" b="1" dirty="0" smtClean="0">
                <a:solidFill>
                  <a:srgbClr val="0070C0"/>
                </a:solidFill>
              </a:rPr>
              <a:t>Практические блоки работы для воздействия на психофизическое развитие ребенка </a:t>
            </a:r>
          </a:p>
          <a:p>
            <a:pPr marL="0" indent="0" algn="ctr">
              <a:buNone/>
            </a:pPr>
            <a:endParaRPr lang="ru-RU" sz="1600" b="1" u="sng" dirty="0"/>
          </a:p>
          <a:p>
            <a:pPr marL="0" indent="0" algn="ctr">
              <a:buNone/>
            </a:pPr>
            <a:endParaRPr lang="ru-RU" sz="1600" b="1" u="sng" dirty="0" smtClean="0"/>
          </a:p>
          <a:p>
            <a:pPr marL="0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               1</a:t>
            </a:r>
            <a:r>
              <a:rPr lang="ru-RU" sz="1400" dirty="0"/>
              <a:t>) Здоровье</a:t>
            </a:r>
          </a:p>
          <a:p>
            <a:pPr marL="0" indent="0">
              <a:buNone/>
            </a:pPr>
            <a:r>
              <a:rPr lang="ru-RU" sz="1400" dirty="0"/>
              <a:t>В содержание блока </a:t>
            </a:r>
            <a:r>
              <a:rPr lang="ru-RU" sz="1400" dirty="0" smtClean="0"/>
              <a:t>можно включать </a:t>
            </a:r>
            <a:r>
              <a:rPr lang="ru-RU" sz="1400" dirty="0"/>
              <a:t>разделы: «Я узнаю себя», «Я люблю солнце, воздух и воду» и «</a:t>
            </a:r>
            <a:r>
              <a:rPr lang="ru-RU" sz="1400" dirty="0" smtClean="0"/>
              <a:t>Школа </a:t>
            </a:r>
            <a:r>
              <a:rPr lang="ru-RU" sz="1400" dirty="0"/>
              <a:t>питания» для каждого возраста. В этих разделах определены оптимальные задачи с учетом возрастных возможностей детей. Сформулированы эти задачи от лица и с позиции ребенка</a:t>
            </a:r>
            <a:r>
              <a:rPr lang="ru-RU" sz="1400" dirty="0" smtClean="0"/>
              <a:t>.</a:t>
            </a:r>
          </a:p>
          <a:p>
            <a:pPr marL="0" indent="0">
              <a:buNone/>
            </a:pPr>
            <a:r>
              <a:rPr lang="ru-RU" sz="1400" dirty="0" smtClean="0"/>
              <a:t>                         2</a:t>
            </a:r>
            <a:r>
              <a:rPr lang="ru-RU" sz="1400" dirty="0"/>
              <a:t>) Азбука движений</a:t>
            </a:r>
          </a:p>
          <a:p>
            <a:pPr marL="0" indent="0">
              <a:buNone/>
            </a:pPr>
            <a:r>
              <a:rPr lang="ru-RU" sz="1400" dirty="0"/>
              <a:t>В программу </a:t>
            </a:r>
            <a:r>
              <a:rPr lang="ru-RU" sz="1400" dirty="0" smtClean="0"/>
              <a:t>включены </a:t>
            </a:r>
            <a:r>
              <a:rPr lang="ru-RU" sz="1400" dirty="0"/>
              <a:t>основные движения: ходьба, бег, прыжки, лазанье, равновесие, метание — для всех возрастных групп. Содержание программного материала предусматривает формирование у детей двигательных умений и навыков; развитие физических качеств (ловкости, быстроты, силы, выносливости); формирование нравственных качеств личности (смелости, дисциплинированности, чувства коллективизма); проведение работы по профилактике и коррекции организма</a:t>
            </a:r>
            <a:r>
              <a:rPr lang="ru-RU" sz="1400" dirty="0" smtClean="0"/>
              <a:t>.</a:t>
            </a:r>
            <a:endParaRPr lang="ru-RU" sz="1400" dirty="0"/>
          </a:p>
          <a:p>
            <a:pPr marL="0" indent="0">
              <a:buNone/>
            </a:pPr>
            <a:r>
              <a:rPr lang="ru-RU" sz="1400" dirty="0"/>
              <a:t>Для каждой возрастной группы с учетом нормативных показателей разрабатывается двигательно-оздоровительный режим, в нем представлена система развития движения детей в течение одного дня и недели. Введены формы работы с детьми по развитию движений и по оздоровлению: «</a:t>
            </a:r>
            <a:r>
              <a:rPr lang="ru-RU" sz="1400" dirty="0" smtClean="0"/>
              <a:t>Оздоровительный </a:t>
            </a:r>
            <a:r>
              <a:rPr lang="ru-RU" sz="1400" dirty="0"/>
              <a:t>час», «День здоровья», </a:t>
            </a:r>
            <a:r>
              <a:rPr lang="ru-RU" sz="1400" dirty="0" smtClean="0"/>
              <a:t>«Физкультурный досуг».</a:t>
            </a:r>
          </a:p>
          <a:p>
            <a:pPr marL="0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                 3) Нетрадиционный мир оздоровления</a:t>
            </a:r>
          </a:p>
          <a:p>
            <a:pPr marL="0" indent="0">
              <a:buNone/>
            </a:pPr>
            <a:r>
              <a:rPr lang="ru-RU" sz="1400" dirty="0" smtClean="0"/>
              <a:t>К ним относятся все мероприятия, которые не являются основными в двигательной деятельности: логопедические, фонопедические, кинезиологические,  корригирующие, зрительные, слуховые, психологические, эмоционально-волевые упражнения.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12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2750" y="188913"/>
            <a:ext cx="7281863" cy="791815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Условия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нормального психомоторного развития ребенка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4608512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/>
              <a:t>Можно выделить основные 4 условия, необходимые для нормального развития ребенка, сформулированные Г. М. Дульневым и А.Р. </a:t>
            </a:r>
            <a:r>
              <a:rPr lang="ru-RU" sz="1400" dirty="0" smtClean="0"/>
              <a:t>Лурия</a:t>
            </a:r>
            <a:r>
              <a:rPr lang="ru-RU" sz="1400" dirty="0"/>
              <a:t>:</a:t>
            </a:r>
          </a:p>
          <a:p>
            <a:r>
              <a:rPr lang="ru-RU" sz="1400" dirty="0"/>
              <a:t>Первое важнейшее условие — «нормальная работа головного мозга и его коры»; при наличии патологических состояний, возникающих вследствие различных патогенных воздействий, нарушается нормальное соотношение раздражительных и тормозных процессов, затруднено осуществление сложных форм анализа и синтеза поступающей информации; нарушается взаимодействие между блоками мозга, отвечающими за различные аспекты психической деятельности человека</a:t>
            </a:r>
            <a:r>
              <a:rPr lang="ru-RU" sz="1400" dirty="0" smtClean="0"/>
              <a:t>.</a:t>
            </a:r>
          </a:p>
          <a:p>
            <a:endParaRPr lang="ru-RU" sz="1400" dirty="0"/>
          </a:p>
          <a:p>
            <a:r>
              <a:rPr lang="ru-RU" sz="1400" dirty="0"/>
              <a:t>Второе условие — «нормальное физическое развитие ребенка и связанное с ним сохранение нормальной работоспособности, нормального тонуса нервных процессов</a:t>
            </a:r>
            <a:r>
              <a:rPr lang="ru-RU" sz="1400" dirty="0" smtClean="0"/>
              <a:t>».</a:t>
            </a:r>
          </a:p>
          <a:p>
            <a:endParaRPr lang="ru-RU" sz="1400" dirty="0"/>
          </a:p>
          <a:p>
            <a:r>
              <a:rPr lang="ru-RU" sz="1400" dirty="0"/>
              <a:t>Третье условие — «сохранность органов чувств, которые обеспечивают нормальную связь ребенка с внешним миром</a:t>
            </a:r>
            <a:r>
              <a:rPr lang="ru-RU" sz="1400" dirty="0" smtClean="0"/>
              <a:t>».</a:t>
            </a:r>
          </a:p>
          <a:p>
            <a:endParaRPr lang="ru-RU" sz="1400" dirty="0"/>
          </a:p>
          <a:p>
            <a:r>
              <a:rPr lang="ru-RU" sz="1400" dirty="0"/>
              <a:t>Четвертое условие — систематичность и последовательность обучения ребенка в семье, в детском саду и в общеобразовательной школе.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4635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7344941" cy="2016224"/>
          </a:xfrm>
        </p:spPr>
        <p:txBody>
          <a:bodyPr/>
          <a:lstStyle/>
          <a:p>
            <a:pPr algn="ctr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Головной мозг – главный регулятор всех жизненных функций организма и материальный субстрат ВНД. </a:t>
            </a:r>
            <a:br>
              <a:rPr lang="ru-RU" sz="1800" dirty="0" smtClean="0"/>
            </a:b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400" i="1" dirty="0"/>
              <a:t>«… мозг есть орган души, т. е. такой механизм, который будучи приведен какими ни на есть причинами в движение, дает в окончательном результате тот ряд внешних явлений, которыми характеризуется психическая деятельность».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                                                                                                                      </a:t>
            </a:r>
            <a:r>
              <a:rPr lang="ru-RU" sz="1400" dirty="0" err="1" smtClean="0"/>
              <a:t>И.М.Сеченов</a:t>
            </a:r>
            <a:r>
              <a:rPr lang="ru-RU" sz="1400" dirty="0"/>
              <a:t>.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88840"/>
            <a:ext cx="8640960" cy="4032448"/>
          </a:xfrm>
        </p:spPr>
        <p:txBody>
          <a:bodyPr/>
          <a:lstStyle/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Головной </a:t>
            </a:r>
            <a:r>
              <a:rPr lang="ru-RU" sz="1400" dirty="0"/>
              <a:t>мозг - это образование, сплошь состоящее из нейронов, нервных клеток. За </a:t>
            </a:r>
            <a:r>
              <a:rPr lang="ru-RU" sz="1400" b="1" dirty="0"/>
              <a:t>психику</a:t>
            </a:r>
            <a:r>
              <a:rPr lang="ru-RU" sz="1400" dirty="0"/>
              <a:t> непосредственно отвечает </a:t>
            </a:r>
            <a:r>
              <a:rPr lang="ru-RU" sz="1400" b="1" dirty="0"/>
              <a:t>кора</a:t>
            </a:r>
            <a:r>
              <a:rPr lang="ru-RU" sz="1400" dirty="0"/>
              <a:t> головного мозга, </a:t>
            </a:r>
            <a:r>
              <a:rPr lang="ru-RU" sz="1400" b="1" dirty="0"/>
              <a:t>подкорка</a:t>
            </a:r>
            <a:r>
              <a:rPr lang="ru-RU" sz="1400" dirty="0"/>
              <a:t> - за рефлексы, ответственные за голод, холод, </a:t>
            </a:r>
            <a:r>
              <a:rPr lang="ru-RU" sz="1400" dirty="0" smtClean="0"/>
              <a:t>обоняние и </a:t>
            </a:r>
            <a:r>
              <a:rPr lang="ru-RU" sz="1400" dirty="0"/>
              <a:t>т. п. </a:t>
            </a:r>
            <a:r>
              <a:rPr lang="ru-RU" sz="1400" dirty="0" smtClean="0"/>
              <a:t>Главной </a:t>
            </a:r>
            <a:r>
              <a:rPr lang="ru-RU" sz="1400" dirty="0"/>
              <a:t>областью</a:t>
            </a:r>
            <a:r>
              <a:rPr lang="ru-RU" sz="1400" b="1" dirty="0"/>
              <a:t> интеллекта </a:t>
            </a:r>
            <a:r>
              <a:rPr lang="ru-RU" sz="1400" dirty="0"/>
              <a:t>является </a:t>
            </a:r>
            <a:r>
              <a:rPr lang="ru-RU" sz="1400" b="1" dirty="0"/>
              <a:t>лобная</a:t>
            </a:r>
            <a:r>
              <a:rPr lang="ru-RU" sz="1400" dirty="0"/>
              <a:t> кора. </a:t>
            </a:r>
            <a:br>
              <a:rPr lang="ru-RU" sz="1400" dirty="0"/>
            </a:br>
            <a:r>
              <a:rPr lang="ru-RU" sz="1400" b="1" dirty="0"/>
              <a:t>Психическа</a:t>
            </a:r>
            <a:r>
              <a:rPr lang="ru-RU" sz="1400" dirty="0"/>
              <a:t>я характеристика человека в основном обусловливается активностью </a:t>
            </a:r>
            <a:r>
              <a:rPr lang="ru-RU" sz="1400" b="1" dirty="0"/>
              <a:t>лобной </a:t>
            </a:r>
            <a:r>
              <a:rPr lang="ru-RU" sz="1400" dirty="0"/>
              <a:t>коры. 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b="1" dirty="0" smtClean="0"/>
              <a:t>Кора </a:t>
            </a:r>
            <a:r>
              <a:rPr lang="ru-RU" sz="1400" b="1" dirty="0"/>
              <a:t>головного мозга</a:t>
            </a:r>
            <a:r>
              <a:rPr lang="ru-RU" sz="1400" dirty="0"/>
              <a:t> отвечает за </a:t>
            </a:r>
            <a:r>
              <a:rPr lang="ru-RU" sz="1400" dirty="0" smtClean="0"/>
              <a:t>ряд</a:t>
            </a:r>
          </a:p>
          <a:p>
            <a:pPr marL="0" indent="0">
              <a:buNone/>
            </a:pPr>
            <a:r>
              <a:rPr lang="ru-RU" sz="1400" dirty="0" smtClean="0"/>
              <a:t> </a:t>
            </a:r>
            <a:r>
              <a:rPr lang="ru-RU" sz="1400" dirty="0"/>
              <a:t>специфических </a:t>
            </a:r>
            <a:r>
              <a:rPr lang="ru-RU" sz="1400" dirty="0" smtClean="0"/>
              <a:t>функций:</a:t>
            </a:r>
          </a:p>
          <a:p>
            <a:pPr lvl="0"/>
            <a:r>
              <a:rPr lang="ru-RU" sz="1400" b="1" dirty="0"/>
              <a:t>Височная</a:t>
            </a:r>
            <a:r>
              <a:rPr lang="ru-RU" sz="1400" dirty="0"/>
              <a:t> доля отвечает за слух и обоняние,</a:t>
            </a:r>
          </a:p>
          <a:p>
            <a:pPr lvl="0"/>
            <a:r>
              <a:rPr lang="ru-RU" sz="1400" b="1" dirty="0"/>
              <a:t>затылочная</a:t>
            </a:r>
            <a:r>
              <a:rPr lang="ru-RU" sz="1400" dirty="0"/>
              <a:t> за зрение,</a:t>
            </a:r>
          </a:p>
          <a:p>
            <a:pPr lvl="0"/>
            <a:r>
              <a:rPr lang="ru-RU" sz="1400" b="1" dirty="0"/>
              <a:t>теменная</a:t>
            </a:r>
            <a:r>
              <a:rPr lang="ru-RU" sz="1400" dirty="0"/>
              <a:t> за осязание и вкус,</a:t>
            </a:r>
          </a:p>
          <a:p>
            <a:pPr lvl="0"/>
            <a:r>
              <a:rPr lang="ru-RU" sz="1400" b="1" dirty="0"/>
              <a:t>лобная</a:t>
            </a:r>
            <a:r>
              <a:rPr lang="ru-RU" sz="1400" dirty="0"/>
              <a:t> за речь, движение и мышление</a:t>
            </a:r>
            <a:r>
              <a:rPr lang="ru-RU" sz="1400" dirty="0" smtClean="0"/>
              <a:t>.</a:t>
            </a:r>
          </a:p>
          <a:p>
            <a:pPr marL="0" lv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i="1" dirty="0" smtClean="0"/>
              <a:t>Причем, чем </a:t>
            </a:r>
            <a:r>
              <a:rPr lang="ru-RU" sz="1400" i="1" dirty="0"/>
              <a:t>сложнее действие, чем </a:t>
            </a:r>
            <a:r>
              <a:rPr lang="ru-RU" sz="1400" b="1" i="1" dirty="0" smtClean="0"/>
              <a:t>мельче</a:t>
            </a:r>
          </a:p>
          <a:p>
            <a:pPr marL="0" indent="0">
              <a:buNone/>
            </a:pPr>
            <a:r>
              <a:rPr lang="ru-RU" sz="1400" b="1" i="1" dirty="0" smtClean="0"/>
              <a:t>моторика</a:t>
            </a:r>
            <a:r>
              <a:rPr lang="ru-RU" sz="1400" i="1" dirty="0"/>
              <a:t>, чем </a:t>
            </a:r>
            <a:r>
              <a:rPr lang="ru-RU" sz="1400" b="1" i="1" dirty="0"/>
              <a:t>выше психическая функция</a:t>
            </a:r>
            <a:r>
              <a:rPr lang="ru-RU" sz="1400" i="1" dirty="0" smtClean="0"/>
              <a:t>,</a:t>
            </a:r>
          </a:p>
          <a:p>
            <a:pPr marL="0" indent="0">
              <a:buNone/>
            </a:pPr>
            <a:r>
              <a:rPr lang="ru-RU" sz="1400" i="1" dirty="0" smtClean="0"/>
              <a:t>тем</a:t>
            </a:r>
            <a:r>
              <a:rPr lang="ru-RU" sz="1400" i="1" dirty="0"/>
              <a:t> </a:t>
            </a:r>
            <a:r>
              <a:rPr lang="ru-RU" sz="1400" b="1" i="1" dirty="0"/>
              <a:t>большая площадь коры</a:t>
            </a:r>
            <a:r>
              <a:rPr lang="ru-RU" sz="1400" i="1" dirty="0"/>
              <a:t> за него отвечает.</a:t>
            </a:r>
            <a:endParaRPr lang="ru-RU" sz="1400" dirty="0"/>
          </a:p>
          <a:p>
            <a:pPr marL="0" lvl="0" indent="0">
              <a:buNone/>
            </a:pPr>
            <a:endParaRPr lang="ru-RU" sz="1400" dirty="0"/>
          </a:p>
          <a:p>
            <a:pPr marL="0" indent="0" algn="just">
              <a:buNone/>
            </a:pPr>
            <a:endParaRPr lang="ru-RU" sz="1400" dirty="0"/>
          </a:p>
        </p:txBody>
      </p:sp>
      <p:pic>
        <p:nvPicPr>
          <p:cNvPr id="4" name="Объект 3" descr="отделы мозга и их функции">
            <a:hlinkClick r:id="rId2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823" y="3212976"/>
            <a:ext cx="424847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87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Взаимосвязь </a:t>
            </a:r>
            <a:r>
              <a:rPr lang="ru-RU" sz="2000" dirty="0" smtClean="0"/>
              <a:t>двигательного и речевого отдела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головном мозге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1400" dirty="0"/>
          </a:p>
        </p:txBody>
      </p:sp>
      <p:pic>
        <p:nvPicPr>
          <p:cNvPr id="2050" name="Picture 2" descr="C:\Users\Админ\Desktop\мозг\мозг 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640959" cy="460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58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640960" cy="5832648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 smtClean="0"/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Подводя итоги: </a:t>
            </a:r>
          </a:p>
          <a:p>
            <a:pPr marL="0" indent="0" algn="ctr">
              <a:buNone/>
            </a:pPr>
            <a:endParaRPr lang="ru-RU" sz="1400" b="1" dirty="0" smtClean="0"/>
          </a:p>
          <a:p>
            <a:pPr marL="0" indent="0" algn="ctr">
              <a:buNone/>
            </a:pPr>
            <a:r>
              <a:rPr lang="ru-RU" sz="1400" dirty="0" smtClean="0"/>
              <a:t>по функционированию целостной системы работы головного мозга можно сделать выводы :</a:t>
            </a:r>
          </a:p>
          <a:p>
            <a:pPr marL="0" indent="0" algn="just">
              <a:buNone/>
            </a:pPr>
            <a:r>
              <a:rPr lang="ru-RU" sz="1400" dirty="0" smtClean="0"/>
              <a:t>   1) нормальная </a:t>
            </a:r>
            <a:r>
              <a:rPr lang="ru-RU" sz="1400" dirty="0"/>
              <a:t>работа </a:t>
            </a:r>
            <a:r>
              <a:rPr lang="ru-RU" sz="1400" dirty="0" smtClean="0"/>
              <a:t>отделов головного мозга обеспечивает </a:t>
            </a:r>
            <a:r>
              <a:rPr lang="ru-RU" sz="1400" dirty="0"/>
              <a:t>функционирование всего организма, здоровье человека,   возможность деятельности человека, его потенциал, его реакцию на все виды раздражителей, его поведенческие </a:t>
            </a:r>
            <a:r>
              <a:rPr lang="ru-RU" sz="1400" dirty="0" smtClean="0"/>
              <a:t>реакции</a:t>
            </a:r>
            <a:r>
              <a:rPr lang="ru-RU" sz="1400" dirty="0"/>
              <a:t>; </a:t>
            </a:r>
          </a:p>
          <a:p>
            <a:pPr marL="0" indent="0" algn="just">
              <a:buNone/>
            </a:pPr>
            <a:r>
              <a:rPr lang="ru-RU" sz="1400" dirty="0" smtClean="0"/>
              <a:t>   2</a:t>
            </a:r>
            <a:r>
              <a:rPr lang="ru-RU" sz="1400" dirty="0"/>
              <a:t>) работа больших полушарий — функционирование коры головного мозга, которая обеспечивает весь широкий спектр его психических функций: ощущение и восприятие, внимание, мышление и речь, его память, воображение и т.д</a:t>
            </a:r>
            <a:r>
              <a:rPr lang="ru-RU" sz="1400" dirty="0" smtClean="0"/>
              <a:t>. – </a:t>
            </a:r>
            <a:r>
              <a:rPr lang="ru-RU" sz="1400" dirty="0"/>
              <a:t>словом все то, что составляет сущность его психической </a:t>
            </a:r>
            <a:r>
              <a:rPr lang="ru-RU" sz="1400" dirty="0" smtClean="0"/>
              <a:t>и физической деятельности</a:t>
            </a:r>
            <a:r>
              <a:rPr lang="ru-RU" sz="1400" dirty="0"/>
              <a:t>, его сознания</a:t>
            </a:r>
            <a:r>
              <a:rPr lang="ru-RU" sz="1400" dirty="0" smtClean="0"/>
              <a:t>.</a:t>
            </a:r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/>
              <a:t>Научные исследования, проводимые в психологии и нейрофизиологии выявили, что определенные физические движения оказывают влияние на развитие интеллекта человека.</a:t>
            </a:r>
            <a:br>
              <a:rPr lang="ru-RU" sz="1400" dirty="0"/>
            </a:br>
            <a:r>
              <a:rPr lang="ru-RU" sz="1400" dirty="0"/>
              <a:t>На основании полученных выводов возникла новая система - </a:t>
            </a:r>
            <a:r>
              <a:rPr lang="ru-RU" sz="1400" b="1" dirty="0"/>
              <a:t>Образовательная Кинезиология</a:t>
            </a:r>
            <a:r>
              <a:rPr lang="ru-RU" sz="1400" dirty="0"/>
              <a:t>, направленная на изучение связей </a:t>
            </a:r>
            <a:r>
              <a:rPr lang="ru-RU" sz="1400" dirty="0" smtClean="0"/>
              <a:t>ум - тело</a:t>
            </a:r>
            <a:r>
              <a:rPr lang="ru-RU" sz="1400" dirty="0"/>
              <a:t>, и оптимизацию деятельности мозга через </a:t>
            </a:r>
            <a:r>
              <a:rPr lang="ru-RU" sz="1400" dirty="0" smtClean="0"/>
              <a:t>физические движения</a:t>
            </a:r>
            <a:r>
              <a:rPr lang="ru-RU" sz="1400" dirty="0"/>
              <a:t>. </a:t>
            </a:r>
            <a:br>
              <a:rPr lang="ru-RU" sz="1400" dirty="0"/>
            </a:br>
            <a:r>
              <a:rPr lang="ru-RU" sz="1400" dirty="0"/>
              <a:t>На теоретической базе образовательной кинезиологии американскими психологами Полом и Гейлом Деннисон была разработана </a:t>
            </a:r>
            <a:r>
              <a:rPr lang="ru-RU" sz="1400" dirty="0" smtClean="0"/>
              <a:t>программа </a:t>
            </a:r>
            <a:r>
              <a:rPr lang="ru-RU" sz="1400" b="1" dirty="0" smtClean="0"/>
              <a:t>Нейрогимнастики </a:t>
            </a:r>
            <a:r>
              <a:rPr lang="ru-RU" sz="1400" b="1" dirty="0"/>
              <a:t>- "Гимнастика мозга"</a:t>
            </a:r>
            <a:r>
              <a:rPr lang="ru-RU" sz="1400" dirty="0"/>
              <a:t>. Это методика активации природных механизмов работы мозга с помощью физических упражнений, объединение движения и мысли</a:t>
            </a:r>
            <a:r>
              <a:rPr lang="ru-RU" sz="1400" dirty="0" smtClean="0"/>
              <a:t>.</a:t>
            </a:r>
            <a:r>
              <a:rPr lang="ru-RU" sz="1400" b="1" dirty="0"/>
              <a:t> Гимнастика мозга</a:t>
            </a:r>
            <a:r>
              <a:rPr lang="ru-RU" sz="1400" dirty="0"/>
              <a:t> состоит из простых и доставляющих удовольствие упражнений. Этот комплекс рекомендуется использовать во время обучения детей, чтобы повысить навык целостного развития мозга. Упражнения облегчают все виды обучения и особенно эффективны для оптимизации интеллектуальных процессов и повышения </a:t>
            </a:r>
            <a:r>
              <a:rPr lang="ru-RU" sz="1400" dirty="0" smtClean="0"/>
              <a:t>физической и умственной </a:t>
            </a:r>
            <a:r>
              <a:rPr lang="ru-RU" sz="1400" dirty="0"/>
              <a:t>работоспособности. Упражнения улучшают мыслительную деятельность, синхронизируют работу полушарий, способствуют запоминанию, повышают устойчивость внимания, </a:t>
            </a:r>
            <a:r>
              <a:rPr lang="ru-RU" sz="1400" dirty="0" smtClean="0"/>
              <a:t>координируют двигательные навыки, помогают </a:t>
            </a:r>
            <a:r>
              <a:rPr lang="ru-RU" sz="1400" dirty="0"/>
              <a:t>восстановлению речевых функций, облегчают процессы чтения и письма.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2088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1400" dirty="0"/>
          </a:p>
        </p:txBody>
      </p:sp>
      <p:pic>
        <p:nvPicPr>
          <p:cNvPr id="3074" name="Picture 2" descr="C:\Users\Админ\Desktop\мозг\мозг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83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3508"/>
            <a:ext cx="8712968" cy="6120680"/>
          </a:xfrm>
        </p:spPr>
        <p:txBody>
          <a:bodyPr/>
          <a:lstStyle/>
          <a:p>
            <a:pPr marL="1789113" indent="0" algn="just">
              <a:buNone/>
            </a:pPr>
            <a:r>
              <a:rPr lang="ru-RU" sz="1400" b="1" dirty="0" smtClean="0"/>
              <a:t>                        Пройдите экспресс-тест</a:t>
            </a:r>
            <a:r>
              <a:rPr lang="ru-RU" sz="1400" b="1" dirty="0"/>
              <a:t>, который покажет ваш уровень развития моторики, </a:t>
            </a:r>
            <a:r>
              <a:rPr lang="ru-RU" sz="1400" b="1" dirty="0" smtClean="0"/>
              <a:t>гармоничного </a:t>
            </a:r>
            <a:r>
              <a:rPr lang="ru-RU" sz="1400" b="1" dirty="0"/>
              <a:t>и беспрепятственного сообщения нейронов более, чем половины отделов головного мозга и ярко продемонстрирует принцип взаимосвязи головного мозга и движений частей тела</a:t>
            </a:r>
            <a:r>
              <a:rPr lang="ru-RU" sz="1400" b="1" dirty="0" smtClean="0"/>
              <a:t>.</a:t>
            </a:r>
          </a:p>
          <a:p>
            <a:pPr marL="1163638" indent="-1163638">
              <a:buNone/>
            </a:pPr>
            <a:endParaRPr lang="ru-RU" sz="1400" dirty="0" smtClean="0"/>
          </a:p>
          <a:p>
            <a:pPr marL="1163638" indent="-1163638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400" b="1" i="1" u="sng" dirty="0" smtClean="0"/>
              <a:t>Дополнительный </a:t>
            </a:r>
            <a:r>
              <a:rPr lang="ru-RU" sz="1400" b="1" i="1" u="sng" dirty="0"/>
              <a:t>эффект теста</a:t>
            </a:r>
            <a:r>
              <a:rPr lang="ru-RU" sz="1400" dirty="0" smtClean="0"/>
              <a:t>:</a:t>
            </a:r>
          </a:p>
          <a:p>
            <a:pPr marL="0" indent="0">
              <a:buNone/>
            </a:pPr>
            <a:r>
              <a:rPr lang="ru-RU" sz="1400" b="1" i="1" dirty="0" smtClean="0"/>
              <a:t>снятие </a:t>
            </a:r>
            <a:r>
              <a:rPr lang="ru-RU" sz="1400" b="1" i="1" dirty="0"/>
              <a:t>эмоционального напряжения</a:t>
            </a:r>
            <a:r>
              <a:rPr lang="ru-RU" sz="1400" dirty="0"/>
              <a:t> (во время стресса происходит микроскорический сдвиг между обоими полушариями головного мозга), развитие межполушарных связей, внимания и мышления</a:t>
            </a:r>
            <a:r>
              <a:rPr lang="ru-RU" sz="1400" dirty="0" smtClean="0"/>
              <a:t>.</a:t>
            </a:r>
            <a:endParaRPr lang="ru-RU" sz="1400" dirty="0"/>
          </a:p>
          <a:p>
            <a:pPr marL="0" indent="0">
              <a:buNone/>
            </a:pPr>
            <a:r>
              <a:rPr lang="ru-RU" sz="1400" b="1" i="1" u="sng" dirty="0"/>
              <a:t>Инструкция:</a:t>
            </a:r>
            <a:endParaRPr lang="ru-RU" sz="1400" dirty="0"/>
          </a:p>
          <a:p>
            <a:pPr lvl="0"/>
            <a:r>
              <a:rPr lang="ru-RU" sz="1400" dirty="0"/>
              <a:t>первая буква каждой строки проговаривается вслух, остальные – про себя.</a:t>
            </a:r>
          </a:p>
          <a:p>
            <a:pPr lvl="0"/>
            <a:r>
              <a:rPr lang="ru-RU" sz="1400" dirty="0"/>
              <a:t>некоторые буквы всегда сопровождайте движениями: Л – левая рука поднимается в левую сторону, П – правая в правую, В – обе руки поднимаются вверх</a:t>
            </a:r>
            <a:r>
              <a:rPr lang="ru-RU" sz="1400" dirty="0" smtClean="0"/>
              <a:t>.</a:t>
            </a:r>
          </a:p>
          <a:p>
            <a:pPr marL="0" lv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400" b="1" i="1" u="sng" dirty="0"/>
              <a:t>Примечание</a:t>
            </a:r>
            <a:r>
              <a:rPr lang="ru-RU" sz="1400" i="1" dirty="0"/>
              <a:t>:</a:t>
            </a:r>
            <a:r>
              <a:rPr lang="ru-RU" sz="1400" dirty="0"/>
              <a:t> выполнять задание нужно сначала в прямом, а затем в обратном порядке. Если совершили более 4-х ошибок, читайте дальше и знакомьтесь со способами повышения работоспособности мозга</a:t>
            </a:r>
            <a:r>
              <a:rPr lang="ru-RU" sz="1400" dirty="0" smtClean="0"/>
              <a:t>.</a:t>
            </a:r>
          </a:p>
          <a:p>
            <a:pPr marL="0" indent="0">
              <a:buNone/>
            </a:pPr>
            <a:r>
              <a:rPr lang="ru-RU" sz="1400" b="1" u="sng" dirty="0" smtClean="0"/>
              <a:t>Итог:</a:t>
            </a:r>
          </a:p>
          <a:p>
            <a:pPr marL="0" indent="0">
              <a:buNone/>
            </a:pPr>
            <a:r>
              <a:rPr lang="ru-RU" sz="1400" dirty="0"/>
              <a:t>Каждый отдел мозга можно (и нужно!) развивать с помощью специальных физических упражнений. В связи с тем, что ведущую роль в развитии и действенном познании окружающего мира играет рука, то и большинство способов развития мозга – упражнения для рук.</a:t>
            </a:r>
            <a:br>
              <a:rPr lang="ru-RU" sz="1400" dirty="0"/>
            </a:br>
            <a:r>
              <a:rPr lang="ru-RU" sz="1400" dirty="0"/>
              <a:t>Когда говорят о том, что «руки не слушаются», скорее всего недостаточна связь полушарий головного мозга. Взаимодействие и передача импульсов напоминает игру «глухой телефон». Наиболее прочна межполушарная связь в молодости, а наиболее уязвима до 10 и после 40 лет.</a:t>
            </a:r>
          </a:p>
          <a:p>
            <a:pPr marL="0" indent="0">
              <a:buNone/>
            </a:pPr>
            <a:endParaRPr lang="ru-RU" sz="1400" dirty="0"/>
          </a:p>
          <a:p>
            <a:endParaRPr lang="ru-RU" sz="1400" dirty="0"/>
          </a:p>
        </p:txBody>
      </p:sp>
      <p:pic>
        <p:nvPicPr>
          <p:cNvPr id="6" name="Рисунок 5" descr="79133303_4387736_brai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2" y="-6912"/>
            <a:ext cx="2016224" cy="1711077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706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489654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298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1400" dirty="0"/>
          </a:p>
        </p:txBody>
      </p:sp>
      <p:pic>
        <p:nvPicPr>
          <p:cNvPr id="4098" name="Picture 2" descr="C:\Users\Админ\Desktop\мозг\гимнастика мозг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74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2750" y="188913"/>
            <a:ext cx="7281863" cy="791815"/>
          </a:xfrm>
        </p:spPr>
        <p:txBody>
          <a:bodyPr/>
          <a:lstStyle/>
          <a:p>
            <a:pPr algn="ctr"/>
            <a:r>
              <a:rPr lang="ru-RU" sz="3200" dirty="0" smtClean="0"/>
              <a:t>Содержание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640960" cy="5760640"/>
          </a:xfrm>
        </p:spPr>
        <p:txBody>
          <a:bodyPr/>
          <a:lstStyle/>
          <a:p>
            <a:pPr marL="1252538" indent="-1252538" algn="just">
              <a:buAutoNum type="arabicPeriod"/>
            </a:pPr>
            <a:r>
              <a:rPr lang="ru-RU" sz="1600" dirty="0" smtClean="0"/>
              <a:t>Сущность научно-теоритического и практического </a:t>
            </a:r>
            <a:r>
              <a:rPr lang="ru-RU" sz="1600" dirty="0" smtClean="0"/>
              <a:t>аспекта</a:t>
            </a:r>
          </a:p>
          <a:p>
            <a:pPr marL="0" indent="0" algn="just">
              <a:buNone/>
            </a:pPr>
            <a:r>
              <a:rPr lang="ru-RU" sz="1600" dirty="0" smtClean="0"/>
              <a:t>психофизического </a:t>
            </a:r>
            <a:r>
              <a:rPr lang="ru-RU" sz="1600" dirty="0" smtClean="0"/>
              <a:t>развития детей на данном этапе </a:t>
            </a:r>
            <a:r>
              <a:rPr lang="ru-RU" sz="1600" dirty="0" smtClean="0"/>
              <a:t>образования в условиях реализации ФГОС:</a:t>
            </a:r>
            <a:endParaRPr lang="ru-RU" sz="1600" dirty="0" smtClean="0"/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Актуальность;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Цель; 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Содержание практического аспекта.</a:t>
            </a:r>
            <a:endParaRPr lang="ru-RU" sz="1400" dirty="0"/>
          </a:p>
          <a:p>
            <a:pPr marL="0" indent="0">
              <a:buNone/>
            </a:pPr>
            <a:r>
              <a:rPr lang="ru-RU" sz="1600" dirty="0"/>
              <a:t>2</a:t>
            </a:r>
            <a:r>
              <a:rPr lang="ru-RU" sz="1600" dirty="0" smtClean="0"/>
              <a:t>. Особенности психофизического развития детей дошкольного возраста: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Периодизация развития ребенка на разных этапах онтогенеза;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/>
              <a:t>Аспекты направления развития психофизической сферы ребенка в общем и целом</a:t>
            </a:r>
            <a:endParaRPr lang="ru-RU" sz="1400" dirty="0" smtClean="0"/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Практические блоки воздействия на психофизическое развитие </a:t>
            </a:r>
            <a:r>
              <a:rPr lang="ru-RU" sz="1400" dirty="0"/>
              <a:t>детей.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Основные </a:t>
            </a:r>
            <a:r>
              <a:rPr lang="ru-RU" sz="1400" dirty="0" smtClean="0"/>
              <a:t>условия нормального психофизического (психомоторного) развития </a:t>
            </a:r>
            <a:r>
              <a:rPr lang="ru-RU" sz="1400" dirty="0" smtClean="0"/>
              <a:t>ребенка.</a:t>
            </a:r>
          </a:p>
          <a:p>
            <a:pPr marL="0" indent="0">
              <a:buNone/>
            </a:pPr>
            <a:r>
              <a:rPr lang="ru-RU" sz="1400" dirty="0" smtClean="0"/>
              <a:t>3. </a:t>
            </a:r>
            <a:r>
              <a:rPr lang="ru-RU" sz="1600" dirty="0" smtClean="0"/>
              <a:t>Сущность работы головного мозга и его отделов.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Экспресс – тест.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Кинезиология. Нейрогимнастика.</a:t>
            </a:r>
          </a:p>
          <a:p>
            <a:pPr marL="0" indent="0">
              <a:buNone/>
            </a:pPr>
            <a:r>
              <a:rPr lang="ru-RU" sz="1600" dirty="0" smtClean="0"/>
              <a:t>4. Логопедическая ритмика как средство </a:t>
            </a:r>
            <a:r>
              <a:rPr lang="ru-RU" sz="1600" dirty="0" smtClean="0"/>
              <a:t>по </a:t>
            </a:r>
            <a:r>
              <a:rPr lang="ru-RU" sz="1600" dirty="0"/>
              <a:t>оптимизации речевой, двигательной и психической </a:t>
            </a:r>
            <a:r>
              <a:rPr lang="ru-RU" sz="1600" dirty="0" smtClean="0"/>
              <a:t>сферы.</a:t>
            </a:r>
          </a:p>
          <a:p>
            <a:pPr marL="0" indent="0">
              <a:buNone/>
            </a:pPr>
            <a:r>
              <a:rPr lang="ru-RU" sz="1600" dirty="0" smtClean="0"/>
              <a:t>5. Коррекционная двигательная деятельность – основополагающая единица психофизического развития дошкольника.</a:t>
            </a:r>
          </a:p>
          <a:p>
            <a:pPr marL="0" indent="0">
              <a:buNone/>
            </a:pPr>
            <a:r>
              <a:rPr lang="ru-RU" sz="1600" dirty="0" smtClean="0"/>
              <a:t>6.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/>
              <a:t>Логико-смысловая схема человеческого организма</a:t>
            </a:r>
            <a:r>
              <a:rPr lang="ru-RU" sz="1600" dirty="0" smtClean="0"/>
              <a:t>: «</a:t>
            </a:r>
            <a:r>
              <a:rPr lang="ru-RU" sz="1600" dirty="0"/>
              <a:t>Я узнаю себя</a:t>
            </a:r>
            <a:r>
              <a:rPr lang="ru-RU" sz="1600" dirty="0" smtClean="0"/>
              <a:t>».</a:t>
            </a:r>
          </a:p>
          <a:p>
            <a:pPr marL="0" indent="0">
              <a:buNone/>
            </a:pPr>
            <a:r>
              <a:rPr lang="ru-RU" sz="1600" dirty="0" smtClean="0"/>
              <a:t>7.Выводы по научно-практическому аспекту  психофизического развития детей в условиях реализации ФГОС в ДОУ.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75152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913"/>
            <a:ext cx="7416949" cy="1151855"/>
          </a:xfrm>
        </p:spPr>
        <p:txBody>
          <a:bodyPr/>
          <a:lstStyle/>
          <a:p>
            <a:pPr algn="just"/>
            <a:r>
              <a:rPr lang="ru-RU" sz="1800" dirty="0" smtClean="0"/>
              <a:t>   Нейрогимнастика </a:t>
            </a:r>
            <a:r>
              <a:rPr lang="ru-RU" sz="1800" dirty="0" smtClean="0"/>
              <a:t>(кинезиология)</a:t>
            </a:r>
            <a:r>
              <a:rPr lang="ru-RU" sz="1400" dirty="0" smtClean="0"/>
              <a:t> </a:t>
            </a:r>
            <a:r>
              <a:rPr lang="ru-RU" sz="1400" dirty="0">
                <a:solidFill>
                  <a:schemeClr val="tx1"/>
                </a:solidFill>
              </a:rPr>
              <a:t>- это универсальная система упражнений,  она эффективна и для детей и для взрослых в любом возрасте. Но особенно актуально применение кинезиологических упражнений у детей с проблемами в развитии.</a:t>
            </a:r>
            <a:br>
              <a:rPr lang="ru-RU" sz="1400" dirty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4609182"/>
          </a:xfrm>
        </p:spPr>
        <p:txBody>
          <a:bodyPr/>
          <a:lstStyle/>
          <a:p>
            <a:r>
              <a:rPr lang="ru-RU" sz="2000" b="1" dirty="0">
                <a:solidFill>
                  <a:srgbClr val="00B0F0"/>
                </a:solidFill>
              </a:rPr>
              <a:t>Крюки»</a:t>
            </a:r>
            <a:endParaRPr lang="ru-RU" sz="20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ru-RU" sz="1400" dirty="0"/>
              <a:t>Помогают вовлечься в любой процесс и полноценно воспринимать информацию. Активизируют работу интеллект – тело. Упражнение советуют использовать тем, кто находится в состоянии стресса, чтобы успокоиться и переключить внимание. Повторить 8–10 раз.</a:t>
            </a:r>
          </a:p>
          <a:p>
            <a:pPr marL="0" indent="0" algn="just">
              <a:buNone/>
            </a:pPr>
            <a:r>
              <a:rPr lang="ru-RU" sz="1400" dirty="0" smtClean="0"/>
              <a:t>   Исходное </a:t>
            </a:r>
            <a:r>
              <a:rPr lang="ru-RU" sz="1400" dirty="0"/>
              <a:t>положение:</a:t>
            </a:r>
            <a:r>
              <a:rPr lang="ru-RU" sz="1400" i="1" dirty="0"/>
              <a:t> </a:t>
            </a:r>
            <a:r>
              <a:rPr lang="ru-RU" sz="1400" dirty="0"/>
              <a:t>можно выполнять стоя, сидя, лежа. Скрестите лодыжки ног, как удобно.</a:t>
            </a:r>
          </a:p>
          <a:p>
            <a:pPr marL="0" indent="0">
              <a:buNone/>
            </a:pPr>
            <a:r>
              <a:rPr lang="ru-RU" sz="1400" dirty="0"/>
              <a:t>Затем вытяните руки вперед, скрестив ладони друг к другу, сцепив пальцы в замок, вывернуть руки внутрь на уровне груди так, чтобы локти были направлены вниз.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7802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641655" cy="4537174"/>
          </a:xfrm>
        </p:spPr>
        <p:txBody>
          <a:bodyPr/>
          <a:lstStyle/>
          <a:p>
            <a:r>
              <a:rPr lang="ru-RU" sz="2000" b="1" dirty="0">
                <a:solidFill>
                  <a:srgbClr val="00B0F0"/>
                </a:solidFill>
              </a:rPr>
              <a:t>«Колено – локоть»</a:t>
            </a:r>
            <a:endParaRPr lang="ru-RU" sz="20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ru-RU" sz="1400" dirty="0"/>
              <a:t>Активизируют зону обоих полушарий образуется большое количество нервных путей (комиссур), обеспечивают причинно-обусловленный уровень мышления</a:t>
            </a:r>
            <a:r>
              <a:rPr lang="ru-RU" sz="1400" dirty="0" smtClean="0"/>
              <a:t>.</a:t>
            </a:r>
            <a:r>
              <a:rPr lang="ru-RU" sz="1400" dirty="0"/>
              <a:t> 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   Исходное </a:t>
            </a:r>
            <a:r>
              <a:rPr lang="ru-RU" sz="1400" dirty="0"/>
              <a:t>положение: Стоя. </a:t>
            </a:r>
            <a:br>
              <a:rPr lang="ru-RU" sz="1400" dirty="0"/>
            </a:br>
            <a:r>
              <a:rPr lang="ru-RU" sz="1400" dirty="0"/>
              <a:t>Поднять и согнуть левую ногу в колене, локтем правой руки дотронуться до колена левой ноги, затем тоже с правой ногой и левой рукой. Повторить упражнение 8–10 раз.</a:t>
            </a:r>
            <a:br>
              <a:rPr lang="ru-RU" sz="1400" dirty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425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>
                <a:solidFill>
                  <a:srgbClr val="00B0F0"/>
                </a:solidFill>
              </a:rPr>
              <a:t>«Кулак». «Ребро». «Ладонь».</a:t>
            </a:r>
            <a:endParaRPr lang="ru-RU" sz="20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ru-RU" sz="1400" dirty="0"/>
              <a:t>Эти упражнения улучшают мыслительную деятельность, синхронизируют работу полушарий, способствуют запоминанию, повышают устойчивость внимания, активизируют процессы письма и </a:t>
            </a:r>
            <a:r>
              <a:rPr lang="ru-RU" sz="1400" dirty="0" smtClean="0"/>
              <a:t>чтения.</a:t>
            </a:r>
          </a:p>
          <a:p>
            <a:pPr marL="0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  Исходное </a:t>
            </a:r>
            <a:r>
              <a:rPr lang="ru-RU" sz="1400" dirty="0"/>
              <a:t>положение: Сидя, руки находятся на плоскости стола. </a:t>
            </a:r>
            <a:br>
              <a:rPr lang="ru-RU" sz="1400" dirty="0"/>
            </a:br>
            <a:r>
              <a:rPr lang="ru-RU" sz="1400" dirty="0"/>
              <a:t>Три положения руки последовательно сменяют друг друга:</a:t>
            </a:r>
          </a:p>
          <a:p>
            <a:pPr marL="0" indent="0">
              <a:buNone/>
            </a:pPr>
            <a:r>
              <a:rPr lang="ru-RU" sz="1400" dirty="0"/>
              <a:t>1. Сжатая в кулак ладонь.</a:t>
            </a:r>
          </a:p>
          <a:p>
            <a:pPr marL="0" indent="0">
              <a:buNone/>
            </a:pPr>
            <a:r>
              <a:rPr lang="ru-RU" sz="1400" dirty="0"/>
              <a:t>2. Положение ладони ребром на плоскости стола.</a:t>
            </a:r>
          </a:p>
          <a:p>
            <a:pPr marL="0" indent="0">
              <a:buNone/>
            </a:pPr>
            <a:r>
              <a:rPr lang="ru-RU" sz="1400" dirty="0" smtClean="0"/>
              <a:t>3. Распрямленная </a:t>
            </a:r>
            <a:r>
              <a:rPr lang="ru-RU" sz="1400" dirty="0"/>
              <a:t>ладонь на плоскости стола</a:t>
            </a:r>
            <a:r>
              <a:rPr lang="ru-RU" sz="1400" dirty="0" smtClean="0"/>
              <a:t>.</a:t>
            </a:r>
          </a:p>
          <a:p>
            <a:pPr marL="0" indent="0">
              <a:buNone/>
            </a:pPr>
            <a:r>
              <a:rPr lang="ru-RU" sz="1400" dirty="0"/>
              <a:t>Выполняется сначала правой рукой, затем левой рукой, потом двумя руками вместе. Повторить 8-10 раз.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6049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>
                <a:solidFill>
                  <a:srgbClr val="00B0F0"/>
                </a:solidFill>
              </a:rPr>
              <a:t>«Слон»</a:t>
            </a:r>
            <a:endParaRPr lang="ru-RU" sz="20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ru-RU" sz="1400" dirty="0"/>
              <a:t>Это наиболее интегрирующее упражнение. «Гимн мозга». Балансирует всю систему «интеллект – тело», стимулирует и восстанавливает нервные сети, способствует концентрации внимания. Укрепляют наружные глазные мышцы, снимают напряжение после работы на компьютере, снимают напряжение и боль в спине</a:t>
            </a:r>
            <a:r>
              <a:rPr lang="ru-RU" sz="1400" dirty="0" smtClean="0"/>
              <a:t>.</a:t>
            </a:r>
            <a:endParaRPr lang="ru-RU" sz="1400" dirty="0"/>
          </a:p>
          <a:p>
            <a:pPr marL="0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  Исходное </a:t>
            </a:r>
            <a:r>
              <a:rPr lang="ru-RU" sz="1400" dirty="0"/>
              <a:t>положение: Стоя. </a:t>
            </a:r>
            <a:br>
              <a:rPr lang="ru-RU" sz="1400" dirty="0"/>
            </a:br>
            <a:r>
              <a:rPr lang="ru-RU" sz="1400" dirty="0"/>
              <a:t>Встаньте в расслабленную поз. Колени слегка согнуты. Наклоните голову к плечу. От этого плеча вытяните руку вперед, как хобот. Рука рисует «Ленивую восьмерку», начиная то центра зрительного поля вверх и против часовой стрелки; при этом глаза следят за движением кончиков пальцев.</a:t>
            </a:r>
          </a:p>
          <a:p>
            <a:pPr marL="0" indent="0">
              <a:buNone/>
            </a:pPr>
            <a:r>
              <a:rPr lang="ru-RU" sz="1400" dirty="0"/>
              <a:t>Упражнение выполнять медленно от трех раз до пяти левой рукой, прижатой к левому уху и столько же раз правой рукой, прижатой к правому уху.</a:t>
            </a:r>
            <a:br>
              <a:rPr lang="ru-RU" sz="1400" dirty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521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4537174"/>
          </a:xfrm>
        </p:spPr>
        <p:txBody>
          <a:bodyPr/>
          <a:lstStyle/>
          <a:p>
            <a:r>
              <a:rPr lang="ru-RU" sz="2000" b="1" dirty="0">
                <a:solidFill>
                  <a:srgbClr val="00B0F0"/>
                </a:solidFill>
              </a:rPr>
              <a:t>«Ленивые восьмерки для глаз»</a:t>
            </a:r>
            <a:endParaRPr lang="ru-RU" sz="20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ru-RU" sz="1400" dirty="0"/>
              <a:t>Происходит миелинизация нервных сетей, что способствует формированию умений, навыков, а это особенно важно в сензитивный период развития детей. Помогает в периоды творческого застоя, легче найти решение в сложной ситуации.</a:t>
            </a:r>
          </a:p>
          <a:p>
            <a:pPr marL="0" indent="0">
              <a:buNone/>
            </a:pPr>
            <a:r>
              <a:rPr lang="ru-RU" sz="1400" dirty="0" smtClean="0"/>
              <a:t>   Исходное </a:t>
            </a:r>
            <a:r>
              <a:rPr lang="ru-RU" sz="1400" dirty="0"/>
              <a:t>положение: Стоя или сидя. </a:t>
            </a:r>
            <a:br>
              <a:rPr lang="ru-RU" sz="1400" dirty="0"/>
            </a:br>
            <a:r>
              <a:rPr lang="ru-RU" sz="1400" dirty="0"/>
              <a:t>Вытянуть руку вперед, согнуть в локте, поднять большой палец руки на уровень переносицы, описывать восьмерки в горизонтальном поле видения. Следить при этом за движением большого пальца, только глазами. Рисовать восьмерки справа налево и слева направо, сверху вниз. Повторить 8–10 раз.</a:t>
            </a:r>
          </a:p>
        </p:txBody>
      </p:sp>
    </p:spTree>
    <p:extLst>
      <p:ext uri="{BB962C8B-B14F-4D97-AF65-F5344CB8AC3E}">
        <p14:creationId xmlns:p14="http://schemas.microsoft.com/office/powerpoint/2010/main" val="122282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4609182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>
                <a:solidFill>
                  <a:srgbClr val="00B0F0"/>
                </a:solidFill>
              </a:rPr>
              <a:t>«Зеркальное рисование</a:t>
            </a:r>
            <a:r>
              <a:rPr lang="ru-RU" sz="2000" b="1" dirty="0" smtClean="0">
                <a:solidFill>
                  <a:srgbClr val="00B0F0"/>
                </a:solidFill>
              </a:rPr>
              <a:t>»</a:t>
            </a:r>
          </a:p>
          <a:p>
            <a:pPr marL="0" indent="0">
              <a:buNone/>
            </a:pPr>
            <a:r>
              <a:rPr lang="ru-RU" sz="1400" dirty="0"/>
              <a:t>Упражнение способствует синхронизации работы полушарий, восприятию информации, улучшает запоминание </a:t>
            </a:r>
            <a:r>
              <a:rPr lang="ru-RU" sz="1400" dirty="0" smtClean="0"/>
              <a:t>информации.</a:t>
            </a:r>
          </a:p>
          <a:p>
            <a:pPr marL="0" indent="0">
              <a:buNone/>
            </a:pPr>
            <a:r>
              <a:rPr lang="ru-RU" sz="1400" dirty="0" smtClean="0"/>
              <a:t>   Исходное </a:t>
            </a:r>
            <a:r>
              <a:rPr lang="ru-RU" sz="1400" dirty="0"/>
              <a:t>положение: на доске или на чистом листке бумаги, взяв в обе руки по карандашу или фломастеру, одновременно рисовать зеркально-симметричные рисунки, буквы.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6520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8640960" cy="5904656"/>
          </a:xfrm>
        </p:spPr>
        <p:txBody>
          <a:bodyPr/>
          <a:lstStyle/>
          <a:p>
            <a:pPr marL="1252538" indent="0" algn="ctr">
              <a:buNone/>
            </a:pPr>
            <a:r>
              <a:rPr lang="ru-RU" sz="1800" b="1" u="sng" dirty="0">
                <a:solidFill>
                  <a:srgbClr val="0070C0"/>
                </a:solidFill>
              </a:rPr>
              <a:t>«Логопедическая ритмика в работе </a:t>
            </a:r>
            <a:endParaRPr lang="ru-RU" sz="1800" b="1" u="sng" dirty="0" smtClean="0">
              <a:solidFill>
                <a:srgbClr val="0070C0"/>
              </a:solidFill>
            </a:endParaRPr>
          </a:p>
          <a:p>
            <a:pPr marL="1252538" indent="0" algn="ctr">
              <a:buNone/>
            </a:pPr>
            <a:r>
              <a:rPr lang="ru-RU" sz="1800" b="1" u="sng" dirty="0" smtClean="0">
                <a:solidFill>
                  <a:srgbClr val="0070C0"/>
                </a:solidFill>
              </a:rPr>
              <a:t>с </a:t>
            </a:r>
            <a:r>
              <a:rPr lang="ru-RU" sz="1800" b="1" u="sng" dirty="0">
                <a:solidFill>
                  <a:srgbClr val="0070C0"/>
                </a:solidFill>
              </a:rPr>
              <a:t>детьми дошкольного возраста» </a:t>
            </a:r>
            <a:endParaRPr lang="ru-RU" sz="1800" b="1" u="sng" dirty="0" smtClean="0">
              <a:solidFill>
                <a:srgbClr val="0070C0"/>
              </a:solidFill>
            </a:endParaRPr>
          </a:p>
          <a:p>
            <a:pPr marL="1252538" indent="0" algn="ctr">
              <a:buNone/>
            </a:pPr>
            <a:r>
              <a:rPr lang="ru-RU" sz="1800" b="1" u="sng" dirty="0" smtClean="0">
                <a:solidFill>
                  <a:srgbClr val="0070C0"/>
                </a:solidFill>
              </a:rPr>
              <a:t>по </a:t>
            </a:r>
            <a:r>
              <a:rPr lang="ru-RU" sz="1800" b="1" u="sng" dirty="0">
                <a:solidFill>
                  <a:srgbClr val="0070C0"/>
                </a:solidFill>
              </a:rPr>
              <a:t>оптимизации речевой, двигательной и </a:t>
            </a:r>
            <a:r>
              <a:rPr lang="ru-RU" sz="1800" b="1" u="sng" dirty="0" smtClean="0">
                <a:solidFill>
                  <a:srgbClr val="0070C0"/>
                </a:solidFill>
              </a:rPr>
              <a:t>психической сферы</a:t>
            </a:r>
          </a:p>
          <a:p>
            <a:pPr marL="0" indent="0">
              <a:buNone/>
            </a:pPr>
            <a:endParaRPr lang="ru-RU" sz="1800" b="1" dirty="0" smtClean="0"/>
          </a:p>
          <a:p>
            <a:pPr marL="0" indent="0" algn="just">
              <a:buNone/>
            </a:pPr>
            <a:r>
              <a:rPr lang="ru-RU" sz="1800" b="1" dirty="0" smtClean="0"/>
              <a:t> </a:t>
            </a:r>
            <a:r>
              <a:rPr lang="ru-RU" sz="1400" dirty="0"/>
              <a:t>Логопедическая ритмика – одно из звеньев </a:t>
            </a:r>
            <a:r>
              <a:rPr lang="ru-RU" sz="1400" dirty="0" smtClean="0"/>
              <a:t>психофизического развития ребенка. </a:t>
            </a:r>
            <a:r>
              <a:rPr lang="ru-RU" sz="1400" dirty="0"/>
              <a:t>Прежде всего, это комплексная методика, включающая в себя средства логопедического, музыкально – ритмического и физического воспитания. Её основой является речь, музыка и движение. Поэтому </a:t>
            </a:r>
            <a:r>
              <a:rPr lang="ru-RU" sz="1400" dirty="0" smtClean="0"/>
              <a:t>её цель – это коррекция </a:t>
            </a:r>
            <a:r>
              <a:rPr lang="ru-RU" sz="1400" dirty="0"/>
              <a:t>и </a:t>
            </a:r>
            <a:r>
              <a:rPr lang="ru-RU" sz="1400" dirty="0" smtClean="0"/>
              <a:t>профилактика, </a:t>
            </a:r>
            <a:r>
              <a:rPr lang="ru-RU" sz="1400" dirty="0"/>
              <a:t>имеющихся отклонений в познавательно – </a:t>
            </a:r>
            <a:r>
              <a:rPr lang="ru-RU" sz="1400" dirty="0" smtClean="0"/>
              <a:t>речевом и двигательном </a:t>
            </a:r>
            <a:r>
              <a:rPr lang="ru-RU" sz="1400" dirty="0"/>
              <a:t>развитии ребенка посредством сочетания слова, музыки и движения</a:t>
            </a:r>
            <a:r>
              <a:rPr lang="ru-RU" sz="1400" dirty="0" smtClean="0"/>
              <a:t>.</a:t>
            </a:r>
          </a:p>
          <a:p>
            <a:pPr marL="0" indent="0" algn="just">
              <a:buNone/>
            </a:pPr>
            <a:endParaRPr lang="ru-RU" sz="1400" b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C:\Users\Админ\Pictures\ФОТКИ ПО ЛОГОРИТМИКЕ\DSCF34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36912"/>
            <a:ext cx="6980515" cy="399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30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640960" cy="5832648"/>
          </a:xfrm>
        </p:spPr>
        <p:txBody>
          <a:bodyPr/>
          <a:lstStyle/>
          <a:p>
            <a:pPr marL="1073150" indent="0" algn="ctr">
              <a:buNone/>
            </a:pPr>
            <a:endParaRPr lang="ru-RU" sz="1800" b="1" dirty="0" smtClean="0"/>
          </a:p>
          <a:p>
            <a:pPr marL="1073150" indent="0" algn="ctr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Значимость и функциональное предназначение логоритмических занятий:</a:t>
            </a:r>
          </a:p>
          <a:p>
            <a:pPr marL="1073150" indent="0" algn="ctr">
              <a:buNone/>
            </a:pPr>
            <a:endParaRPr lang="ru-RU" sz="1800" b="1" dirty="0" smtClean="0"/>
          </a:p>
          <a:p>
            <a:pPr marL="357188" indent="-357188">
              <a:buFont typeface="Arial" pitchFamily="34" charset="0"/>
              <a:buChar char="•"/>
              <a:tabLst>
                <a:tab pos="0" algn="l"/>
              </a:tabLst>
            </a:pPr>
            <a:r>
              <a:rPr lang="ru-RU" sz="1400" dirty="0" smtClean="0"/>
              <a:t>Сформированность </a:t>
            </a:r>
            <a:r>
              <a:rPr lang="ru-RU" sz="1400" dirty="0"/>
              <a:t>знаний по лексическим темам, увеличение объема активного словарного запаса, умение выполнять движения в соответствии со словами (выполнять движения в соответствии со словами, выразительно передавая заданный характер, образ</a:t>
            </a:r>
            <a:r>
              <a:rPr lang="ru-RU" sz="1400" dirty="0" smtClean="0"/>
              <a:t>).</a:t>
            </a:r>
          </a:p>
          <a:p>
            <a:pPr algn="just"/>
            <a:r>
              <a:rPr lang="ru-RU" sz="1400" dirty="0" smtClean="0"/>
              <a:t>Воспитание </a:t>
            </a:r>
            <a:r>
              <a:rPr lang="ru-RU" sz="1400" dirty="0"/>
              <a:t>правильного речевого и физиологического дыхания.</a:t>
            </a:r>
          </a:p>
          <a:p>
            <a:pPr algn="just"/>
            <a:r>
              <a:rPr lang="ru-RU" sz="1400" dirty="0" smtClean="0"/>
              <a:t>Правильность </a:t>
            </a:r>
            <a:r>
              <a:rPr lang="ru-RU" sz="1400" dirty="0"/>
              <a:t>выполнения артикуляции гласных звуков отдельно и в слоговых рядах, дифференцировка на слух согласных по звонкости и глухости.</a:t>
            </a:r>
          </a:p>
          <a:p>
            <a:pPr algn="just"/>
            <a:r>
              <a:rPr lang="ru-RU" sz="1400" dirty="0" smtClean="0"/>
              <a:t>Выполнение  </a:t>
            </a:r>
            <a:r>
              <a:rPr lang="ru-RU" sz="1400" dirty="0"/>
              <a:t>оздоровительных упражнений для горла, для улучшения осанки, дыхательные и пальчиковые упражнения, самомассаж лица и массаж тела, этюды на напряжение и расслабление мышц тела.</a:t>
            </a:r>
          </a:p>
          <a:p>
            <a:pPr algn="just"/>
            <a:r>
              <a:rPr lang="ru-RU" sz="1400" dirty="0" smtClean="0"/>
              <a:t>Сформированность </a:t>
            </a:r>
            <a:r>
              <a:rPr lang="ru-RU" sz="1400" dirty="0"/>
              <a:t>модуляции голоса, плавности и интонационной выразительности речи, правильное речевое и физиологическое дыхание, умение правильно брать дыхание во время пения. Активизировать высшие психические функции.</a:t>
            </a:r>
          </a:p>
          <a:p>
            <a:pPr algn="just"/>
            <a:r>
              <a:rPr lang="ru-RU" sz="1400" dirty="0" smtClean="0"/>
              <a:t>Способность </a:t>
            </a:r>
            <a:r>
              <a:rPr lang="ru-RU" sz="1400" dirty="0"/>
              <a:t>координировать движение в мелких мышечных группах пальцев рук и кистей, быстро реагировать на смену движений.</a:t>
            </a:r>
          </a:p>
          <a:p>
            <a:pPr algn="just"/>
            <a:r>
              <a:rPr lang="ru-RU" sz="1400" dirty="0" smtClean="0"/>
              <a:t>Улучшение </a:t>
            </a:r>
            <a:r>
              <a:rPr lang="ru-RU" sz="1400" dirty="0"/>
              <a:t>показателей слухового, зрительного, двигательного внимания, памяти.</a:t>
            </a:r>
          </a:p>
          <a:p>
            <a:pPr algn="just"/>
            <a:r>
              <a:rPr lang="ru-RU" sz="1400" dirty="0" smtClean="0"/>
              <a:t>Улучшение </a:t>
            </a:r>
            <a:r>
              <a:rPr lang="ru-RU" sz="1400" dirty="0"/>
              <a:t>результатов диагностик развития </a:t>
            </a:r>
            <a:r>
              <a:rPr lang="ru-RU" sz="1400" b="1" dirty="0" smtClean="0"/>
              <a:t>движений</a:t>
            </a:r>
            <a:r>
              <a:rPr lang="ru-RU" sz="1400" dirty="0" smtClean="0"/>
              <a:t> и </a:t>
            </a:r>
            <a:r>
              <a:rPr lang="ru-RU" sz="1400" b="1" dirty="0" smtClean="0"/>
              <a:t>речи</a:t>
            </a:r>
            <a:r>
              <a:rPr lang="ru-RU" sz="1400" dirty="0" smtClean="0"/>
              <a:t> </a:t>
            </a:r>
            <a:r>
              <a:rPr lang="ru-RU" sz="1400" dirty="0"/>
              <a:t>(сформированности произносительных навыков, подвижности артикуляционного аппарата).</a:t>
            </a:r>
          </a:p>
          <a:p>
            <a:pPr algn="just"/>
            <a:r>
              <a:rPr lang="ru-RU" sz="1400" dirty="0" smtClean="0"/>
              <a:t>Доставить </a:t>
            </a:r>
            <a:r>
              <a:rPr lang="ru-RU" sz="1400" dirty="0"/>
              <a:t>детям огромную радость и удовлетворение от занятий.</a:t>
            </a:r>
          </a:p>
          <a:p>
            <a:pPr marL="0" indent="0" algn="just">
              <a:buNone/>
            </a:pP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1523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1400" dirty="0"/>
          </a:p>
        </p:txBody>
      </p:sp>
      <p:pic>
        <p:nvPicPr>
          <p:cNvPr id="8194" name="Picture 2" descr="C:\Users\Админ\Pictures\фотки по логопедии\SI8519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57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209855" cy="1008112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0070C0"/>
                </a:solidFill>
              </a:rPr>
              <a:t>Коррекционное развитие физических качеств  </a:t>
            </a:r>
            <a:r>
              <a:rPr lang="ru-RU" sz="2000" dirty="0" smtClean="0">
                <a:solidFill>
                  <a:srgbClr val="0070C0"/>
                </a:solidFill>
              </a:rPr>
              <a:t>детей дошкольного возраста</a:t>
            </a:r>
            <a:r>
              <a:rPr lang="ru-RU" sz="2000" u="sng" dirty="0">
                <a:solidFill>
                  <a:schemeClr val="tx1"/>
                </a:solidFill>
              </a:rPr>
              <a:t/>
            </a:r>
            <a:br>
              <a:rPr lang="ru-RU" sz="2000" u="sng" dirty="0">
                <a:solidFill>
                  <a:schemeClr val="tx1"/>
                </a:solidFill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468052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400" b="1" dirty="0"/>
              <a:t>Ц</a:t>
            </a:r>
            <a:r>
              <a:rPr lang="ru-RU" sz="1400" b="1" dirty="0" smtClean="0"/>
              <a:t>елесообразность</a:t>
            </a:r>
            <a:r>
              <a:rPr lang="ru-RU" sz="1400" dirty="0" smtClean="0"/>
              <a:t>  </a:t>
            </a:r>
            <a:r>
              <a:rPr lang="ru-RU" sz="1400" b="1" dirty="0" smtClean="0"/>
              <a:t>и значимость коррекционных здоровьесберегающих мероприятий  </a:t>
            </a:r>
            <a:r>
              <a:rPr lang="ru-RU" sz="1400" dirty="0" smtClean="0"/>
              <a:t>-  это системная, планомерная и грамотно составленная работа по формированию </a:t>
            </a:r>
            <a:r>
              <a:rPr lang="ru-RU" sz="1400" dirty="0"/>
              <a:t> и </a:t>
            </a:r>
            <a:r>
              <a:rPr lang="ru-RU" sz="1400" dirty="0" smtClean="0"/>
              <a:t>укреплению правильной </a:t>
            </a:r>
            <a:r>
              <a:rPr lang="ru-RU" sz="1400" dirty="0"/>
              <a:t>осанки,  </a:t>
            </a:r>
            <a:r>
              <a:rPr lang="ru-RU" sz="1400" dirty="0" smtClean="0"/>
              <a:t>профилактики </a:t>
            </a:r>
            <a:r>
              <a:rPr lang="ru-RU" sz="1400" dirty="0"/>
              <a:t>и </a:t>
            </a:r>
            <a:r>
              <a:rPr lang="ru-RU" sz="1400" dirty="0" smtClean="0"/>
              <a:t>коррекции </a:t>
            </a:r>
            <a:r>
              <a:rPr lang="ru-RU" sz="1400" dirty="0"/>
              <a:t>плоскостопия у детей </a:t>
            </a:r>
            <a:r>
              <a:rPr lang="ru-RU" sz="1400" dirty="0" smtClean="0"/>
              <a:t>с первой, второй группой здоровья, а особенно, у  воспитанников с ОВЗ,  в </a:t>
            </a:r>
            <a:r>
              <a:rPr lang="ru-RU" sz="1400" dirty="0"/>
              <a:t>процессе коррекционно-оздоровительной </a:t>
            </a:r>
            <a:r>
              <a:rPr lang="ru-RU" sz="1400" dirty="0" smtClean="0"/>
              <a:t>работы, а также, направленная на укрепление психофизического здоровья.</a:t>
            </a:r>
          </a:p>
          <a:p>
            <a:pPr marL="0" indent="0" algn="just">
              <a:buNone/>
            </a:pPr>
            <a:endParaRPr lang="ru-RU" sz="1400" dirty="0"/>
          </a:p>
          <a:p>
            <a:endParaRPr lang="ru-RU" sz="1400" dirty="0"/>
          </a:p>
        </p:txBody>
      </p:sp>
      <p:pic>
        <p:nvPicPr>
          <p:cNvPr id="9218" name="Picture 2" descr="C:\Users\Админ\Desktop\здоровье\здоровье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832" y="2492896"/>
            <a:ext cx="5738336" cy="421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Админ\Desktop\здоровье\здоровье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900" y="2492896"/>
            <a:ext cx="5738334" cy="421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09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13663" cy="590465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                </a:t>
            </a:r>
            <a:r>
              <a:rPr lang="ru-RU" sz="2000" b="1" dirty="0" smtClean="0">
                <a:solidFill>
                  <a:srgbClr val="0070C0"/>
                </a:solidFill>
              </a:rPr>
              <a:t>Научно-теоритические и практические аспекты</a:t>
            </a:r>
          </a:p>
          <a:p>
            <a:pPr marL="0" indent="0" algn="just">
              <a:buNone/>
            </a:pPr>
            <a:endParaRPr lang="ru-RU" sz="1600" u="sng" dirty="0"/>
          </a:p>
          <a:p>
            <a:pPr marL="0" indent="0" algn="just">
              <a:buNone/>
            </a:pPr>
            <a:r>
              <a:rPr lang="ru-RU" sz="16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</a:t>
            </a:r>
            <a:r>
              <a:rPr lang="ru-RU" sz="16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научно-теоретическом уровне актуальность </a:t>
            </a:r>
            <a:r>
              <a:rPr lang="ru-RU" sz="1600" u="sng" dirty="0" smtClean="0"/>
              <a:t>данной темы</a:t>
            </a:r>
            <a:r>
              <a:rPr lang="ru-RU" sz="16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связана с </a:t>
            </a:r>
            <a:r>
              <a:rPr lang="ru-RU" sz="16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необходимостью </a:t>
            </a:r>
            <a:r>
              <a:rPr lang="ru-RU" sz="16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пересмотра содержания образовательного процесса дошкольной системы и поиска путей совершенствования здоровьеформирующих технологий, что обусловлено ухудшением состояния здоровья </a:t>
            </a:r>
            <a:r>
              <a:rPr lang="ru-RU" sz="16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дошкольников, их психологически низким уровнем развития </a:t>
            </a:r>
            <a:r>
              <a:rPr lang="ru-RU" sz="16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отсутствием единой научно обоснованной парадигмы, рассматривающей здоровьесберегающие и образовательные задачи в едином педагогическом пространстве</a:t>
            </a:r>
            <a:r>
              <a:rPr lang="ru-RU" sz="16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indent="0" algn="just">
              <a:buNone/>
            </a:pPr>
            <a:r>
              <a:rPr lang="ru-RU" sz="16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актуальность с точки зрения научно-практического </a:t>
            </a:r>
            <a:r>
              <a:rPr lang="ru-RU" sz="16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уровне возрастает, так как в дошкольных учреждениях общая задача развития ребенка искусственно разделена на две составляющие. Деятельность инструкторов физической культуры и воспитателей обычно направлена на физическое развитие, под которым понимается формирование опорно-двигательного аппарата, основных двигательных качеств (ловкость, гибкость, координация движений и др.), навыков и умений. Вторая </a:t>
            </a:r>
            <a:r>
              <a:rPr lang="ru-RU" sz="16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составляющая - </a:t>
            </a:r>
            <a:r>
              <a:rPr lang="ru-RU" sz="16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нервно-психическая — обычно отделена от первой и отдана логопедам, психологам, неврологам, хотя двигательная активность во многом определяет развитие организма, нервной системы и психики, наряду с генетическим фактором и влиянием сенсорной </a:t>
            </a:r>
            <a:r>
              <a:rPr lang="ru-RU" sz="16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разно модальной </a:t>
            </a:r>
            <a:r>
              <a:rPr lang="ru-RU" sz="16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информации [Н.А.Бернштейн 1997</a:t>
            </a:r>
            <a:r>
              <a:rPr lang="ru-RU" sz="16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]. Всё </a:t>
            </a:r>
            <a:r>
              <a:rPr lang="ru-RU" sz="16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обусловливает необходимость разработки системного подхода </a:t>
            </a:r>
            <a:r>
              <a:rPr lang="ru-RU" sz="16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организации образовательного процесса, который объединил бы  </a:t>
            </a:r>
            <a:r>
              <a:rPr lang="ru-RU" sz="16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усилия </a:t>
            </a:r>
            <a:r>
              <a:rPr lang="ru-RU" sz="16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педагогов и различных </a:t>
            </a:r>
            <a:r>
              <a:rPr lang="ru-RU" sz="16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специалистов, работающих в сфере дошкольного образования</a:t>
            </a:r>
            <a:r>
              <a:rPr lang="ru-RU" sz="16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ru-RU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just">
              <a:buNone/>
            </a:pPr>
            <a:endParaRPr lang="ru-RU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169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373" y="116632"/>
            <a:ext cx="8640960" cy="5833318"/>
          </a:xfrm>
        </p:spPr>
        <p:txBody>
          <a:bodyPr/>
          <a:lstStyle/>
          <a:p>
            <a:pPr marL="1163638" indent="0" algn="just">
              <a:buNone/>
              <a:tabLst>
                <a:tab pos="1163638" algn="l"/>
              </a:tabLst>
            </a:pPr>
            <a:r>
              <a:rPr lang="ru-RU" sz="1400" dirty="0" smtClean="0"/>
              <a:t>  Данная методика помогает добиться:</a:t>
            </a:r>
          </a:p>
          <a:p>
            <a:pPr marL="1163638" indent="0" algn="just">
              <a:buNone/>
              <a:tabLst>
                <a:tab pos="1163638" algn="l"/>
              </a:tabLst>
            </a:pPr>
            <a:r>
              <a:rPr lang="ru-RU" sz="1400" dirty="0" smtClean="0"/>
              <a:t>  1. Повышения </a:t>
            </a:r>
            <a:r>
              <a:rPr lang="ru-RU" sz="1400" dirty="0"/>
              <a:t>уровня психофизического здоровья детей. </a:t>
            </a:r>
          </a:p>
          <a:p>
            <a:pPr indent="909638" algn="just"/>
            <a:r>
              <a:rPr lang="ru-RU" sz="1400" dirty="0"/>
              <a:t>2. Снижение количества дней, пропущенных одним ребенком по болезни. </a:t>
            </a:r>
          </a:p>
          <a:p>
            <a:pPr marL="1252538" indent="0" algn="just">
              <a:buNone/>
            </a:pPr>
            <a:r>
              <a:rPr lang="ru-RU" sz="1400" dirty="0"/>
              <a:t>3. Увеличение доли детей, вовлеченных в профилактические мероприятия. </a:t>
            </a:r>
          </a:p>
          <a:p>
            <a:pPr marL="1252538" indent="0" algn="just">
              <a:buNone/>
            </a:pPr>
            <a:r>
              <a:rPr lang="ru-RU" sz="1400" dirty="0"/>
              <a:t>4. Усвоение оздоровительной программы. </a:t>
            </a:r>
          </a:p>
          <a:p>
            <a:pPr marL="1252538" indent="0" algn="just">
              <a:buNone/>
            </a:pPr>
            <a:r>
              <a:rPr lang="ru-RU" sz="1400" dirty="0"/>
              <a:t>5. Нормализация статистических и динамических функций организма, общей и мелкой моторики, увеличение объема физиологического дыхания. </a:t>
            </a:r>
          </a:p>
          <a:p>
            <a:pPr marL="0" indent="0" algn="just">
              <a:buNone/>
            </a:pPr>
            <a:r>
              <a:rPr lang="ru-RU" sz="1400" dirty="0"/>
              <a:t>6. Положительный результат темпов прироста физических качеств. </a:t>
            </a:r>
          </a:p>
          <a:p>
            <a:pPr marL="0" indent="0" algn="just">
              <a:buNone/>
            </a:pPr>
            <a:r>
              <a:rPr lang="ru-RU" sz="1400" dirty="0"/>
              <a:t>7. Скоординированность действий педагога и специалиста в физкультурно-оздоровительной работе с детьми. </a:t>
            </a:r>
          </a:p>
          <a:p>
            <a:pPr marL="0" indent="0" algn="just">
              <a:buNone/>
            </a:pPr>
            <a:r>
              <a:rPr lang="ru-RU" sz="1400" dirty="0"/>
              <a:t>8. Повышение активности родителей в совместной работе по укреплению здоровья детей. </a:t>
            </a:r>
          </a:p>
          <a:p>
            <a:pPr marL="0" indent="0" algn="just">
              <a:buNone/>
            </a:pPr>
            <a:r>
              <a:rPr lang="ru-RU" sz="1400" dirty="0"/>
              <a:t>Программа составлена  с учётом рекомендаций ортопедов и возрастных особенностей детей </a:t>
            </a:r>
            <a:r>
              <a:rPr lang="ru-RU" sz="1400" dirty="0" smtClean="0"/>
              <a:t>дошкольного </a:t>
            </a:r>
            <a:r>
              <a:rPr lang="ru-RU" sz="1400" dirty="0"/>
              <a:t>возраста.</a:t>
            </a:r>
          </a:p>
          <a:p>
            <a:pPr algn="just"/>
            <a:endParaRPr lang="ru-RU" sz="1400" dirty="0"/>
          </a:p>
        </p:txBody>
      </p:sp>
      <p:pic>
        <p:nvPicPr>
          <p:cNvPr id="12290" name="Picture 2" descr="C:\Users\Public\Documents\фото для РМО\100_28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460851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Public\Documents\фото для РМО\100_28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405" y="3429000"/>
            <a:ext cx="389208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22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281863" cy="791815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Логико-смысловая схема человеческого организма: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«Я узнаю себя»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4896544"/>
          </a:xfrm>
        </p:spPr>
        <p:txBody>
          <a:bodyPr/>
          <a:lstStyle/>
          <a:p>
            <a:pPr marL="0" indent="0" algn="just">
              <a:buNone/>
            </a:pPr>
            <a:r>
              <a:rPr lang="ru-RU" sz="1400" dirty="0" smtClean="0"/>
              <a:t>   Для </a:t>
            </a:r>
            <a:r>
              <a:rPr lang="ru-RU" sz="1400" dirty="0"/>
              <a:t>достижения гармонии и с природой, и с самим собой необходимо учиться заботиться о своём здоровье </a:t>
            </a:r>
            <a:r>
              <a:rPr lang="ru-RU" sz="1400" b="1" i="1" dirty="0"/>
              <a:t>с детства</a:t>
            </a:r>
            <a:r>
              <a:rPr lang="ru-RU" sz="1400" dirty="0"/>
              <a:t>, сохранять его, укреплять, приобщаться к здоровому образу жизни. Для осознания важности данной проблемы дошкольники в первую очередь должны познакомиться с тем, что же представляет собой человеческий организм, с особенностями его строения, функционирования и жизнедеятельности.</a:t>
            </a:r>
          </a:p>
          <a:p>
            <a:pPr marL="0" indent="0" algn="just">
              <a:buNone/>
            </a:pPr>
            <a:r>
              <a:rPr lang="ru-RU" sz="1400" dirty="0" smtClean="0"/>
              <a:t>   Данная методика предназначена </a:t>
            </a:r>
            <a:r>
              <a:rPr lang="ru-RU" sz="1400" dirty="0"/>
              <a:t>для ознакомления детей дошкольного возраста (4-7 лет) с внешним и внутренним строением человеческого организма; </a:t>
            </a:r>
            <a:r>
              <a:rPr lang="ru-RU" sz="1400" dirty="0" smtClean="0"/>
              <a:t>для формирования </a:t>
            </a:r>
            <a:r>
              <a:rPr lang="ru-RU" sz="1400" dirty="0"/>
              <a:t>убеждений и привычек здорового образа жизни</a:t>
            </a:r>
            <a:r>
              <a:rPr lang="ru-RU" sz="1400" dirty="0" smtClean="0"/>
              <a:t>. Обобщить </a:t>
            </a:r>
            <a:r>
              <a:rPr lang="ru-RU" sz="1400" dirty="0"/>
              <a:t>знания детей о частях тела и внутренних </a:t>
            </a:r>
            <a:r>
              <a:rPr lang="ru-RU" sz="1400" b="1" dirty="0"/>
              <a:t>органах</a:t>
            </a:r>
            <a:r>
              <a:rPr lang="ru-RU" sz="1400" dirty="0"/>
              <a:t>.</a:t>
            </a:r>
          </a:p>
          <a:p>
            <a:pPr marL="0" indent="0">
              <a:buNone/>
            </a:pPr>
            <a:r>
              <a:rPr lang="ru-RU" sz="1400" b="1" dirty="0" smtClean="0"/>
              <a:t>   Цель</a:t>
            </a:r>
            <a:r>
              <a:rPr lang="ru-RU" sz="1400" dirty="0"/>
              <a:t> данного методического комплекса </a:t>
            </a:r>
            <a:r>
              <a:rPr lang="ru-RU" sz="1400" dirty="0" smtClean="0"/>
              <a:t>:</a:t>
            </a:r>
            <a:endParaRPr lang="ru-RU" sz="1400" dirty="0"/>
          </a:p>
          <a:p>
            <a:pPr marL="0" indent="0">
              <a:buNone/>
            </a:pPr>
            <a:r>
              <a:rPr lang="ru-RU" sz="1400" i="1" dirty="0"/>
              <a:t>ознакомление детей дошкольного возраста с внешним и внутренним строением человеческого организма; формирование убеждений и привычек здорового образа жизни в условиях дошкольного образовательного учреждения</a:t>
            </a:r>
            <a:r>
              <a:rPr lang="ru-RU" sz="1400" i="1" dirty="0" smtClean="0"/>
              <a:t>.</a:t>
            </a:r>
          </a:p>
          <a:p>
            <a:pPr marL="0" indent="0">
              <a:buNone/>
            </a:pPr>
            <a:r>
              <a:rPr lang="ru-RU" sz="1400" i="1" dirty="0" smtClean="0"/>
              <a:t>В итоге у воспитанников:</a:t>
            </a:r>
            <a:endParaRPr lang="ru-RU" sz="1400" dirty="0"/>
          </a:p>
          <a:p>
            <a:pPr marL="0" indent="0">
              <a:buNone/>
            </a:pPr>
            <a:r>
              <a:rPr lang="ru-RU" sz="1400" dirty="0" smtClean="0"/>
              <a:t>–формируются </a:t>
            </a:r>
            <a:r>
              <a:rPr lang="ru-RU" sz="1400" dirty="0"/>
              <a:t>представления </a:t>
            </a:r>
            <a:r>
              <a:rPr lang="ru-RU" sz="1400" dirty="0" smtClean="0"/>
              <a:t>о </a:t>
            </a:r>
            <a:r>
              <a:rPr lang="ru-RU" sz="1400" dirty="0"/>
              <a:t>состоянии собственного тела и функционировании человеческого организма;</a:t>
            </a:r>
            <a:br>
              <a:rPr lang="ru-RU" sz="1400" dirty="0"/>
            </a:br>
            <a:r>
              <a:rPr lang="ru-RU" sz="1400" dirty="0" smtClean="0"/>
              <a:t>–развивается позитивное </a:t>
            </a:r>
            <a:r>
              <a:rPr lang="ru-RU" sz="1400" dirty="0"/>
              <a:t>самосознание, ценностное отношение к собственной жизни и жизни другого человека;</a:t>
            </a:r>
            <a:br>
              <a:rPr lang="ru-RU" sz="1400" dirty="0"/>
            </a:br>
            <a:r>
              <a:rPr lang="ru-RU" sz="1400" dirty="0"/>
              <a:t>– </a:t>
            </a:r>
            <a:r>
              <a:rPr lang="ru-RU" sz="1400" dirty="0" smtClean="0"/>
              <a:t>расширяются знания о </a:t>
            </a:r>
            <a:r>
              <a:rPr lang="ru-RU" sz="1400" dirty="0"/>
              <a:t>питании, закаливании, режиме дня, культурно-гигиенических навыках; </a:t>
            </a:r>
            <a:br>
              <a:rPr lang="ru-RU" sz="1400" dirty="0"/>
            </a:br>
            <a:r>
              <a:rPr lang="ru-RU" sz="1400" dirty="0" smtClean="0"/>
              <a:t>–появляются умения </a:t>
            </a:r>
            <a:r>
              <a:rPr lang="ru-RU" sz="1400" dirty="0"/>
              <a:t>видеть причины нарушения здоровья; взаимосвязь между здоровьем природы и здоровьем человека</a:t>
            </a:r>
            <a:r>
              <a:rPr lang="ru-RU" sz="1400" dirty="0" smtClean="0"/>
              <a:t>;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– развить интерес к экспериментированию, самонаблюдению, самообследованию;</a:t>
            </a:r>
            <a:br>
              <a:rPr lang="ru-RU" sz="1400" dirty="0"/>
            </a:br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1775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40000">
              <a:srgbClr val="FFFF00"/>
            </a:gs>
            <a:gs pos="70000">
              <a:srgbClr val="FFFF00"/>
            </a:gs>
            <a:gs pos="100000">
              <a:srgbClr val="01A78F"/>
            </a:gs>
            <a:gs pos="100000">
              <a:srgbClr val="00B0F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539552" y="908721"/>
            <a:ext cx="8424936" cy="2664296"/>
          </a:xfrm>
          <a:prstGeom prst="rect">
            <a:avLst/>
          </a:prstGeom>
        </p:spPr>
        <p:txBody>
          <a:bodyPr wrap="none" fromWordArt="1">
            <a:prstTxWarp prst="textDeflat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kern="1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«Строение тела</a:t>
            </a:r>
            <a:endParaRPr lang="ru-RU" sz="3600" b="1" kern="1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kern="1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Человека</a:t>
            </a:r>
            <a:r>
              <a:rPr lang="ru-RU" sz="3600" b="1" kern="1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» </a:t>
            </a:r>
            <a:endParaRPr lang="ru-RU" sz="3600" b="1" kern="1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/>
            </a:endParaRPr>
          </a:p>
        </p:txBody>
      </p:sp>
      <p:pic>
        <p:nvPicPr>
          <p:cNvPr id="5" name="Picture 5" descr="C:\Documents and Settings\Светулька.CENDRES\Рабочий стол\Свете-ОРГАНЫ\180110_Тело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1258888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http://toysrm.ru/pic/tovar/e648e3136e48a4efb9708fdbc080bd36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" b="18868"/>
          <a:stretch/>
        </p:blipFill>
        <p:spPr bwMode="auto">
          <a:xfrm>
            <a:off x="6445119" y="3528016"/>
            <a:ext cx="2573831" cy="325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68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Костя Косточкин\wimbshm1.di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697" y="103812"/>
            <a:ext cx="8758557" cy="6540530"/>
          </a:xfrm>
          <a:prstGeom prst="rect">
            <a:avLst/>
          </a:prstGeom>
          <a:noFill/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743868" y="5996106"/>
            <a:ext cx="5616575" cy="64135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rgbClr val="FFFFFF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Я – Костя </a:t>
            </a:r>
            <a:r>
              <a:rPr lang="ru-RU" sz="3600" b="1" dirty="0" err="1" smtClean="0">
                <a:solidFill>
                  <a:srgbClr val="002060"/>
                </a:solidFill>
                <a:latin typeface="Comic Sans MS" pitchFamily="66" charset="0"/>
              </a:rPr>
              <a:t>Косточкин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36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опия 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60" y="764704"/>
            <a:ext cx="5327798" cy="535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1419726" y="1124744"/>
            <a:ext cx="13668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1627170" y="2207816"/>
            <a:ext cx="926986" cy="123290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1627170" y="3075082"/>
            <a:ext cx="1272702" cy="36564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627170" y="4102224"/>
            <a:ext cx="1137804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6300192" y="2132856"/>
            <a:ext cx="1656184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6915841" y="3573016"/>
            <a:ext cx="1440160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5940152" y="2852936"/>
            <a:ext cx="2232248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3203848" y="2622709"/>
            <a:ext cx="1152128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60643" y="940078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Голова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 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111482" y="1948190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Шея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 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244408" y="2668270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Спина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 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356001" y="3388350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Рука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 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09997" y="3916412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Нога 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55976" y="2438043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Живот 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2166" y="3091592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Туловище 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cxnSp>
        <p:nvCxnSpPr>
          <p:cNvPr id="58" name="Прямая со стрелкой 57"/>
          <p:cNvCxnSpPr/>
          <p:nvPr/>
        </p:nvCxnSpPr>
        <p:spPr>
          <a:xfrm>
            <a:off x="1403648" y="2023150"/>
            <a:ext cx="1728192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41296" y="1838524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Грудь 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3" name="Rectangle 2"/>
          <p:cNvSpPr txBox="1">
            <a:spLocks noChangeArrowheads="1"/>
          </p:cNvSpPr>
          <p:nvPr/>
        </p:nvSpPr>
        <p:spPr>
          <a:xfrm>
            <a:off x="1750127" y="140336"/>
            <a:ext cx="6033864" cy="64881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Основные  части тела: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6386" name="Picture 2" descr="https://fs00.infourok.ru/images/doc/126/147683/im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374" y="-40651"/>
            <a:ext cx="920537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45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  <p:bldP spid="50" grpId="0"/>
      <p:bldP spid="61" grpId="0"/>
      <p:bldP spid="6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2750" y="188913"/>
            <a:ext cx="7281863" cy="1295871"/>
          </a:xfrm>
        </p:spPr>
        <p:txBody>
          <a:bodyPr/>
          <a:lstStyle/>
          <a:p>
            <a:pPr algn="ctr"/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Подводя </a:t>
            </a:r>
            <a:r>
              <a:rPr lang="ru-RU" sz="2000" dirty="0" smtClean="0"/>
              <a:t>итоги  данного </a:t>
            </a:r>
            <a:r>
              <a:rPr lang="ru-RU" sz="2000" dirty="0" smtClean="0"/>
              <a:t>научно – </a:t>
            </a:r>
            <a:r>
              <a:rPr lang="ru-RU" sz="2000" dirty="0"/>
              <a:t>практического </a:t>
            </a:r>
            <a:r>
              <a:rPr lang="ru-RU" sz="2000" dirty="0" smtClean="0"/>
              <a:t>аспекта психофизического </a:t>
            </a:r>
            <a:r>
              <a:rPr lang="ru-RU" sz="2000" dirty="0"/>
              <a:t>развития детей в условиях реализации ФГОС в ДОУ.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640960" cy="460851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1400" dirty="0" smtClean="0"/>
              <a:t>Физическое и психическое развитие детей, начиная с внутриутробного периода и далее на протяжении первых семи лет жизни ребенка, происходит в тесном взаимодействии;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Показатели физического состояния (физическое развитие и физическая подготовленность) оказывают положительное влияние на процесс психического и умственного развития ребенка;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В дошкольном возрасте усиливается взаимосвязь основных показателей психического и умственного развития с показателями физической подготовленности;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Целенаправленное использование средств физических упражнений в процессе физического воспитания способно повысить уровень развития психических процессов, лежащих в основе умственного развития.</a:t>
            </a:r>
          </a:p>
          <a:p>
            <a:pPr marL="0" indent="0" algn="just">
              <a:buNone/>
            </a:pPr>
            <a:r>
              <a:rPr lang="ru-RU" sz="1400" dirty="0" smtClean="0"/>
              <a:t>   Таким образом, психическое развитие ребенка и его темпы во многом определяются уровнем развития двигательной сферы ребенка. Целенаправленное, сопряженное использование здоровьесберегающих технологий повышает результативность показателей как психического развития детей, так и их физической подготовленности, причем, что очень важно, улучшают  здоровье составляющую организма детей.</a:t>
            </a:r>
          </a:p>
          <a:p>
            <a:pPr marL="0" indent="0" algn="just">
              <a:buNone/>
            </a:pPr>
            <a:r>
              <a:rPr lang="ru-RU" sz="1400" dirty="0" smtClean="0"/>
              <a:t>   Главными условиями успешного решения данного аспекта является подбор средств и методов психофизических мероприятий на основе сопряженного воздействия в процессе физического воспитания детей в дошкольных образовательных учреждениях и учет их оздоровительной направленности.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8271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дмин\Desktop\здоровье\здоровье 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4505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07786" y="2967335"/>
            <a:ext cx="71366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Будьте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5400" b="1" cap="all" spc="0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здоровы!</a:t>
            </a:r>
            <a:endParaRPr lang="ru-RU" sz="5400" b="1" cap="all" spc="0" dirty="0">
              <a:ln/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203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Спасибо за внимание!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4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1680" y="1484784"/>
            <a:ext cx="604867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2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0"/>
            <a:ext cx="8640960" cy="6237312"/>
          </a:xfrm>
        </p:spPr>
        <p:txBody>
          <a:bodyPr/>
          <a:lstStyle/>
          <a:p>
            <a:pPr marL="0" indent="0" algn="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                                      </a:t>
            </a:r>
          </a:p>
          <a:p>
            <a:pPr marL="0" indent="0" algn="ctr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Поэтому, </a:t>
            </a:r>
            <a:r>
              <a:rPr lang="ru-RU" sz="2000" b="1" dirty="0" smtClean="0"/>
              <a:t>ц</a:t>
            </a:r>
            <a:r>
              <a:rPr lang="ru-RU" sz="2000" b="1" dirty="0" smtClean="0">
                <a:solidFill>
                  <a:schemeClr val="tx1"/>
                </a:solidFill>
              </a:rPr>
              <a:t>ель</a:t>
            </a:r>
            <a:r>
              <a:rPr lang="ru-RU" sz="1600" dirty="0" smtClean="0">
                <a:solidFill>
                  <a:schemeClr val="tx1"/>
                </a:solidFill>
              </a:rPr>
              <a:t> - выявить, определить и обосновать                           </a:t>
            </a:r>
          </a:p>
          <a:p>
            <a:pPr marL="1163638" indent="0" algn="ctr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педагогические возможности здоровьеформирующих мероприятий в оптимизации психофизического развития дошкольников в условиях ФГОС.</a:t>
            </a:r>
          </a:p>
          <a:p>
            <a:pPr marL="0" indent="0" algn="just">
              <a:buNone/>
            </a:pPr>
            <a:r>
              <a:rPr lang="ru-RU" sz="16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основании анализа научной психолого-педагогической литературы и обобщения педагогического опыта </a:t>
            </a:r>
            <a:r>
              <a:rPr lang="ru-RU" sz="16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сформулируем основные аспекты формирования психофизического развития детей дошкольного возраста:</a:t>
            </a:r>
            <a:endParaRPr lang="ru-RU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ru-RU" sz="16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использование </a:t>
            </a:r>
            <a:r>
              <a:rPr lang="ru-RU" sz="16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здоровьеформирующих мероприятий в ДОУ </a:t>
            </a:r>
            <a:r>
              <a:rPr lang="ru-RU" sz="16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способствует причинно-следственным связям </a:t>
            </a:r>
            <a:r>
              <a:rPr lang="ru-RU" sz="16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между образовательным процессом и уровнем психофизического развития ребенка; образовательный процесс в этом </a:t>
            </a:r>
            <a:r>
              <a:rPr lang="ru-RU" sz="16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случае способствует </a:t>
            </a:r>
            <a:r>
              <a:rPr lang="ru-RU" sz="16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осмысленному отношению к оздоровительным </a:t>
            </a:r>
            <a:r>
              <a:rPr lang="ru-RU" sz="16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мероприятиям</a:t>
            </a:r>
            <a:r>
              <a:rPr lang="ru-RU" sz="1600" u="sng" dirty="0" smtClean="0"/>
              <a:t>;</a:t>
            </a:r>
            <a:r>
              <a:rPr lang="ru-RU" sz="16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интеграция </a:t>
            </a:r>
            <a:r>
              <a:rPr lang="ru-RU" sz="16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здоровьеформирующих мероприятий в другие виды учебно-воспитательной </a:t>
            </a:r>
            <a:r>
              <a:rPr lang="ru-RU" sz="16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деятельности будет </a:t>
            </a:r>
            <a:r>
              <a:rPr lang="ru-RU" sz="16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способствовать оптимизации процессов в двигательной и психической сфере детей</a:t>
            </a:r>
            <a:r>
              <a:rPr lang="ru-RU" sz="16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endParaRPr lang="ru-RU" sz="1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ru-RU" sz="16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снизит повышенную тревожность ребенка и улучшит его интеллектуальное развитие;</a:t>
            </a:r>
            <a:endParaRPr lang="ru-RU" sz="1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ru-RU" sz="16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эффективность </a:t>
            </a:r>
            <a:r>
              <a:rPr lang="ru-RU" sz="16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внедряемых мероприятий </a:t>
            </a:r>
            <a:r>
              <a:rPr lang="ru-RU" sz="16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зависит от </a:t>
            </a:r>
            <a:r>
              <a:rPr lang="ru-RU" sz="16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педагогических условий образовательно-воспитательного процесса ДОУ и наличия структуры по реализации здоровьеформирующего комплекса;</a:t>
            </a:r>
            <a:endParaRPr lang="ru-RU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ru-RU" sz="16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внедрение </a:t>
            </a:r>
            <a:r>
              <a:rPr lang="ru-RU" sz="16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здоровьеформирующих </a:t>
            </a:r>
            <a:r>
              <a:rPr lang="ru-RU" sz="16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мероприятий </a:t>
            </a:r>
            <a:r>
              <a:rPr lang="ru-RU" sz="16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образовательный процесс ДОУ позволит интенсифицировать учебно-воспитательный процесс, а диагностические тесты личностно-ориентированной </a:t>
            </a:r>
            <a:r>
              <a:rPr lang="ru-RU" sz="16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направленности помогут </a:t>
            </a:r>
            <a:r>
              <a:rPr lang="ru-RU" sz="16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своевременному выявлению отклонений от нормативных требований с последующей их коррекцией.</a:t>
            </a:r>
            <a:endParaRPr lang="ru-RU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just">
              <a:buNone/>
            </a:pP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57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2750" y="188913"/>
            <a:ext cx="7281863" cy="935831"/>
          </a:xfrm>
        </p:spPr>
        <p:txBody>
          <a:bodyPr/>
          <a:lstStyle/>
          <a:p>
            <a:pPr algn="ctr"/>
            <a:r>
              <a:rPr lang="ru-RU" sz="2000" dirty="0" smtClean="0"/>
              <a:t>Содержание практического аспекта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640960" cy="5112568"/>
          </a:xfrm>
        </p:spPr>
        <p:txBody>
          <a:bodyPr/>
          <a:lstStyle/>
          <a:p>
            <a:pPr marL="0" indent="0">
              <a:buNone/>
            </a:pPr>
            <a:endParaRPr lang="ru-RU" sz="1600" u="sng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600" u="sng" dirty="0"/>
          </a:p>
          <a:p>
            <a:pPr marL="0" indent="0" algn="just">
              <a:buNone/>
            </a:pPr>
            <a:r>
              <a:rPr lang="ru-RU" sz="1600" u="sng" dirty="0" smtClean="0">
                <a:solidFill>
                  <a:schemeClr val="tx1"/>
                </a:solidFill>
              </a:rPr>
              <a:t>1. Внедрение в </a:t>
            </a:r>
            <a:r>
              <a:rPr lang="ru-RU" sz="1600" dirty="0" smtClean="0">
                <a:solidFill>
                  <a:schemeClr val="tx1"/>
                </a:solidFill>
              </a:rPr>
              <a:t>образовательную</a:t>
            </a:r>
            <a:r>
              <a:rPr lang="ru-RU" sz="1600" u="sng" dirty="0" smtClean="0">
                <a:solidFill>
                  <a:schemeClr val="tx1"/>
                </a:solidFill>
              </a:rPr>
              <a:t> деятельность методики кинезиологии – гимнастики мозга;</a:t>
            </a:r>
          </a:p>
          <a:p>
            <a:pPr marL="0" indent="0" algn="just">
              <a:buNone/>
            </a:pPr>
            <a:r>
              <a:rPr lang="ru-RU" sz="1600" u="sng" dirty="0" smtClean="0"/>
              <a:t>2. </a:t>
            </a:r>
            <a:r>
              <a:rPr lang="ru-RU" sz="1600" u="sng" dirty="0" smtClean="0">
                <a:solidFill>
                  <a:schemeClr val="tx1"/>
                </a:solidFill>
              </a:rPr>
              <a:t> Применение системы </a:t>
            </a:r>
            <a:r>
              <a:rPr lang="ru-RU" sz="1600" u="sng" dirty="0">
                <a:solidFill>
                  <a:schemeClr val="tx1"/>
                </a:solidFill>
              </a:rPr>
              <a:t>здоровьеформирующих мероприятий и </a:t>
            </a:r>
            <a:r>
              <a:rPr lang="ru-RU" sz="1600" u="sng" dirty="0" smtClean="0">
                <a:solidFill>
                  <a:schemeClr val="tx1"/>
                </a:solidFill>
              </a:rPr>
              <a:t>программного пособия: «Логопедическая ритмика </a:t>
            </a:r>
            <a:r>
              <a:rPr lang="ru-RU" sz="1600" u="sng" dirty="0">
                <a:solidFill>
                  <a:schemeClr val="tx1"/>
                </a:solidFill>
              </a:rPr>
              <a:t>в работе с детьми дошкольного возраста» по </a:t>
            </a:r>
            <a:r>
              <a:rPr lang="ru-RU" sz="1600" u="sng" dirty="0" smtClean="0">
                <a:solidFill>
                  <a:schemeClr val="tx1"/>
                </a:solidFill>
              </a:rPr>
              <a:t>оптимизации речевой, </a:t>
            </a:r>
            <a:r>
              <a:rPr lang="ru-RU" sz="1600" u="sng" dirty="0">
                <a:solidFill>
                  <a:schemeClr val="tx1"/>
                </a:solidFill>
              </a:rPr>
              <a:t>двигательной и психической сферы детей </a:t>
            </a:r>
            <a:r>
              <a:rPr lang="ru-RU" sz="1600" u="sng" dirty="0" smtClean="0">
                <a:solidFill>
                  <a:schemeClr val="tx1"/>
                </a:solidFill>
              </a:rPr>
              <a:t>3 - 6 лет;</a:t>
            </a:r>
            <a:endParaRPr lang="ru-RU" sz="16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1600" u="sng" dirty="0" smtClean="0"/>
              <a:t>3</a:t>
            </a:r>
            <a:r>
              <a:rPr lang="ru-RU" sz="1600" u="sng" dirty="0" smtClean="0">
                <a:solidFill>
                  <a:schemeClr val="tx1"/>
                </a:solidFill>
              </a:rPr>
              <a:t>. </a:t>
            </a:r>
            <a:r>
              <a:rPr lang="ru-RU" sz="1600" u="sng" dirty="0">
                <a:solidFill>
                  <a:schemeClr val="tx1"/>
                </a:solidFill>
              </a:rPr>
              <a:t>Разработан и внедрен в </a:t>
            </a:r>
            <a:r>
              <a:rPr lang="ru-RU" sz="1600" u="sng" dirty="0" smtClean="0">
                <a:solidFill>
                  <a:schemeClr val="tx1"/>
                </a:solidFill>
              </a:rPr>
              <a:t>практику двигательной деятельности программный материал «Коррекционное </a:t>
            </a:r>
            <a:r>
              <a:rPr lang="ru-RU" sz="1600" u="sng" dirty="0">
                <a:solidFill>
                  <a:schemeClr val="tx1"/>
                </a:solidFill>
              </a:rPr>
              <a:t>развитие физических качеств </a:t>
            </a:r>
            <a:r>
              <a:rPr lang="ru-RU" sz="1600" u="sng" dirty="0" smtClean="0">
                <a:solidFill>
                  <a:schemeClr val="tx1"/>
                </a:solidFill>
              </a:rPr>
              <a:t> </a:t>
            </a:r>
            <a:r>
              <a:rPr lang="ru-RU" sz="1600" u="sng" dirty="0">
                <a:solidFill>
                  <a:schemeClr val="tx1"/>
                </a:solidFill>
              </a:rPr>
              <a:t>детей </a:t>
            </a:r>
            <a:r>
              <a:rPr lang="ru-RU" sz="1600" u="sng" dirty="0" smtClean="0">
                <a:solidFill>
                  <a:schemeClr val="tx1"/>
                </a:solidFill>
              </a:rPr>
              <a:t>5-7 лет». </a:t>
            </a:r>
          </a:p>
          <a:p>
            <a:pPr marL="0" indent="0" algn="just">
              <a:buNone/>
            </a:pPr>
            <a:r>
              <a:rPr lang="ru-RU" sz="1600" u="sng" dirty="0" smtClean="0"/>
              <a:t>4</a:t>
            </a:r>
            <a:r>
              <a:rPr lang="ru-RU" sz="1600" u="sng" dirty="0" smtClean="0">
                <a:solidFill>
                  <a:schemeClr val="tx1"/>
                </a:solidFill>
              </a:rPr>
              <a:t>. </a:t>
            </a:r>
            <a:r>
              <a:rPr lang="ru-RU" sz="1600" u="sng" dirty="0">
                <a:solidFill>
                  <a:schemeClr val="tx1"/>
                </a:solidFill>
              </a:rPr>
              <a:t>Создана логико-смысловая </a:t>
            </a:r>
            <a:r>
              <a:rPr lang="ru-RU" sz="1600" u="sng" dirty="0" smtClean="0">
                <a:solidFill>
                  <a:schemeClr val="tx1"/>
                </a:solidFill>
              </a:rPr>
              <a:t>схема человеческого организма: «Я узнаю себ</a:t>
            </a:r>
            <a:r>
              <a:rPr lang="ru-RU" sz="1600" u="sng" dirty="0"/>
              <a:t>я</a:t>
            </a:r>
            <a:r>
              <a:rPr lang="ru-RU" sz="1600" u="sng" dirty="0" smtClean="0">
                <a:solidFill>
                  <a:schemeClr val="tx1"/>
                </a:solidFill>
              </a:rPr>
              <a:t>», </a:t>
            </a:r>
            <a:r>
              <a:rPr lang="ru-RU" sz="1600" u="sng" dirty="0">
                <a:solidFill>
                  <a:schemeClr val="tx1"/>
                </a:solidFill>
              </a:rPr>
              <a:t>позволяющая </a:t>
            </a:r>
            <a:r>
              <a:rPr lang="ru-RU" sz="1600" u="sng" dirty="0" smtClean="0">
                <a:solidFill>
                  <a:schemeClr val="tx1"/>
                </a:solidFill>
              </a:rPr>
              <a:t>увидеть наглядную работу органов человека и внедрить здоровьеформирующий </a:t>
            </a:r>
            <a:r>
              <a:rPr lang="ru-RU" sz="1600" u="sng" dirty="0">
                <a:solidFill>
                  <a:schemeClr val="tx1"/>
                </a:solidFill>
              </a:rPr>
              <a:t>комплекс в образовательный процесс ДОУ. </a:t>
            </a:r>
            <a:endParaRPr lang="ru-RU" sz="1600" u="sng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1600" u="sng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Предложенный </a:t>
            </a:r>
            <a:r>
              <a:rPr lang="ru-RU" sz="1600" dirty="0">
                <a:solidFill>
                  <a:schemeClr val="tx1"/>
                </a:solidFill>
              </a:rPr>
              <a:t>комплекс мероприятий обеспечивает рациональное использование подвижных игр и других видов музыкально-ритмической и коррекционной гимнастики в </a:t>
            </a:r>
            <a:r>
              <a:rPr lang="ru-RU" sz="1600" dirty="0" smtClean="0">
                <a:solidFill>
                  <a:schemeClr val="tx1"/>
                </a:solidFill>
              </a:rPr>
              <a:t>системе воспитания </a:t>
            </a:r>
            <a:r>
              <a:rPr lang="ru-RU" sz="1600" dirty="0">
                <a:solidFill>
                  <a:schemeClr val="tx1"/>
                </a:solidFill>
              </a:rPr>
              <a:t>дошкольников, что позволяет улучшить двигательную активность и функциональные возможности детей, расширить их адаптивные возможности, оптимизировать уровень тревожности и речевого развития.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7401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1400" dirty="0"/>
          </a:p>
        </p:txBody>
      </p:sp>
      <p:pic>
        <p:nvPicPr>
          <p:cNvPr id="11266" name="Picture 2" descr="C:\Users\Админ\Desktop\здоровье\Здоровь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96448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08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435975" cy="576131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       Психофизическое развитие </a:t>
            </a:r>
            <a:r>
              <a:rPr lang="ru-RU" sz="2000" b="1" dirty="0" smtClean="0">
                <a:solidFill>
                  <a:schemeClr val="tx1"/>
                </a:solidFill>
              </a:rPr>
              <a:t>детей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            </a:t>
            </a:r>
            <a:r>
              <a:rPr lang="ru-RU" sz="1600" dirty="0" smtClean="0">
                <a:solidFill>
                  <a:schemeClr val="tx1"/>
                </a:solidFill>
              </a:rPr>
              <a:t>Организм ребенка - это живая саморазвивающаяся и саморегулирующаяся система, живой аппарат, обеспечивающий удовлетворение всех родовых и прижизненно возникающих потребностей и психическую деятельность </a:t>
            </a:r>
            <a:r>
              <a:rPr lang="ru-RU" sz="1600" u="sng" dirty="0" smtClean="0"/>
              <a:t>человека</a:t>
            </a:r>
            <a:r>
              <a:rPr lang="ru-RU" sz="1600" dirty="0" smtClean="0"/>
              <a:t>. </a:t>
            </a:r>
            <a:br>
              <a:rPr lang="ru-RU" sz="1600" dirty="0" smtClean="0"/>
            </a:br>
            <a:r>
              <a:rPr lang="ru-RU" sz="1600" dirty="0" smtClean="0"/>
              <a:t>Организм состоит из огромного числа клеток различного строения, в зависимости от того, какие функции выполняют те или иные ткани - мышечные, нервные, костные, различных внутренних органов. </a:t>
            </a:r>
            <a:br>
              <a:rPr lang="ru-RU" sz="1600" dirty="0" smtClean="0"/>
            </a:b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процессе жизни человек все время развивается, то есть изменяется в количественном и качественном отношении. При этом можно особо говорить о развитии организма человека: физическом, умственном, психическом, 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личностном; 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также о развитии многих других его качеств и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особенностей.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600" dirty="0" smtClean="0"/>
              <a:t>Развитие: 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в 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типологическом (</a:t>
            </a:r>
            <a:r>
              <a:rPr lang="ru-RU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возрастном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когда абстрагируются от индивидуальных и </a:t>
            </a:r>
            <a:r>
              <a:rPr lang="ru-RU" sz="1600" dirty="0" smtClean="0"/>
              <a:t>личностных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особенностей детей и рассматривают лишь закономерности возрастного развития ребенка, особенности, присущие каждому из этапов онтогенеза; </a:t>
            </a:r>
            <a:b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</a:t>
            </a:r>
            <a:r>
              <a:rPr lang="ru-RU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индивидуальном 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плане, когда рассматриваются особенности развития ребенка. Ведь у каждого ребенка свой, присущий только ему, путь развития и особый темп. Путь развития уникален, но все же существуют и общие закономерности, которые необходимо учитывать, изучая индивидуальные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особенности;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наконец, в </a:t>
            </a:r>
            <a:r>
              <a:rPr lang="ru-RU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личностном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плане рассматривается процесс развития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человека, 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индивидуальности, процесс возникновения и особенности развития личностных качеств на разных ступенях и этапах онтогенеза. </a:t>
            </a:r>
            <a:b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0475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88640"/>
            <a:ext cx="8784976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3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5922335"/>
              </p:ext>
            </p:extLst>
          </p:nvPr>
        </p:nvGraphicFramePr>
        <p:xfrm>
          <a:off x="179512" y="1412776"/>
          <a:ext cx="8784976" cy="47190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3740"/>
                <a:gridCol w="1050375"/>
                <a:gridCol w="2056911"/>
                <a:gridCol w="1690978"/>
                <a:gridCol w="2102972"/>
              </a:tblGrid>
              <a:tr h="4194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Период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Возраст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Критерии периодизации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0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Социальная</a:t>
                      </a:r>
                      <a:r>
                        <a:rPr lang="ru-RU" sz="1400" u="sng" baseline="0" dirty="0" smtClean="0">
                          <a:effectLst/>
                        </a:rPr>
                        <a:t> </a:t>
                      </a:r>
                      <a:r>
                        <a:rPr lang="ru-RU" sz="1400" u="sng" dirty="0" smtClean="0">
                          <a:effectLst/>
                          <a:hlinkClick r:id="rId2" tooltip="Ситуация"/>
                        </a:rPr>
                        <a:t>ситуация</a:t>
                      </a:r>
                      <a:r>
                        <a:rPr lang="ru-RU" sz="1400" dirty="0">
                          <a:effectLst/>
                        </a:rPr>
                        <a:t> развития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Ведущая деятельность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u="sng" dirty="0" smtClean="0">
                          <a:effectLst/>
                          <a:hlinkClick r:id="rId3" tooltip="Личность"/>
                        </a:rPr>
                        <a:t>Личностное</a:t>
                      </a:r>
                      <a:r>
                        <a:rPr lang="ru-RU" sz="1400" u="sng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новообразование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1123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B050"/>
                          </a:solidFill>
                          <a:effectLst/>
                        </a:rPr>
                        <a:t>Новорожденность</a:t>
                      </a:r>
                      <a:endParaRPr lang="ru-RU" sz="14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0—1 мес.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Взрослый ® </a:t>
                      </a:r>
                      <a:r>
                        <a:rPr lang="ru-RU" sz="1100" dirty="0">
                          <a:effectLst/>
                        </a:rPr>
                        <a:t>Ребенок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Физиологические отправления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u="sng" dirty="0" smtClean="0">
                          <a:effectLst/>
                          <a:hlinkClick r:id="rId4" tooltip="Способности"/>
                        </a:rPr>
                        <a:t>Способность</a:t>
                      </a:r>
                      <a:r>
                        <a:rPr lang="ru-RU" sz="1100" u="sng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активно </a:t>
                      </a:r>
                      <a:r>
                        <a:rPr lang="ru-RU" sz="1100" dirty="0">
                          <a:effectLst/>
                        </a:rPr>
                        <a:t>бодрствовать, перцептивная память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552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B050"/>
                          </a:solidFill>
                          <a:effectLst/>
                        </a:rPr>
                        <a:t>Младенчество </a:t>
                      </a:r>
                      <a:endParaRPr lang="ru-RU" sz="14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mtClean="0">
                          <a:effectLst/>
                        </a:rPr>
                        <a:t>1 мес.—</a:t>
                      </a:r>
                      <a:r>
                        <a:rPr lang="ru-RU" sz="1100" dirty="0" smtClean="0">
                          <a:effectLst/>
                        </a:rPr>
                        <a:t>1 год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То же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Эмоциональное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u="sng" dirty="0" smtClean="0">
                          <a:effectLst/>
                          <a:hlinkClick r:id="rId5" tooltip="Общение"/>
                        </a:rPr>
                        <a:t>общение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То же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838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B050"/>
                          </a:solidFill>
                          <a:effectLst/>
                        </a:rPr>
                        <a:t>Раннее </a:t>
                      </a:r>
                      <a:r>
                        <a:rPr lang="ru-RU" sz="1400" dirty="0" smtClean="0">
                          <a:solidFill>
                            <a:srgbClr val="00B050"/>
                          </a:solidFill>
                          <a:effectLst/>
                        </a:rPr>
                        <a:t>детство</a:t>
                      </a:r>
                      <a:endParaRPr lang="ru-RU" sz="14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1—3 года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Взрослый=Ребенок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Предметно-манипулятивная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Потребность в ориентировке, </a:t>
                      </a: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u="sng" dirty="0" smtClean="0">
                          <a:effectLst/>
                          <a:hlinkClick r:id="rId6" tooltip="Речь"/>
                        </a:rPr>
                        <a:t>речь</a:t>
                      </a:r>
                      <a:r>
                        <a:rPr lang="ru-RU" sz="1100" dirty="0">
                          <a:effectLst/>
                        </a:rPr>
                        <a:t>, система «Я»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1123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rgbClr val="00B050"/>
                          </a:solidFill>
                          <a:effectLst/>
                        </a:rPr>
                        <a:t>Дошкольное </a:t>
                      </a:r>
                      <a:r>
                        <a:rPr lang="ru-RU" sz="1400" u="none" dirty="0" smtClean="0">
                          <a:solidFill>
                            <a:srgbClr val="00B050"/>
                          </a:solidFill>
                          <a:effectLst/>
                        </a:rPr>
                        <a:t>детство</a:t>
                      </a:r>
                      <a:endParaRPr lang="ru-RU" sz="1400" u="none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3—7 лет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Ребенок -&gt; Взрослый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Сюжетно-ролевая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u="sng" dirty="0" smtClean="0">
                          <a:effectLst/>
                          <a:hlinkClick r:id="rId7" tooltip="Игра"/>
                        </a:rPr>
                        <a:t>игра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Внутренняя позиция, соподчинение мотивов </a:t>
                      </a:r>
                      <a:br>
                        <a:rPr lang="ru-RU" sz="1100" dirty="0">
                          <a:effectLst/>
                        </a:rPr>
                      </a:br>
                      <a:r>
                        <a:rPr lang="ru-RU" sz="1100" dirty="0">
                          <a:effectLst/>
                        </a:rPr>
                        <a:t> 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 rot="10800000" flipV="1">
            <a:off x="1691680" y="245254"/>
            <a:ext cx="705678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Схема периодизации развития ребенка дошкольного возраста на разных этапах онтогенеза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101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6_Edugrayback">
  <a:themeElements>
    <a:clrScheme name="Edu blue lin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du blue lin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u blue 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blue 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blue 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blue 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blue 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blue 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blue 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blue 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blue 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blue 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blue 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blue 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56_Edugrayback</Template>
  <TotalTime>475</TotalTime>
  <Words>2248</Words>
  <Application>Microsoft Office PowerPoint</Application>
  <PresentationFormat>Экран (4:3)</PresentationFormat>
  <Paragraphs>221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37</vt:i4>
      </vt:variant>
    </vt:vector>
  </HeadingPairs>
  <TitlesOfParts>
    <vt:vector size="40" baseType="lpstr">
      <vt:lpstr>56_Edugrayback</vt:lpstr>
      <vt:lpstr>Тема Office</vt:lpstr>
      <vt:lpstr>1_Тема Office</vt:lpstr>
      <vt:lpstr>Научно-практические аспекты психофизического развития дошкольников в условиях реализации ФГОС</vt:lpstr>
      <vt:lpstr>Содержание</vt:lpstr>
      <vt:lpstr>Презентация PowerPoint</vt:lpstr>
      <vt:lpstr>Презентация PowerPoint</vt:lpstr>
      <vt:lpstr>Содержание практического аспекта </vt:lpstr>
      <vt:lpstr>Презентация PowerPoint</vt:lpstr>
      <vt:lpstr>Презентация PowerPoint</vt:lpstr>
      <vt:lpstr>Презентация PowerPoint</vt:lpstr>
      <vt:lpstr>Презентация PowerPoint</vt:lpstr>
      <vt:lpstr>Аспекты направления развития психофизической сферы ребенка в общем и целом</vt:lpstr>
      <vt:lpstr>Презентация PowerPoint</vt:lpstr>
      <vt:lpstr>Условия нормального психомоторного развития ребенка</vt:lpstr>
      <vt:lpstr> Головной мозг – главный регулятор всех жизненных функций организма и материальный субстрат ВНД.   «… мозг есть орган души, т. е. такой механизм, который будучи приведен какими ни на есть причинами в движение, дает в окончательном результате тот ряд внешних явлений, которыми характеризуется психическая деятельность».                                                                                                                       И.М.Сеченов. </vt:lpstr>
      <vt:lpstr>Взаимосвязь двигательного и речевого отдела  в головном мозге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Нейрогимнастика (кинезиология) - это универсальная система упражнений,  она эффективна и для детей и для взрослых в любом возрасте. Но особенно актуально применение кинезиологических упражнений у детей с проблемами в развитии.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Коррекционное развитие физических качеств  детей дошкольного возраста </vt:lpstr>
      <vt:lpstr>Презентация PowerPoint</vt:lpstr>
      <vt:lpstr>Логико-смысловая схема человеческого организма: «Я узнаю себя»</vt:lpstr>
      <vt:lpstr>Презентация PowerPoint</vt:lpstr>
      <vt:lpstr>Презентация PowerPoint</vt:lpstr>
      <vt:lpstr>Презентация PowerPoint</vt:lpstr>
      <vt:lpstr> Подводя итоги  данного научно – практического аспекта психофизического развития детей в условиях реализации ФГОС в ДОУ. 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Научно-практические аспекты психофизического развития дошкольников в условиях реализации ФГОС</dc:title>
  <dc:creator>Админ</dc:creator>
  <cp:lastModifiedBy>Админ</cp:lastModifiedBy>
  <cp:revision>130</cp:revision>
  <dcterms:created xsi:type="dcterms:W3CDTF">2016-10-30T14:42:20Z</dcterms:created>
  <dcterms:modified xsi:type="dcterms:W3CDTF">2016-11-05T16:36:18Z</dcterms:modified>
</cp:coreProperties>
</file>