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76" r:id="rId6"/>
    <p:sldId id="275" r:id="rId7"/>
    <p:sldId id="262" r:id="rId8"/>
    <p:sldId id="263" r:id="rId9"/>
    <p:sldId id="264" r:id="rId10"/>
    <p:sldId id="265" r:id="rId11"/>
    <p:sldId id="266" r:id="rId12"/>
    <p:sldId id="267" r:id="rId13"/>
    <p:sldId id="270" r:id="rId14"/>
    <p:sldId id="279" r:id="rId15"/>
    <p:sldId id="271" r:id="rId16"/>
    <p:sldId id="272" r:id="rId17"/>
    <p:sldId id="280" r:id="rId18"/>
    <p:sldId id="277" r:id="rId19"/>
    <p:sldId id="278" r:id="rId20"/>
    <p:sldId id="281"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3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7981FE9-E4EF-43CA-BDAD-C500B6B7D1F6}" type="datetimeFigureOut">
              <a:rPr lang="ru-RU" smtClean="0"/>
              <a:pPr/>
              <a:t>29.09.2015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BB8212-B203-4A08-964E-031EBE60788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7981FE9-E4EF-43CA-BDAD-C500B6B7D1F6}" type="datetimeFigureOut">
              <a:rPr lang="ru-RU" smtClean="0"/>
              <a:pPr/>
              <a:t>29.09.2015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BB8212-B203-4A08-964E-031EBE60788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7981FE9-E4EF-43CA-BDAD-C500B6B7D1F6}" type="datetimeFigureOut">
              <a:rPr lang="ru-RU" smtClean="0"/>
              <a:pPr/>
              <a:t>29.09.2015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BB8212-B203-4A08-964E-031EBE60788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7981FE9-E4EF-43CA-BDAD-C500B6B7D1F6}" type="datetimeFigureOut">
              <a:rPr lang="ru-RU" smtClean="0"/>
              <a:pPr/>
              <a:t>29.09.2015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BB8212-B203-4A08-964E-031EBE60788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7981FE9-E4EF-43CA-BDAD-C500B6B7D1F6}" type="datetimeFigureOut">
              <a:rPr lang="ru-RU" smtClean="0"/>
              <a:pPr/>
              <a:t>29.09.2015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BB8212-B203-4A08-964E-031EBE60788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7981FE9-E4EF-43CA-BDAD-C500B6B7D1F6}" type="datetimeFigureOut">
              <a:rPr lang="ru-RU" smtClean="0"/>
              <a:pPr/>
              <a:t>29.09.2015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ABB8212-B203-4A08-964E-031EBE60788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7981FE9-E4EF-43CA-BDAD-C500B6B7D1F6}" type="datetimeFigureOut">
              <a:rPr lang="ru-RU" smtClean="0"/>
              <a:pPr/>
              <a:t>29.09.2015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ABB8212-B203-4A08-964E-031EBE60788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7981FE9-E4EF-43CA-BDAD-C500B6B7D1F6}" type="datetimeFigureOut">
              <a:rPr lang="ru-RU" smtClean="0"/>
              <a:pPr/>
              <a:t>29.09.2015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ABB8212-B203-4A08-964E-031EBE60788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7981FE9-E4EF-43CA-BDAD-C500B6B7D1F6}" type="datetimeFigureOut">
              <a:rPr lang="ru-RU" smtClean="0"/>
              <a:pPr/>
              <a:t>29.09.2015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ABB8212-B203-4A08-964E-031EBE60788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7981FE9-E4EF-43CA-BDAD-C500B6B7D1F6}" type="datetimeFigureOut">
              <a:rPr lang="ru-RU" smtClean="0"/>
              <a:pPr/>
              <a:t>29.09.2015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ABB8212-B203-4A08-964E-031EBE60788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7981FE9-E4EF-43CA-BDAD-C500B6B7D1F6}" type="datetimeFigureOut">
              <a:rPr lang="ru-RU" smtClean="0"/>
              <a:pPr/>
              <a:t>29.09.2015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ABB8212-B203-4A08-964E-031EBE60788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981FE9-E4EF-43CA-BDAD-C500B6B7D1F6}" type="datetimeFigureOut">
              <a:rPr lang="ru-RU" smtClean="0"/>
              <a:pPr/>
              <a:t>29.09.2015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BB8212-B203-4A08-964E-031EBE60788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5.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5.xml"/><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5.xml"/><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5.xml"/><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5.xml"/><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Рабочий стол\0_a261e_26305fd7_XL.jpg"/>
          <p:cNvPicPr>
            <a:picLocks noChangeAspect="1" noChangeArrowheads="1"/>
          </p:cNvPicPr>
          <p:nvPr/>
        </p:nvPicPr>
        <p:blipFill>
          <a:blip r:embed="rId2" cstate="print"/>
          <a:srcRect/>
          <a:stretch>
            <a:fillRect/>
          </a:stretch>
        </p:blipFill>
        <p:spPr bwMode="auto">
          <a:xfrm>
            <a:off x="0" y="-228600"/>
            <a:ext cx="9144000" cy="7595236"/>
          </a:xfrm>
          <a:prstGeom prst="rect">
            <a:avLst/>
          </a:prstGeom>
          <a:noFill/>
        </p:spPr>
      </p:pic>
      <p:sp>
        <p:nvSpPr>
          <p:cNvPr id="3" name="Заголовок 2"/>
          <p:cNvSpPr>
            <a:spLocks noGrp="1"/>
          </p:cNvSpPr>
          <p:nvPr>
            <p:ph type="ctrTitle"/>
          </p:nvPr>
        </p:nvSpPr>
        <p:spPr>
          <a:xfrm>
            <a:off x="685800" y="1"/>
            <a:ext cx="7772400" cy="1066799"/>
          </a:xfrm>
        </p:spPr>
        <p:txBody>
          <a:bodyPr>
            <a:noAutofit/>
          </a:bodyPr>
          <a:lstStyle/>
          <a:p>
            <a:r>
              <a:rPr lang="ru-RU" sz="2000" b="1" dirty="0" smtClean="0">
                <a:solidFill>
                  <a:srgbClr val="FFFF00"/>
                </a:solidFill>
                <a:latin typeface="Times New Roman" pitchFamily="18" charset="0"/>
                <a:cs typeface="Times New Roman" pitchFamily="18" charset="0"/>
              </a:rPr>
              <a:t>МУНИЦИПАЛЬНОЕ БЮДЖЕТНОЕ ДОШКОЛЬНОЕ ОБРАЗОВАТЕЛЬНОЕ УЧРЕЖДЕНИЕ</a:t>
            </a:r>
            <a:r>
              <a:rPr lang="ru-RU" sz="2400" b="1" dirty="0" smtClean="0">
                <a:solidFill>
                  <a:srgbClr val="FFFF00"/>
                </a:solidFill>
                <a:latin typeface="Times New Roman" pitchFamily="18" charset="0"/>
                <a:cs typeface="Times New Roman" pitchFamily="18" charset="0"/>
              </a:rPr>
              <a:t/>
            </a:r>
            <a:br>
              <a:rPr lang="ru-RU" sz="2400" b="1" dirty="0" smtClean="0">
                <a:solidFill>
                  <a:srgbClr val="FFFF00"/>
                </a:solidFill>
                <a:latin typeface="Times New Roman" pitchFamily="18" charset="0"/>
                <a:cs typeface="Times New Roman" pitchFamily="18" charset="0"/>
              </a:rPr>
            </a:br>
            <a:r>
              <a:rPr lang="ru-RU" sz="2400" b="1" dirty="0" smtClean="0">
                <a:solidFill>
                  <a:srgbClr val="FFFF00"/>
                </a:solidFill>
                <a:latin typeface="Times New Roman" pitchFamily="18" charset="0"/>
                <a:cs typeface="Times New Roman" pitchFamily="18" charset="0"/>
              </a:rPr>
              <a:t>«Детский сад №8 комбинированного вида»</a:t>
            </a:r>
            <a:endParaRPr lang="ru-RU" sz="2400" b="1" dirty="0">
              <a:solidFill>
                <a:srgbClr val="FFFF00"/>
              </a:solidFill>
              <a:latin typeface="Times New Roman" pitchFamily="18" charset="0"/>
              <a:cs typeface="Times New Roman" pitchFamily="18" charset="0"/>
            </a:endParaRPr>
          </a:p>
        </p:txBody>
      </p:sp>
      <p:sp>
        <p:nvSpPr>
          <p:cNvPr id="4" name="Подзаголовок 3"/>
          <p:cNvSpPr>
            <a:spLocks noGrp="1"/>
          </p:cNvSpPr>
          <p:nvPr>
            <p:ph type="subTitle" idx="1"/>
          </p:nvPr>
        </p:nvSpPr>
        <p:spPr>
          <a:xfrm>
            <a:off x="1371600" y="1676400"/>
            <a:ext cx="6400800" cy="1752600"/>
          </a:xfrm>
        </p:spPr>
        <p:txBody>
          <a:bodyPr>
            <a:noAutofit/>
          </a:bodyPr>
          <a:lstStyle/>
          <a:p>
            <a:r>
              <a:rPr lang="ru-RU" sz="2400" b="1" dirty="0" smtClean="0">
                <a:solidFill>
                  <a:srgbClr val="7030A0"/>
                </a:solidFill>
                <a:latin typeface="Times New Roman" pitchFamily="18" charset="0"/>
                <a:cs typeface="Times New Roman" pitchFamily="18" charset="0"/>
              </a:rPr>
              <a:t>ПРЕЗЕНТАЦИЯ </a:t>
            </a:r>
          </a:p>
          <a:p>
            <a:r>
              <a:rPr lang="ru-RU" sz="2400" b="1" dirty="0" smtClean="0">
                <a:solidFill>
                  <a:srgbClr val="7030A0"/>
                </a:solidFill>
                <a:latin typeface="Times New Roman" pitchFamily="18" charset="0"/>
                <a:cs typeface="Times New Roman" pitchFamily="18" charset="0"/>
              </a:rPr>
              <a:t>«Что такое детский сад…?</a:t>
            </a:r>
          </a:p>
          <a:p>
            <a:endParaRPr lang="ru-RU" sz="2400" b="1" dirty="0" smtClean="0">
              <a:solidFill>
                <a:srgbClr val="7030A0"/>
              </a:solidFill>
              <a:latin typeface="Times New Roman" pitchFamily="18" charset="0"/>
              <a:cs typeface="Times New Roman" pitchFamily="18" charset="0"/>
            </a:endParaRPr>
          </a:p>
          <a:p>
            <a:endParaRPr lang="ru-RU" sz="2400" b="1" dirty="0" smtClean="0">
              <a:solidFill>
                <a:srgbClr val="7030A0"/>
              </a:solidFill>
              <a:latin typeface="Times New Roman" pitchFamily="18" charset="0"/>
              <a:cs typeface="Times New Roman" pitchFamily="18" charset="0"/>
            </a:endParaRPr>
          </a:p>
          <a:p>
            <a:pPr algn="r"/>
            <a:r>
              <a:rPr lang="ru-RU" sz="2400" b="1" dirty="0" smtClean="0">
                <a:solidFill>
                  <a:srgbClr val="7030A0"/>
                </a:solidFill>
                <a:latin typeface="Times New Roman" pitchFamily="18" charset="0"/>
                <a:cs typeface="Times New Roman" pitchFamily="18" charset="0"/>
              </a:rPr>
              <a:t>Выполнила воспитатель</a:t>
            </a:r>
          </a:p>
          <a:p>
            <a:pPr algn="r"/>
            <a:r>
              <a:rPr lang="ru-RU" sz="2400" b="1" dirty="0" smtClean="0">
                <a:solidFill>
                  <a:srgbClr val="7030A0"/>
                </a:solidFill>
                <a:latin typeface="Times New Roman" pitchFamily="18" charset="0"/>
                <a:cs typeface="Times New Roman" pitchFamily="18" charset="0"/>
              </a:rPr>
              <a:t> Щетинина А.А.</a:t>
            </a:r>
            <a:endParaRPr lang="ru-RU" sz="2400" b="1" dirty="0">
              <a:solidFill>
                <a:srgbClr val="7030A0"/>
              </a:solidFill>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Рабочий стол\0_a261e_26305fd7_XL.jpg"/>
          <p:cNvPicPr>
            <a:picLocks noChangeAspect="1" noChangeArrowheads="1"/>
          </p:cNvPicPr>
          <p:nvPr/>
        </p:nvPicPr>
        <p:blipFill>
          <a:blip r:embed="rId2" cstate="print"/>
          <a:srcRect/>
          <a:stretch>
            <a:fillRect/>
          </a:stretch>
        </p:blipFill>
        <p:spPr bwMode="auto">
          <a:xfrm>
            <a:off x="0" y="-228600"/>
            <a:ext cx="9144000" cy="7595236"/>
          </a:xfrm>
          <a:prstGeom prst="rect">
            <a:avLst/>
          </a:prstGeom>
          <a:noFill/>
        </p:spPr>
      </p:pic>
      <p:sp>
        <p:nvSpPr>
          <p:cNvPr id="3" name="Заголовок 2"/>
          <p:cNvSpPr>
            <a:spLocks noGrp="1"/>
          </p:cNvSpPr>
          <p:nvPr>
            <p:ph type="title"/>
          </p:nvPr>
        </p:nvSpPr>
        <p:spPr>
          <a:xfrm>
            <a:off x="457200" y="0"/>
            <a:ext cx="8229600" cy="609600"/>
          </a:xfrm>
        </p:spPr>
        <p:txBody>
          <a:bodyPr>
            <a:noAutofit/>
          </a:bodyPr>
          <a:lstStyle/>
          <a:p>
            <a:r>
              <a:rPr lang="ru-RU" sz="2400" b="1" dirty="0" smtClean="0">
                <a:solidFill>
                  <a:srgbClr val="FFC000"/>
                </a:solidFill>
                <a:latin typeface="Times New Roman" pitchFamily="18" charset="0"/>
                <a:cs typeface="Times New Roman" pitchFamily="18" charset="0"/>
              </a:rPr>
              <a:t>Прогулка является главной составляющей в режиме дня дошкольника. Во время прогулки дети много двигаются , общаются и закаливаются.</a:t>
            </a:r>
            <a:endParaRPr lang="ru-RU" sz="2400" b="1" dirty="0">
              <a:solidFill>
                <a:srgbClr val="FFC000"/>
              </a:solidFill>
              <a:latin typeface="Times New Roman" pitchFamily="18" charset="0"/>
              <a:cs typeface="Times New Roman" pitchFamily="18" charset="0"/>
            </a:endParaRPr>
          </a:p>
        </p:txBody>
      </p:sp>
      <p:sp>
        <p:nvSpPr>
          <p:cNvPr id="6" name="Текст 5"/>
          <p:cNvSpPr>
            <a:spLocks noGrp="1"/>
          </p:cNvSpPr>
          <p:nvPr>
            <p:ph type="body" idx="1"/>
          </p:nvPr>
        </p:nvSpPr>
        <p:spPr>
          <a:xfrm>
            <a:off x="457200" y="1066800"/>
            <a:ext cx="4040188" cy="2362199"/>
          </a:xfrm>
        </p:spPr>
        <p:txBody>
          <a:bodyPr>
            <a:normAutofit/>
          </a:bodyPr>
          <a:lstStyle/>
          <a:p>
            <a:endParaRPr lang="ru-RU" dirty="0"/>
          </a:p>
        </p:txBody>
      </p:sp>
      <p:sp>
        <p:nvSpPr>
          <p:cNvPr id="8" name="Текст 7"/>
          <p:cNvSpPr>
            <a:spLocks noGrp="1"/>
          </p:cNvSpPr>
          <p:nvPr>
            <p:ph type="body" sz="quarter" idx="3"/>
          </p:nvPr>
        </p:nvSpPr>
        <p:spPr>
          <a:xfrm>
            <a:off x="4645025" y="1066800"/>
            <a:ext cx="4041775" cy="2286000"/>
          </a:xfrm>
        </p:spPr>
        <p:txBody>
          <a:bodyPr/>
          <a:lstStyle/>
          <a:p>
            <a:endParaRPr lang="ru-RU" dirty="0"/>
          </a:p>
        </p:txBody>
      </p:sp>
      <p:pic>
        <p:nvPicPr>
          <p:cNvPr id="1027" name="Picture 3" descr="F:\DCIM\197___09\IMG_1386.JPG"/>
          <p:cNvPicPr>
            <a:picLocks noChangeAspect="1" noChangeArrowheads="1"/>
          </p:cNvPicPr>
          <p:nvPr/>
        </p:nvPicPr>
        <p:blipFill>
          <a:blip r:embed="rId3" cstate="print"/>
          <a:srcRect/>
          <a:stretch>
            <a:fillRect/>
          </a:stretch>
        </p:blipFill>
        <p:spPr bwMode="auto">
          <a:xfrm>
            <a:off x="4648200" y="914400"/>
            <a:ext cx="4267200" cy="2914650"/>
          </a:xfrm>
          <a:prstGeom prst="rect">
            <a:avLst/>
          </a:prstGeom>
          <a:noFill/>
        </p:spPr>
      </p:pic>
      <p:pic>
        <p:nvPicPr>
          <p:cNvPr id="1028" name="Picture 4" descr="F:\DCIM\197___09\IMG_1402.JPG"/>
          <p:cNvPicPr>
            <a:picLocks noGrp="1" noChangeAspect="1" noChangeArrowheads="1"/>
          </p:cNvPicPr>
          <p:nvPr>
            <p:ph sz="half" idx="2"/>
          </p:nvPr>
        </p:nvPicPr>
        <p:blipFill>
          <a:blip r:embed="rId4" cstate="print"/>
          <a:srcRect/>
          <a:stretch>
            <a:fillRect/>
          </a:stretch>
        </p:blipFill>
        <p:spPr bwMode="auto">
          <a:xfrm>
            <a:off x="457200" y="3962400"/>
            <a:ext cx="4038599" cy="2895600"/>
          </a:xfrm>
          <a:prstGeom prst="rect">
            <a:avLst/>
          </a:prstGeom>
          <a:noFill/>
        </p:spPr>
      </p:pic>
      <p:pic>
        <p:nvPicPr>
          <p:cNvPr id="1029" name="Picture 5" descr="F:\DCIM\197___09\IMG_1380.JPG"/>
          <p:cNvPicPr>
            <a:picLocks noChangeAspect="1" noChangeArrowheads="1"/>
          </p:cNvPicPr>
          <p:nvPr/>
        </p:nvPicPr>
        <p:blipFill>
          <a:blip r:embed="rId5" cstate="print"/>
          <a:srcRect/>
          <a:stretch>
            <a:fillRect/>
          </a:stretch>
        </p:blipFill>
        <p:spPr bwMode="auto">
          <a:xfrm>
            <a:off x="381000" y="914400"/>
            <a:ext cx="4191000" cy="2914650"/>
          </a:xfrm>
          <a:prstGeom prst="rect">
            <a:avLst/>
          </a:prstGeom>
          <a:noFill/>
        </p:spPr>
      </p:pic>
      <p:pic>
        <p:nvPicPr>
          <p:cNvPr id="1030" name="Picture 6" descr="F:\DCIM\197___09\IMG_1385.JPG"/>
          <p:cNvPicPr>
            <a:picLocks noGrp="1" noChangeAspect="1" noChangeArrowheads="1"/>
          </p:cNvPicPr>
          <p:nvPr>
            <p:ph sz="quarter" idx="4"/>
          </p:nvPr>
        </p:nvPicPr>
        <p:blipFill>
          <a:blip r:embed="rId6" cstate="print"/>
          <a:srcRect/>
          <a:stretch>
            <a:fillRect/>
          </a:stretch>
        </p:blipFill>
        <p:spPr bwMode="auto">
          <a:xfrm>
            <a:off x="4800600" y="3962400"/>
            <a:ext cx="4114800" cy="28956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Рабочий стол\0_a261e_26305fd7_XL.jpg"/>
          <p:cNvPicPr>
            <a:picLocks noChangeAspect="1" noChangeArrowheads="1"/>
          </p:cNvPicPr>
          <p:nvPr/>
        </p:nvPicPr>
        <p:blipFill>
          <a:blip r:embed="rId2" cstate="print"/>
          <a:srcRect/>
          <a:stretch>
            <a:fillRect/>
          </a:stretch>
        </p:blipFill>
        <p:spPr bwMode="auto">
          <a:xfrm>
            <a:off x="0" y="-228600"/>
            <a:ext cx="9144000" cy="7595236"/>
          </a:xfrm>
          <a:prstGeom prst="rect">
            <a:avLst/>
          </a:prstGeom>
          <a:noFill/>
        </p:spPr>
      </p:pic>
      <p:sp>
        <p:nvSpPr>
          <p:cNvPr id="3" name="Заголовок 2"/>
          <p:cNvSpPr>
            <a:spLocks noGrp="1"/>
          </p:cNvSpPr>
          <p:nvPr>
            <p:ph type="title"/>
          </p:nvPr>
        </p:nvSpPr>
        <p:spPr>
          <a:xfrm>
            <a:off x="457200" y="0"/>
            <a:ext cx="8229600" cy="1143000"/>
          </a:xfrm>
        </p:spPr>
        <p:txBody>
          <a:bodyPr>
            <a:normAutofit/>
          </a:bodyPr>
          <a:lstStyle/>
          <a:p>
            <a:r>
              <a:rPr lang="ru-RU" sz="2000" b="1" dirty="0" smtClean="0">
                <a:solidFill>
                  <a:srgbClr val="FFC000"/>
                </a:solidFill>
                <a:latin typeface="Times New Roman" pitchFamily="18" charset="0"/>
                <a:cs typeface="Times New Roman" pitchFamily="18" charset="0"/>
              </a:rPr>
              <a:t>Воспитание навыков  самостоятельности и опрятности – основная задача в работе с детьми  раннего возраста. Воспитание навыков  сопровождается чтением потешек, чистоговорок  .</a:t>
            </a:r>
            <a:endParaRPr lang="ru-RU" sz="2000" b="1" dirty="0">
              <a:solidFill>
                <a:srgbClr val="FFC000"/>
              </a:solidFill>
              <a:latin typeface="Times New Roman" pitchFamily="18" charset="0"/>
              <a:cs typeface="Times New Roman" pitchFamily="18" charset="0"/>
            </a:endParaRPr>
          </a:p>
        </p:txBody>
      </p:sp>
      <p:sp>
        <p:nvSpPr>
          <p:cNvPr id="6" name="Текст 5"/>
          <p:cNvSpPr>
            <a:spLocks noGrp="1"/>
          </p:cNvSpPr>
          <p:nvPr>
            <p:ph type="body" idx="1"/>
          </p:nvPr>
        </p:nvSpPr>
        <p:spPr>
          <a:xfrm>
            <a:off x="457200" y="1219200"/>
            <a:ext cx="4040188" cy="2362200"/>
          </a:xfrm>
        </p:spPr>
        <p:txBody>
          <a:bodyPr>
            <a:normAutofit fontScale="77500" lnSpcReduction="20000"/>
          </a:bodyPr>
          <a:lstStyle/>
          <a:p>
            <a:r>
              <a:rPr lang="ru-RU" sz="3200" i="1" dirty="0" smtClean="0">
                <a:solidFill>
                  <a:srgbClr val="7030A0"/>
                </a:solidFill>
                <a:latin typeface="Times New Roman" pitchFamily="18" charset="0"/>
                <a:cs typeface="Times New Roman" pitchFamily="18" charset="0"/>
              </a:rPr>
              <a:t>Водичка, водичка,</a:t>
            </a:r>
            <a:endParaRPr lang="ru-RU" sz="3200" dirty="0" smtClean="0">
              <a:solidFill>
                <a:srgbClr val="7030A0"/>
              </a:solidFill>
              <a:latin typeface="Times New Roman" pitchFamily="18" charset="0"/>
              <a:cs typeface="Times New Roman" pitchFamily="18" charset="0"/>
            </a:endParaRPr>
          </a:p>
          <a:p>
            <a:r>
              <a:rPr lang="ru-RU" sz="3200" i="1" dirty="0" smtClean="0">
                <a:solidFill>
                  <a:srgbClr val="7030A0"/>
                </a:solidFill>
                <a:latin typeface="Times New Roman" pitchFamily="18" charset="0"/>
                <a:cs typeface="Times New Roman" pitchFamily="18" charset="0"/>
              </a:rPr>
              <a:t>Умой мое личико,</a:t>
            </a:r>
            <a:endParaRPr lang="ru-RU" sz="3200" dirty="0" smtClean="0">
              <a:solidFill>
                <a:srgbClr val="7030A0"/>
              </a:solidFill>
              <a:latin typeface="Times New Roman" pitchFamily="18" charset="0"/>
              <a:cs typeface="Times New Roman" pitchFamily="18" charset="0"/>
            </a:endParaRPr>
          </a:p>
          <a:p>
            <a:r>
              <a:rPr lang="ru-RU" sz="3200" i="1" dirty="0" smtClean="0">
                <a:solidFill>
                  <a:srgbClr val="7030A0"/>
                </a:solidFill>
                <a:latin typeface="Times New Roman" pitchFamily="18" charset="0"/>
                <a:cs typeface="Times New Roman" pitchFamily="18" charset="0"/>
              </a:rPr>
              <a:t>Чтобы глазки блестели,</a:t>
            </a:r>
            <a:endParaRPr lang="ru-RU" sz="3200" dirty="0" smtClean="0">
              <a:solidFill>
                <a:srgbClr val="7030A0"/>
              </a:solidFill>
              <a:latin typeface="Times New Roman" pitchFamily="18" charset="0"/>
              <a:cs typeface="Times New Roman" pitchFamily="18" charset="0"/>
            </a:endParaRPr>
          </a:p>
          <a:p>
            <a:r>
              <a:rPr lang="ru-RU" sz="3200" i="1" dirty="0" smtClean="0">
                <a:solidFill>
                  <a:srgbClr val="7030A0"/>
                </a:solidFill>
                <a:latin typeface="Times New Roman" pitchFamily="18" charset="0"/>
                <a:cs typeface="Times New Roman" pitchFamily="18" charset="0"/>
              </a:rPr>
              <a:t>Чтобы щечки краснели,</a:t>
            </a:r>
            <a:endParaRPr lang="ru-RU" sz="3200" dirty="0" smtClean="0">
              <a:solidFill>
                <a:srgbClr val="7030A0"/>
              </a:solidFill>
              <a:latin typeface="Times New Roman" pitchFamily="18" charset="0"/>
              <a:cs typeface="Times New Roman" pitchFamily="18" charset="0"/>
            </a:endParaRPr>
          </a:p>
          <a:p>
            <a:r>
              <a:rPr lang="ru-RU" sz="3200" i="1" dirty="0" smtClean="0">
                <a:solidFill>
                  <a:srgbClr val="7030A0"/>
                </a:solidFill>
                <a:latin typeface="Times New Roman" pitchFamily="18" charset="0"/>
                <a:cs typeface="Times New Roman" pitchFamily="18" charset="0"/>
              </a:rPr>
              <a:t>Чтоб смеялся роток,</a:t>
            </a:r>
            <a:endParaRPr lang="ru-RU" sz="3200" dirty="0" smtClean="0">
              <a:solidFill>
                <a:srgbClr val="7030A0"/>
              </a:solidFill>
              <a:latin typeface="Times New Roman" pitchFamily="18" charset="0"/>
              <a:cs typeface="Times New Roman" pitchFamily="18" charset="0"/>
            </a:endParaRPr>
          </a:p>
          <a:p>
            <a:r>
              <a:rPr lang="ru-RU" sz="3200" i="1" dirty="0" smtClean="0">
                <a:solidFill>
                  <a:srgbClr val="7030A0"/>
                </a:solidFill>
                <a:latin typeface="Times New Roman" pitchFamily="18" charset="0"/>
                <a:cs typeface="Times New Roman" pitchFamily="18" charset="0"/>
              </a:rPr>
              <a:t>Чтоб кусался зубок.</a:t>
            </a:r>
            <a:endParaRPr lang="ru-RU" sz="3200" dirty="0" smtClean="0">
              <a:solidFill>
                <a:srgbClr val="7030A0"/>
              </a:solidFill>
              <a:latin typeface="Times New Roman" pitchFamily="18" charset="0"/>
              <a:cs typeface="Times New Roman" pitchFamily="18" charset="0"/>
            </a:endParaRPr>
          </a:p>
          <a:p>
            <a:endParaRPr lang="ru-RU" dirty="0">
              <a:solidFill>
                <a:srgbClr val="7030A0"/>
              </a:solidFill>
            </a:endParaRPr>
          </a:p>
        </p:txBody>
      </p:sp>
      <p:sp>
        <p:nvSpPr>
          <p:cNvPr id="8" name="Текст 7"/>
          <p:cNvSpPr>
            <a:spLocks noGrp="1"/>
          </p:cNvSpPr>
          <p:nvPr>
            <p:ph type="body" sz="quarter" idx="3"/>
          </p:nvPr>
        </p:nvSpPr>
        <p:spPr>
          <a:xfrm>
            <a:off x="5257800" y="1219200"/>
            <a:ext cx="3429000" cy="2133600"/>
          </a:xfrm>
        </p:spPr>
        <p:txBody>
          <a:bodyPr/>
          <a:lstStyle/>
          <a:p>
            <a:endParaRPr lang="ru-RU" dirty="0"/>
          </a:p>
        </p:txBody>
      </p:sp>
      <p:pic>
        <p:nvPicPr>
          <p:cNvPr id="2050" name="Picture 2" descr="F:\DCIM\197___09\IMG_1371.JPG"/>
          <p:cNvPicPr>
            <a:picLocks noChangeAspect="1" noChangeArrowheads="1"/>
          </p:cNvPicPr>
          <p:nvPr/>
        </p:nvPicPr>
        <p:blipFill>
          <a:blip r:embed="rId3" cstate="print"/>
          <a:srcRect/>
          <a:stretch>
            <a:fillRect/>
          </a:stretch>
        </p:blipFill>
        <p:spPr bwMode="auto">
          <a:xfrm>
            <a:off x="5029200" y="1066800"/>
            <a:ext cx="3886200" cy="2590800"/>
          </a:xfrm>
          <a:prstGeom prst="rect">
            <a:avLst/>
          </a:prstGeom>
          <a:noFill/>
        </p:spPr>
      </p:pic>
      <p:pic>
        <p:nvPicPr>
          <p:cNvPr id="2051" name="Picture 3" descr="F:\DCIM\197___09\IMG_1372.JPG"/>
          <p:cNvPicPr>
            <a:picLocks noGrp="1" noChangeAspect="1" noChangeArrowheads="1"/>
          </p:cNvPicPr>
          <p:nvPr>
            <p:ph sz="half" idx="2"/>
          </p:nvPr>
        </p:nvPicPr>
        <p:blipFill>
          <a:blip r:embed="rId4" cstate="print"/>
          <a:srcRect/>
          <a:stretch>
            <a:fillRect/>
          </a:stretch>
        </p:blipFill>
        <p:spPr bwMode="auto">
          <a:xfrm>
            <a:off x="304800" y="3810000"/>
            <a:ext cx="4322832" cy="3496271"/>
          </a:xfrm>
          <a:prstGeom prst="rect">
            <a:avLst/>
          </a:prstGeom>
          <a:noFill/>
        </p:spPr>
      </p:pic>
      <p:pic>
        <p:nvPicPr>
          <p:cNvPr id="2052" name="Picture 4" descr="F:\DCIM\197___09\IMG_1373.JPG"/>
          <p:cNvPicPr>
            <a:picLocks noGrp="1" noChangeAspect="1" noChangeArrowheads="1"/>
          </p:cNvPicPr>
          <p:nvPr>
            <p:ph sz="quarter" idx="4"/>
          </p:nvPr>
        </p:nvPicPr>
        <p:blipFill>
          <a:blip r:embed="rId5" cstate="print"/>
          <a:srcRect/>
          <a:stretch>
            <a:fillRect/>
          </a:stretch>
        </p:blipFill>
        <p:spPr bwMode="auto">
          <a:xfrm>
            <a:off x="5029199" y="3886200"/>
            <a:ext cx="3943461" cy="34290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Рабочий стол\0_a261e_26305fd7_XL.jpg"/>
          <p:cNvPicPr>
            <a:picLocks noChangeAspect="1" noChangeArrowheads="1"/>
          </p:cNvPicPr>
          <p:nvPr/>
        </p:nvPicPr>
        <p:blipFill>
          <a:blip r:embed="rId2" cstate="print"/>
          <a:srcRect/>
          <a:stretch>
            <a:fillRect/>
          </a:stretch>
        </p:blipFill>
        <p:spPr bwMode="auto">
          <a:xfrm>
            <a:off x="0" y="-228600"/>
            <a:ext cx="9144000" cy="7595236"/>
          </a:xfrm>
          <a:prstGeom prst="rect">
            <a:avLst/>
          </a:prstGeom>
          <a:noFill/>
        </p:spPr>
      </p:pic>
      <p:sp>
        <p:nvSpPr>
          <p:cNvPr id="3" name="Заголовок 2"/>
          <p:cNvSpPr>
            <a:spLocks noGrp="1"/>
          </p:cNvSpPr>
          <p:nvPr>
            <p:ph type="title"/>
          </p:nvPr>
        </p:nvSpPr>
        <p:spPr/>
        <p:txBody>
          <a:bodyPr>
            <a:noAutofit/>
          </a:bodyPr>
          <a:lstStyle/>
          <a:p>
            <a:r>
              <a:rPr lang="ru-RU" sz="2400" b="1" dirty="0" smtClean="0">
                <a:solidFill>
                  <a:srgbClr val="FFC000"/>
                </a:solidFill>
                <a:latin typeface="Times New Roman" pitchFamily="18" charset="0"/>
                <a:cs typeface="Times New Roman" pitchFamily="18" charset="0"/>
              </a:rPr>
              <a:t>Вот обед уж подошёл, сели  дети все за стол, чтобы не было беды, вспомним правила еды: наши ноги не стучат, наши язычки молчат, за обедом не сори , на сорил так убери…</a:t>
            </a:r>
            <a:endParaRPr lang="ru-RU" sz="2400" b="1" dirty="0">
              <a:solidFill>
                <a:srgbClr val="FFC000"/>
              </a:solidFill>
              <a:latin typeface="Times New Roman" pitchFamily="18" charset="0"/>
              <a:cs typeface="Times New Roman" pitchFamily="18" charset="0"/>
            </a:endParaRPr>
          </a:p>
        </p:txBody>
      </p:sp>
      <p:sp>
        <p:nvSpPr>
          <p:cNvPr id="8" name="Текст 7"/>
          <p:cNvSpPr>
            <a:spLocks noGrp="1"/>
          </p:cNvSpPr>
          <p:nvPr>
            <p:ph type="body" idx="1"/>
          </p:nvPr>
        </p:nvSpPr>
        <p:spPr/>
        <p:txBody>
          <a:bodyPr/>
          <a:lstStyle/>
          <a:p>
            <a:endParaRPr lang="ru-RU" dirty="0" smtClean="0">
              <a:solidFill>
                <a:srgbClr val="7030A0"/>
              </a:solidFill>
            </a:endParaRPr>
          </a:p>
          <a:p>
            <a:endParaRPr lang="ru-RU" dirty="0"/>
          </a:p>
        </p:txBody>
      </p:sp>
      <p:pic>
        <p:nvPicPr>
          <p:cNvPr id="3074" name="Picture 2" descr="F:\DCIM\197___09\IMG_1408.JPG"/>
          <p:cNvPicPr>
            <a:picLocks noGrp="1" noChangeAspect="1" noChangeArrowheads="1"/>
          </p:cNvPicPr>
          <p:nvPr>
            <p:ph sz="half" idx="2"/>
          </p:nvPr>
        </p:nvPicPr>
        <p:blipFill>
          <a:blip r:embed="rId3" cstate="print"/>
          <a:stretch>
            <a:fillRect/>
          </a:stretch>
        </p:blipFill>
        <p:spPr bwMode="auto">
          <a:xfrm>
            <a:off x="533400" y="1905000"/>
            <a:ext cx="3962400" cy="2895600"/>
          </a:xfrm>
          <a:prstGeom prst="rect">
            <a:avLst/>
          </a:prstGeom>
          <a:noFill/>
        </p:spPr>
      </p:pic>
      <p:sp>
        <p:nvSpPr>
          <p:cNvPr id="17" name="Текст 16"/>
          <p:cNvSpPr>
            <a:spLocks noGrp="1"/>
          </p:cNvSpPr>
          <p:nvPr>
            <p:ph type="body" sz="quarter" idx="3"/>
          </p:nvPr>
        </p:nvSpPr>
        <p:spPr/>
        <p:txBody>
          <a:bodyPr>
            <a:normAutofit fontScale="77500" lnSpcReduction="20000"/>
          </a:bodyPr>
          <a:lstStyle/>
          <a:p>
            <a:pPr algn="ctr"/>
            <a:r>
              <a:rPr lang="ru-RU" sz="2900" dirty="0" smtClean="0">
                <a:solidFill>
                  <a:srgbClr val="7030A0"/>
                </a:solidFill>
              </a:rPr>
              <a:t/>
            </a:r>
            <a:br>
              <a:rPr lang="ru-RU" sz="2900" dirty="0" smtClean="0">
                <a:solidFill>
                  <a:srgbClr val="7030A0"/>
                </a:solidFill>
              </a:rPr>
            </a:br>
            <a:endParaRPr lang="ru-RU" dirty="0"/>
          </a:p>
        </p:txBody>
      </p:sp>
      <p:pic>
        <p:nvPicPr>
          <p:cNvPr id="3075" name="Picture 3" descr="F:\DCIM\197___09\IMG_1409.JPG"/>
          <p:cNvPicPr>
            <a:picLocks noGrp="1" noChangeAspect="1" noChangeArrowheads="1"/>
          </p:cNvPicPr>
          <p:nvPr>
            <p:ph sz="quarter" idx="4"/>
          </p:nvPr>
        </p:nvPicPr>
        <p:blipFill>
          <a:blip r:embed="rId4" cstate="print"/>
          <a:stretch>
            <a:fillRect/>
          </a:stretch>
        </p:blipFill>
        <p:spPr bwMode="auto">
          <a:xfrm>
            <a:off x="4876800" y="2743200"/>
            <a:ext cx="4023360" cy="292608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Рабочий стол\0_a261e_26305fd7_XL.jpg"/>
          <p:cNvPicPr>
            <a:picLocks noChangeAspect="1" noChangeArrowheads="1"/>
          </p:cNvPicPr>
          <p:nvPr/>
        </p:nvPicPr>
        <p:blipFill>
          <a:blip r:embed="rId2" cstate="print"/>
          <a:srcRect/>
          <a:stretch>
            <a:fillRect/>
          </a:stretch>
        </p:blipFill>
        <p:spPr bwMode="auto">
          <a:xfrm>
            <a:off x="0" y="-228600"/>
            <a:ext cx="9144000" cy="7595236"/>
          </a:xfrm>
          <a:prstGeom prst="rect">
            <a:avLst/>
          </a:prstGeom>
          <a:noFill/>
        </p:spPr>
      </p:pic>
      <p:sp>
        <p:nvSpPr>
          <p:cNvPr id="3" name="Заголовок 2"/>
          <p:cNvSpPr>
            <a:spLocks noGrp="1"/>
          </p:cNvSpPr>
          <p:nvPr>
            <p:ph type="title"/>
          </p:nvPr>
        </p:nvSpPr>
        <p:spPr>
          <a:xfrm>
            <a:off x="457200" y="0"/>
            <a:ext cx="8229600" cy="1219200"/>
          </a:xfrm>
        </p:spPr>
        <p:txBody>
          <a:bodyPr>
            <a:noAutofit/>
          </a:bodyPr>
          <a:lstStyle/>
          <a:p>
            <a:pPr algn="just"/>
            <a:r>
              <a:rPr lang="ru-RU" sz="1400" b="1" dirty="0" smtClean="0">
                <a:solidFill>
                  <a:srgbClr val="FFFF00"/>
                </a:solidFill>
                <a:latin typeface="Times New Roman" pitchFamily="18" charset="0"/>
                <a:cs typeface="Times New Roman" pitchFamily="18" charset="0"/>
              </a:rPr>
              <a:t> Рациональное питание является одним из основных факторов, определяющих нормальное развитие ребенка.  Оно оказывает самое непосредственное влияние на жизнедеятельность, рост ребенка. Правильное, сбалансированное питание, отвечающее физиологическим потребностям растущего организма, повышает устойчивость к различным неблагоприятным воздействиям. Наиболее важно соблюдение принципов рационального питания детей дошкольного возраста. Под правильно сбалансированным питанием понимается питание, полностью отвечающее возрастным физиологическим потребностям детского организма в основных пищевых веществах и энергии.</a:t>
            </a:r>
            <a:endParaRPr lang="ru-RU" sz="1400" b="1" dirty="0">
              <a:solidFill>
                <a:srgbClr val="FFFF00"/>
              </a:solidFill>
              <a:latin typeface="Times New Roman" pitchFamily="18" charset="0"/>
              <a:cs typeface="Times New Roman" pitchFamily="18" charset="0"/>
            </a:endParaRPr>
          </a:p>
        </p:txBody>
      </p:sp>
      <p:sp>
        <p:nvSpPr>
          <p:cNvPr id="6" name="Текст 5"/>
          <p:cNvSpPr>
            <a:spLocks noGrp="1"/>
          </p:cNvSpPr>
          <p:nvPr>
            <p:ph type="body" idx="1"/>
          </p:nvPr>
        </p:nvSpPr>
        <p:spPr>
          <a:xfrm>
            <a:off x="457200" y="1535112"/>
            <a:ext cx="4040188" cy="1360487"/>
          </a:xfrm>
        </p:spPr>
        <p:txBody>
          <a:bodyPr/>
          <a:lstStyle/>
          <a:p>
            <a:endParaRPr lang="ru-RU" dirty="0"/>
          </a:p>
        </p:txBody>
      </p:sp>
      <p:sp>
        <p:nvSpPr>
          <p:cNvPr id="8" name="Текст 7"/>
          <p:cNvSpPr>
            <a:spLocks noGrp="1"/>
          </p:cNvSpPr>
          <p:nvPr>
            <p:ph type="body" sz="quarter" idx="3"/>
          </p:nvPr>
        </p:nvSpPr>
        <p:spPr>
          <a:xfrm>
            <a:off x="4645025" y="1535112"/>
            <a:ext cx="4041775" cy="1665287"/>
          </a:xfrm>
        </p:spPr>
        <p:txBody>
          <a:bodyPr/>
          <a:lstStyle/>
          <a:p>
            <a:endParaRPr lang="ru-RU" dirty="0"/>
          </a:p>
        </p:txBody>
      </p:sp>
      <p:pic>
        <p:nvPicPr>
          <p:cNvPr id="4098" name="Picture 2" descr="F:\DCIM\197___09\IMG_1410.JPG"/>
          <p:cNvPicPr>
            <a:picLocks noGrp="1" noChangeAspect="1" noChangeArrowheads="1"/>
          </p:cNvPicPr>
          <p:nvPr>
            <p:ph sz="half" idx="2"/>
          </p:nvPr>
        </p:nvPicPr>
        <p:blipFill>
          <a:blip r:embed="rId3" cstate="print"/>
          <a:srcRect/>
          <a:stretch>
            <a:fillRect/>
          </a:stretch>
        </p:blipFill>
        <p:spPr bwMode="auto">
          <a:xfrm>
            <a:off x="457201" y="4343400"/>
            <a:ext cx="3962400" cy="2514600"/>
          </a:xfrm>
          <a:prstGeom prst="rect">
            <a:avLst/>
          </a:prstGeom>
          <a:noFill/>
        </p:spPr>
      </p:pic>
      <p:pic>
        <p:nvPicPr>
          <p:cNvPr id="4099" name="Picture 3" descr="F:\DCIM\197___09\IMG_1405.JPG"/>
          <p:cNvPicPr>
            <a:picLocks noGrp="1" noChangeAspect="1" noChangeArrowheads="1"/>
          </p:cNvPicPr>
          <p:nvPr>
            <p:ph sz="quarter" idx="4"/>
          </p:nvPr>
        </p:nvPicPr>
        <p:blipFill>
          <a:blip r:embed="rId4" cstate="print"/>
          <a:srcRect/>
          <a:stretch>
            <a:fillRect/>
          </a:stretch>
        </p:blipFill>
        <p:spPr bwMode="auto">
          <a:xfrm>
            <a:off x="4724400" y="4343400"/>
            <a:ext cx="3945996" cy="2514600"/>
          </a:xfrm>
          <a:prstGeom prst="rect">
            <a:avLst/>
          </a:prstGeom>
          <a:noFill/>
        </p:spPr>
      </p:pic>
      <p:pic>
        <p:nvPicPr>
          <p:cNvPr id="4100" name="Picture 4" descr="F:\DCIM\197___09\IMG_1403.JPG"/>
          <p:cNvPicPr>
            <a:picLocks noChangeAspect="1" noChangeArrowheads="1"/>
          </p:cNvPicPr>
          <p:nvPr/>
        </p:nvPicPr>
        <p:blipFill>
          <a:blip r:embed="rId5" cstate="print"/>
          <a:srcRect/>
          <a:stretch>
            <a:fillRect/>
          </a:stretch>
        </p:blipFill>
        <p:spPr bwMode="auto">
          <a:xfrm>
            <a:off x="4648200" y="1447800"/>
            <a:ext cx="4114800" cy="2667000"/>
          </a:xfrm>
          <a:prstGeom prst="rect">
            <a:avLst/>
          </a:prstGeom>
          <a:noFill/>
        </p:spPr>
      </p:pic>
      <p:pic>
        <p:nvPicPr>
          <p:cNvPr id="4101" name="Picture 5" descr="F:\DCIM\197___09\IMG_1404.JPG"/>
          <p:cNvPicPr>
            <a:picLocks noChangeAspect="1" noChangeArrowheads="1"/>
          </p:cNvPicPr>
          <p:nvPr/>
        </p:nvPicPr>
        <p:blipFill>
          <a:blip r:embed="rId6" cstate="print"/>
          <a:srcRect/>
          <a:stretch>
            <a:fillRect/>
          </a:stretch>
        </p:blipFill>
        <p:spPr bwMode="auto">
          <a:xfrm>
            <a:off x="457200" y="1428044"/>
            <a:ext cx="4038600" cy="268675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Рабочий стол\0_a261e_26305fd7_XL.jpg"/>
          <p:cNvPicPr>
            <a:picLocks noChangeAspect="1" noChangeArrowheads="1"/>
          </p:cNvPicPr>
          <p:nvPr/>
        </p:nvPicPr>
        <p:blipFill>
          <a:blip r:embed="rId2" cstate="print"/>
          <a:srcRect/>
          <a:stretch>
            <a:fillRect/>
          </a:stretch>
        </p:blipFill>
        <p:spPr bwMode="auto">
          <a:xfrm>
            <a:off x="0" y="-228600"/>
            <a:ext cx="9144000" cy="7595236"/>
          </a:xfrm>
          <a:prstGeom prst="rect">
            <a:avLst/>
          </a:prstGeom>
          <a:noFill/>
        </p:spPr>
      </p:pic>
      <p:sp>
        <p:nvSpPr>
          <p:cNvPr id="12" name="Заголовок 11"/>
          <p:cNvSpPr>
            <a:spLocks noGrp="1"/>
          </p:cNvSpPr>
          <p:nvPr>
            <p:ph type="title"/>
          </p:nvPr>
        </p:nvSpPr>
        <p:spPr>
          <a:xfrm>
            <a:off x="457200" y="274638"/>
            <a:ext cx="8229600" cy="5516562"/>
          </a:xfrm>
        </p:spPr>
        <p:txBody>
          <a:bodyPr>
            <a:normAutofit fontScale="90000"/>
          </a:bodyPr>
          <a:lstStyle/>
          <a:p>
            <a:r>
              <a:rPr lang="ru-RU" sz="4000" b="1" dirty="0" smtClean="0">
                <a:solidFill>
                  <a:srgbClr val="FFFF00"/>
                </a:solidFill>
                <a:latin typeface="Times New Roman" pitchFamily="18" charset="0"/>
                <a:cs typeface="Times New Roman" pitchFamily="18" charset="0"/>
              </a:rPr>
              <a:t>Проведение развлекательных мероприятий важный прием при адаптации ребенка, так как создает </a:t>
            </a:r>
            <a:r>
              <a:rPr lang="ru-RU" sz="4000" b="1" dirty="0" smtClean="0">
                <a:solidFill>
                  <a:srgbClr val="7030A0"/>
                </a:solidFill>
                <a:latin typeface="Times New Roman" pitchFamily="18" charset="0"/>
                <a:cs typeface="Times New Roman" pitchFamily="18" charset="0"/>
              </a:rPr>
              <a:t>эмоциональное настроение у дошкольника, учит общаться друг с другом и получать положительные эмоции и  поэтому мы стараемся показать детям настольный театр, кукольные спектакли, петь песенки и играть.</a:t>
            </a:r>
            <a:endParaRPr lang="ru-RU" sz="4000" b="1" dirty="0">
              <a:solidFill>
                <a:srgbClr val="7030A0"/>
              </a:solidFill>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Рабочий стол\0_a261e_26305fd7_XL.jpg"/>
          <p:cNvPicPr>
            <a:picLocks noChangeAspect="1" noChangeArrowheads="1"/>
          </p:cNvPicPr>
          <p:nvPr/>
        </p:nvPicPr>
        <p:blipFill>
          <a:blip r:embed="rId2" cstate="print"/>
          <a:srcRect/>
          <a:stretch>
            <a:fillRect/>
          </a:stretch>
        </p:blipFill>
        <p:spPr bwMode="auto">
          <a:xfrm>
            <a:off x="0" y="-228600"/>
            <a:ext cx="9144000" cy="7595236"/>
          </a:xfrm>
          <a:prstGeom prst="rect">
            <a:avLst/>
          </a:prstGeom>
          <a:noFill/>
        </p:spPr>
      </p:pic>
      <p:sp>
        <p:nvSpPr>
          <p:cNvPr id="3" name="Заголовок 2"/>
          <p:cNvSpPr>
            <a:spLocks noGrp="1"/>
          </p:cNvSpPr>
          <p:nvPr>
            <p:ph type="title"/>
          </p:nvPr>
        </p:nvSpPr>
        <p:spPr>
          <a:xfrm>
            <a:off x="457200" y="0"/>
            <a:ext cx="8229600" cy="990600"/>
          </a:xfrm>
        </p:spPr>
        <p:txBody>
          <a:bodyPr>
            <a:noAutofit/>
          </a:bodyPr>
          <a:lstStyle/>
          <a:p>
            <a:r>
              <a:rPr lang="ru-RU" sz="3600" b="1" dirty="0" smtClean="0">
                <a:solidFill>
                  <a:srgbClr val="FFC000"/>
                </a:solidFill>
                <a:latin typeface="Times New Roman" pitchFamily="18" charset="0"/>
                <a:cs typeface="Times New Roman" pitchFamily="18" charset="0"/>
              </a:rPr>
              <a:t>Развлечение </a:t>
            </a:r>
            <a:br>
              <a:rPr lang="ru-RU" sz="3600" b="1" dirty="0" smtClean="0">
                <a:solidFill>
                  <a:srgbClr val="FFC000"/>
                </a:solidFill>
                <a:latin typeface="Times New Roman" pitchFamily="18" charset="0"/>
                <a:cs typeface="Times New Roman" pitchFamily="18" charset="0"/>
              </a:rPr>
            </a:br>
            <a:r>
              <a:rPr lang="ru-RU" sz="3200" b="1" dirty="0" smtClean="0">
                <a:solidFill>
                  <a:srgbClr val="FFC000"/>
                </a:solidFill>
                <a:latin typeface="Times New Roman" pitchFamily="18" charset="0"/>
                <a:cs typeface="Times New Roman" pitchFamily="18" charset="0"/>
              </a:rPr>
              <a:t>«Василиса Премудрая в гостях у ребят».</a:t>
            </a:r>
            <a:endParaRPr lang="ru-RU" sz="3200" b="1" dirty="0">
              <a:solidFill>
                <a:srgbClr val="FFC000"/>
              </a:solidFill>
              <a:latin typeface="Times New Roman" pitchFamily="18" charset="0"/>
              <a:cs typeface="Times New Roman" pitchFamily="18" charset="0"/>
            </a:endParaRPr>
          </a:p>
        </p:txBody>
      </p:sp>
      <p:sp>
        <p:nvSpPr>
          <p:cNvPr id="6" name="Текст 5"/>
          <p:cNvSpPr>
            <a:spLocks noGrp="1"/>
          </p:cNvSpPr>
          <p:nvPr>
            <p:ph type="body" idx="1"/>
          </p:nvPr>
        </p:nvSpPr>
        <p:spPr>
          <a:xfrm>
            <a:off x="457200" y="1535112"/>
            <a:ext cx="4040188" cy="1741487"/>
          </a:xfrm>
        </p:spPr>
        <p:txBody>
          <a:bodyPr>
            <a:normAutofit fontScale="92500" lnSpcReduction="20000"/>
          </a:bodyPr>
          <a:lstStyle/>
          <a:p>
            <a:r>
              <a:rPr lang="ru-RU" dirty="0" smtClean="0">
                <a:solidFill>
                  <a:srgbClr val="7030A0"/>
                </a:solidFill>
                <a:latin typeface="Times New Roman" pitchFamily="18" charset="0"/>
                <a:cs typeface="Times New Roman" pitchFamily="18" charset="0"/>
              </a:rPr>
              <a:t>Я люблю свой детский сад </a:t>
            </a:r>
            <a:br>
              <a:rPr lang="ru-RU" dirty="0" smtClean="0">
                <a:solidFill>
                  <a:srgbClr val="7030A0"/>
                </a:solidFill>
                <a:latin typeface="Times New Roman" pitchFamily="18" charset="0"/>
                <a:cs typeface="Times New Roman" pitchFamily="18" charset="0"/>
              </a:rPr>
            </a:br>
            <a:r>
              <a:rPr lang="ru-RU" dirty="0" smtClean="0">
                <a:solidFill>
                  <a:srgbClr val="7030A0"/>
                </a:solidFill>
                <a:latin typeface="Times New Roman" pitchFamily="18" charset="0"/>
                <a:cs typeface="Times New Roman" pitchFamily="18" charset="0"/>
              </a:rPr>
              <a:t>В нем полным-полно ребят. </a:t>
            </a:r>
            <a:br>
              <a:rPr lang="ru-RU" dirty="0" smtClean="0">
                <a:solidFill>
                  <a:srgbClr val="7030A0"/>
                </a:solidFill>
                <a:latin typeface="Times New Roman" pitchFamily="18" charset="0"/>
                <a:cs typeface="Times New Roman" pitchFamily="18" charset="0"/>
              </a:rPr>
            </a:br>
            <a:r>
              <a:rPr lang="ru-RU" dirty="0" smtClean="0">
                <a:solidFill>
                  <a:srgbClr val="7030A0"/>
                </a:solidFill>
                <a:latin typeface="Times New Roman" pitchFamily="18" charset="0"/>
                <a:cs typeface="Times New Roman" pitchFamily="18" charset="0"/>
              </a:rPr>
              <a:t>Раз, два, три, четыре, пять… </a:t>
            </a:r>
            <a:br>
              <a:rPr lang="ru-RU" dirty="0" smtClean="0">
                <a:solidFill>
                  <a:srgbClr val="7030A0"/>
                </a:solidFill>
                <a:latin typeface="Times New Roman" pitchFamily="18" charset="0"/>
                <a:cs typeface="Times New Roman" pitchFamily="18" charset="0"/>
              </a:rPr>
            </a:br>
            <a:r>
              <a:rPr lang="ru-RU" dirty="0" smtClean="0">
                <a:solidFill>
                  <a:srgbClr val="7030A0"/>
                </a:solidFill>
                <a:latin typeface="Times New Roman" pitchFamily="18" charset="0"/>
                <a:cs typeface="Times New Roman" pitchFamily="18" charset="0"/>
              </a:rPr>
              <a:t>Жаль, что всех не сосчитать. </a:t>
            </a:r>
            <a:br>
              <a:rPr lang="ru-RU" dirty="0" smtClean="0">
                <a:solidFill>
                  <a:srgbClr val="7030A0"/>
                </a:solidFill>
                <a:latin typeface="Times New Roman" pitchFamily="18" charset="0"/>
                <a:cs typeface="Times New Roman" pitchFamily="18" charset="0"/>
              </a:rPr>
            </a:br>
            <a:r>
              <a:rPr lang="ru-RU" dirty="0" smtClean="0">
                <a:solidFill>
                  <a:srgbClr val="7030A0"/>
                </a:solidFill>
                <a:latin typeface="Times New Roman" pitchFamily="18" charset="0"/>
                <a:cs typeface="Times New Roman" pitchFamily="18" charset="0"/>
              </a:rPr>
              <a:t>Может сто их, может двести. </a:t>
            </a:r>
            <a:br>
              <a:rPr lang="ru-RU" dirty="0" smtClean="0">
                <a:solidFill>
                  <a:srgbClr val="7030A0"/>
                </a:solidFill>
                <a:latin typeface="Times New Roman" pitchFamily="18" charset="0"/>
                <a:cs typeface="Times New Roman" pitchFamily="18" charset="0"/>
              </a:rPr>
            </a:br>
            <a:r>
              <a:rPr lang="ru-RU" dirty="0" smtClean="0">
                <a:solidFill>
                  <a:srgbClr val="7030A0"/>
                </a:solidFill>
                <a:latin typeface="Times New Roman" pitchFamily="18" charset="0"/>
                <a:cs typeface="Times New Roman" pitchFamily="18" charset="0"/>
              </a:rPr>
              <a:t>Хорошо, когда мы вместе!</a:t>
            </a:r>
            <a:endParaRPr lang="ru-RU" dirty="0">
              <a:latin typeface="Times New Roman" pitchFamily="18" charset="0"/>
              <a:cs typeface="Times New Roman" pitchFamily="18" charset="0"/>
            </a:endParaRPr>
          </a:p>
        </p:txBody>
      </p:sp>
      <p:sp>
        <p:nvSpPr>
          <p:cNvPr id="8" name="Текст 7"/>
          <p:cNvSpPr>
            <a:spLocks noGrp="1"/>
          </p:cNvSpPr>
          <p:nvPr>
            <p:ph type="body" sz="quarter" idx="3"/>
          </p:nvPr>
        </p:nvSpPr>
        <p:spPr>
          <a:xfrm>
            <a:off x="4645025" y="1535112"/>
            <a:ext cx="4041775" cy="1741487"/>
          </a:xfrm>
        </p:spPr>
        <p:txBody>
          <a:bodyPr/>
          <a:lstStyle/>
          <a:p>
            <a:endParaRPr lang="ru-RU" dirty="0"/>
          </a:p>
        </p:txBody>
      </p:sp>
      <p:pic>
        <p:nvPicPr>
          <p:cNvPr id="3074" name="Picture 2" descr="F:\DCIM\196___08\IMG_1300.JPG"/>
          <p:cNvPicPr>
            <a:picLocks noChangeAspect="1" noChangeArrowheads="1"/>
          </p:cNvPicPr>
          <p:nvPr/>
        </p:nvPicPr>
        <p:blipFill>
          <a:blip r:embed="rId3" cstate="print"/>
          <a:srcRect/>
          <a:stretch>
            <a:fillRect/>
          </a:stretch>
        </p:blipFill>
        <p:spPr bwMode="auto">
          <a:xfrm>
            <a:off x="4648200" y="1219200"/>
            <a:ext cx="4114800" cy="2454442"/>
          </a:xfrm>
          <a:prstGeom prst="rect">
            <a:avLst/>
          </a:prstGeom>
          <a:noFill/>
        </p:spPr>
      </p:pic>
      <p:pic>
        <p:nvPicPr>
          <p:cNvPr id="3075" name="Picture 3" descr="F:\DCIM\196___08\IMG_1301.JPG"/>
          <p:cNvPicPr>
            <a:picLocks noGrp="1" noChangeAspect="1" noChangeArrowheads="1"/>
          </p:cNvPicPr>
          <p:nvPr>
            <p:ph sz="half" idx="2"/>
          </p:nvPr>
        </p:nvPicPr>
        <p:blipFill>
          <a:blip r:embed="rId4" cstate="print"/>
          <a:srcRect/>
          <a:stretch>
            <a:fillRect/>
          </a:stretch>
        </p:blipFill>
        <p:spPr bwMode="auto">
          <a:xfrm>
            <a:off x="361462" y="3810000"/>
            <a:ext cx="3829537" cy="3048000"/>
          </a:xfrm>
          <a:prstGeom prst="rect">
            <a:avLst/>
          </a:prstGeom>
          <a:noFill/>
        </p:spPr>
      </p:pic>
      <p:pic>
        <p:nvPicPr>
          <p:cNvPr id="3076" name="Picture 4" descr="F:\DCIM\196___08\IMG_1305.JPG"/>
          <p:cNvPicPr>
            <a:picLocks noGrp="1" noChangeAspect="1" noChangeArrowheads="1"/>
          </p:cNvPicPr>
          <p:nvPr>
            <p:ph sz="quarter" idx="4"/>
          </p:nvPr>
        </p:nvPicPr>
        <p:blipFill>
          <a:blip r:embed="rId5" cstate="print"/>
          <a:srcRect/>
          <a:stretch>
            <a:fillRect/>
          </a:stretch>
        </p:blipFill>
        <p:spPr bwMode="auto">
          <a:xfrm flipH="1">
            <a:off x="4495800" y="3886200"/>
            <a:ext cx="4330337" cy="29718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Рабочий стол\0_a261e_26305fd7_XL.jpg"/>
          <p:cNvPicPr>
            <a:picLocks noChangeAspect="1" noChangeArrowheads="1"/>
          </p:cNvPicPr>
          <p:nvPr/>
        </p:nvPicPr>
        <p:blipFill>
          <a:blip r:embed="rId2" cstate="print"/>
          <a:srcRect/>
          <a:stretch>
            <a:fillRect/>
          </a:stretch>
        </p:blipFill>
        <p:spPr bwMode="auto">
          <a:xfrm>
            <a:off x="0" y="-228600"/>
            <a:ext cx="9144000" cy="7595236"/>
          </a:xfrm>
          <a:prstGeom prst="rect">
            <a:avLst/>
          </a:prstGeom>
          <a:noFill/>
        </p:spPr>
      </p:pic>
      <p:sp>
        <p:nvSpPr>
          <p:cNvPr id="3" name="Заголовок 2"/>
          <p:cNvSpPr>
            <a:spLocks noGrp="1"/>
          </p:cNvSpPr>
          <p:nvPr>
            <p:ph type="title"/>
          </p:nvPr>
        </p:nvSpPr>
        <p:spPr>
          <a:xfrm>
            <a:off x="457200" y="0"/>
            <a:ext cx="8229600" cy="914400"/>
          </a:xfrm>
        </p:spPr>
        <p:txBody>
          <a:bodyPr>
            <a:normAutofit/>
          </a:bodyPr>
          <a:lstStyle/>
          <a:p>
            <a:r>
              <a:rPr lang="ru-RU" b="1" dirty="0" smtClean="0">
                <a:solidFill>
                  <a:srgbClr val="FFC000"/>
                </a:solidFill>
                <a:latin typeface="Times New Roman" pitchFamily="18" charset="0"/>
                <a:cs typeface="Times New Roman" pitchFamily="18" charset="0"/>
              </a:rPr>
              <a:t>Постановка сказки «Теремок».</a:t>
            </a:r>
            <a:endParaRPr lang="ru-RU" b="1" dirty="0">
              <a:solidFill>
                <a:srgbClr val="FFC000"/>
              </a:solidFill>
              <a:latin typeface="Times New Roman" pitchFamily="18" charset="0"/>
              <a:cs typeface="Times New Roman" pitchFamily="18" charset="0"/>
            </a:endParaRPr>
          </a:p>
        </p:txBody>
      </p:sp>
      <p:sp>
        <p:nvSpPr>
          <p:cNvPr id="6" name="Текст 5"/>
          <p:cNvSpPr>
            <a:spLocks noGrp="1"/>
          </p:cNvSpPr>
          <p:nvPr>
            <p:ph type="body" idx="1"/>
          </p:nvPr>
        </p:nvSpPr>
        <p:spPr>
          <a:xfrm>
            <a:off x="457200" y="1535112"/>
            <a:ext cx="4040188" cy="2122487"/>
          </a:xfrm>
        </p:spPr>
        <p:txBody>
          <a:bodyPr>
            <a:normAutofit/>
          </a:bodyPr>
          <a:lstStyle/>
          <a:p>
            <a:r>
              <a:rPr lang="ru-RU" dirty="0" smtClean="0">
                <a:solidFill>
                  <a:srgbClr val="7030A0"/>
                </a:solidFill>
              </a:rPr>
              <a:t/>
            </a:r>
            <a:br>
              <a:rPr lang="ru-RU" dirty="0" smtClean="0">
                <a:solidFill>
                  <a:srgbClr val="7030A0"/>
                </a:solidFill>
              </a:rPr>
            </a:br>
            <a:endParaRPr lang="ru-RU" dirty="0">
              <a:solidFill>
                <a:srgbClr val="7030A0"/>
              </a:solidFill>
            </a:endParaRPr>
          </a:p>
        </p:txBody>
      </p:sp>
      <p:sp>
        <p:nvSpPr>
          <p:cNvPr id="8" name="Текст 7"/>
          <p:cNvSpPr>
            <a:spLocks noGrp="1"/>
          </p:cNvSpPr>
          <p:nvPr>
            <p:ph type="body" sz="quarter" idx="3"/>
          </p:nvPr>
        </p:nvSpPr>
        <p:spPr>
          <a:xfrm>
            <a:off x="4800600" y="1295400"/>
            <a:ext cx="4038600" cy="2590800"/>
          </a:xfrm>
        </p:spPr>
        <p:txBody>
          <a:bodyPr/>
          <a:lstStyle/>
          <a:p>
            <a:endParaRPr lang="ru-RU" dirty="0"/>
          </a:p>
        </p:txBody>
      </p:sp>
      <p:pic>
        <p:nvPicPr>
          <p:cNvPr id="11" name="Picture 2" descr="F:\DCIM\196___08\IMG_1310.JPG"/>
          <p:cNvPicPr>
            <a:picLocks noGrp="1" noChangeAspect="1" noChangeArrowheads="1"/>
          </p:cNvPicPr>
          <p:nvPr>
            <p:ph sz="half" idx="2"/>
          </p:nvPr>
        </p:nvPicPr>
        <p:blipFill>
          <a:blip r:embed="rId3" cstate="print"/>
          <a:srcRect/>
          <a:stretch>
            <a:fillRect/>
          </a:stretch>
        </p:blipFill>
        <p:spPr bwMode="auto">
          <a:xfrm>
            <a:off x="330200" y="4267200"/>
            <a:ext cx="4089400" cy="2971800"/>
          </a:xfrm>
          <a:prstGeom prst="rect">
            <a:avLst/>
          </a:prstGeom>
          <a:noFill/>
        </p:spPr>
      </p:pic>
      <p:pic>
        <p:nvPicPr>
          <p:cNvPr id="4099" name="Picture 3" descr="F:\DCIM\196___08\IMG_1333.JPG"/>
          <p:cNvPicPr>
            <a:picLocks noGrp="1" noChangeAspect="1" noChangeArrowheads="1"/>
          </p:cNvPicPr>
          <p:nvPr>
            <p:ph sz="quarter" idx="4"/>
          </p:nvPr>
        </p:nvPicPr>
        <p:blipFill>
          <a:blip r:embed="rId4" cstate="print"/>
          <a:srcRect/>
          <a:stretch>
            <a:fillRect/>
          </a:stretch>
        </p:blipFill>
        <p:spPr bwMode="auto">
          <a:xfrm>
            <a:off x="4572000" y="4267200"/>
            <a:ext cx="4329733" cy="2895600"/>
          </a:xfrm>
          <a:prstGeom prst="rect">
            <a:avLst/>
          </a:prstGeom>
          <a:noFill/>
        </p:spPr>
      </p:pic>
      <p:pic>
        <p:nvPicPr>
          <p:cNvPr id="4100" name="Picture 4" descr="F:\DCIM\196___08\IMG_1334.JPG"/>
          <p:cNvPicPr>
            <a:picLocks noChangeAspect="1" noChangeArrowheads="1"/>
          </p:cNvPicPr>
          <p:nvPr/>
        </p:nvPicPr>
        <p:blipFill>
          <a:blip r:embed="rId5" cstate="print"/>
          <a:srcRect/>
          <a:stretch>
            <a:fillRect/>
          </a:stretch>
        </p:blipFill>
        <p:spPr bwMode="auto">
          <a:xfrm>
            <a:off x="457200" y="1219200"/>
            <a:ext cx="3860800" cy="2895600"/>
          </a:xfrm>
          <a:prstGeom prst="rect">
            <a:avLst/>
          </a:prstGeom>
          <a:noFill/>
        </p:spPr>
      </p:pic>
      <p:pic>
        <p:nvPicPr>
          <p:cNvPr id="2" name="Picture 2" descr="F:\DCIM\196___08\IMG_1327.JPG"/>
          <p:cNvPicPr>
            <a:picLocks noChangeAspect="1" noChangeArrowheads="1"/>
          </p:cNvPicPr>
          <p:nvPr/>
        </p:nvPicPr>
        <p:blipFill>
          <a:blip r:embed="rId6" cstate="print"/>
          <a:srcRect/>
          <a:stretch>
            <a:fillRect/>
          </a:stretch>
        </p:blipFill>
        <p:spPr bwMode="auto">
          <a:xfrm>
            <a:off x="4648200" y="1143000"/>
            <a:ext cx="4343400" cy="29718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Рабочий стол\0_a261e_26305fd7_XL.jpg"/>
          <p:cNvPicPr>
            <a:picLocks noChangeAspect="1" noChangeArrowheads="1"/>
          </p:cNvPicPr>
          <p:nvPr/>
        </p:nvPicPr>
        <p:blipFill>
          <a:blip r:embed="rId2" cstate="print"/>
          <a:srcRect/>
          <a:stretch>
            <a:fillRect/>
          </a:stretch>
        </p:blipFill>
        <p:spPr bwMode="auto">
          <a:xfrm>
            <a:off x="0" y="-228600"/>
            <a:ext cx="9144000" cy="7595236"/>
          </a:xfrm>
          <a:prstGeom prst="rect">
            <a:avLst/>
          </a:prstGeom>
          <a:noFill/>
        </p:spPr>
      </p:pic>
      <p:sp>
        <p:nvSpPr>
          <p:cNvPr id="11" name="Заголовок 10"/>
          <p:cNvSpPr>
            <a:spLocks noGrp="1"/>
          </p:cNvSpPr>
          <p:nvPr>
            <p:ph type="title"/>
          </p:nvPr>
        </p:nvSpPr>
        <p:spPr>
          <a:xfrm>
            <a:off x="457200" y="274638"/>
            <a:ext cx="8229600" cy="4525962"/>
          </a:xfrm>
        </p:spPr>
        <p:txBody>
          <a:bodyPr>
            <a:noAutofit/>
          </a:bodyPr>
          <a:lstStyle/>
          <a:p>
            <a:r>
              <a:rPr lang="ru-RU" sz="2800" b="1" dirty="0" smtClean="0">
                <a:solidFill>
                  <a:srgbClr val="FFFF00"/>
                </a:solidFill>
                <a:latin typeface="Times New Roman" pitchFamily="18" charset="0"/>
                <a:cs typeface="Times New Roman" pitchFamily="18" charset="0"/>
              </a:rPr>
              <a:t>Осень – чарующее время года. Как только сказочное лето уходит со двора, так всё меняется. Хотя, на первый взгляд, всё точно также. Утро светлое, раннее. Но кто же начал всё вокруг так </a:t>
            </a:r>
            <a:r>
              <a:rPr lang="ru-RU" sz="2800" b="1" dirty="0" smtClean="0">
                <a:solidFill>
                  <a:srgbClr val="7030A0"/>
                </a:solidFill>
                <a:latin typeface="Times New Roman" pitchFamily="18" charset="0"/>
                <a:cs typeface="Times New Roman" pitchFamily="18" charset="0"/>
              </a:rPr>
              <a:t>красиво раскрашивать? Кто нашёл такие яркие краски? Бронзовую, огненную, пурпурную, золотую. Это Осень. Это пришла она, волшебница. И природа приступила к примерке новых нарядов.</a:t>
            </a:r>
            <a:endParaRPr lang="ru-RU" sz="2800" b="1" dirty="0">
              <a:solidFill>
                <a:srgbClr val="7030A0"/>
              </a:solidFill>
              <a:latin typeface="Times New Roman" pitchFamily="18" charset="0"/>
              <a:cs typeface="Times New Roman" pitchFamily="18" charset="0"/>
            </a:endParaRPr>
          </a:p>
        </p:txBody>
      </p:sp>
      <p:sp>
        <p:nvSpPr>
          <p:cNvPr id="8" name="Текст 7"/>
          <p:cNvSpPr>
            <a:spLocks noGrp="1"/>
          </p:cNvSpPr>
          <p:nvPr>
            <p:ph type="body" idx="4294967295"/>
          </p:nvPr>
        </p:nvSpPr>
        <p:spPr>
          <a:xfrm>
            <a:off x="0" y="1535113"/>
            <a:ext cx="4040188" cy="639762"/>
          </a:xfrm>
        </p:spPr>
        <p:txBody>
          <a:bodyPr/>
          <a:lstStyle/>
          <a:p>
            <a:endParaRPr lang="ru-RU" dirty="0" smtClean="0">
              <a:solidFill>
                <a:srgbClr val="7030A0"/>
              </a:solidFill>
            </a:endParaRPr>
          </a:p>
          <a:p>
            <a:endParaRPr lang="ru-RU" dirty="0"/>
          </a:p>
        </p:txBody>
      </p:sp>
      <p:sp>
        <p:nvSpPr>
          <p:cNvPr id="17" name="Текст 16"/>
          <p:cNvSpPr>
            <a:spLocks noGrp="1"/>
          </p:cNvSpPr>
          <p:nvPr>
            <p:ph type="body" sz="quarter" idx="4294967295"/>
          </p:nvPr>
        </p:nvSpPr>
        <p:spPr>
          <a:xfrm>
            <a:off x="5102225" y="1535113"/>
            <a:ext cx="4041775" cy="639762"/>
          </a:xfrm>
        </p:spPr>
        <p:txBody>
          <a:bodyPr>
            <a:normAutofit fontScale="70000" lnSpcReduction="20000"/>
          </a:bodyPr>
          <a:lstStyle/>
          <a:p>
            <a:pPr algn="ctr"/>
            <a:r>
              <a:rPr lang="ru-RU" sz="2900" dirty="0" smtClean="0">
                <a:solidFill>
                  <a:srgbClr val="7030A0"/>
                </a:solidFill>
              </a:rPr>
              <a:t/>
            </a:r>
            <a:br>
              <a:rPr lang="ru-RU" sz="2900" dirty="0" smtClean="0">
                <a:solidFill>
                  <a:srgbClr val="7030A0"/>
                </a:solidFill>
              </a:rPr>
            </a:br>
            <a:endParaRPr lang="ru-RU"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Рабочий стол\0_a261e_26305fd7_XL.jpg"/>
          <p:cNvPicPr>
            <a:picLocks noChangeAspect="1" noChangeArrowheads="1"/>
          </p:cNvPicPr>
          <p:nvPr/>
        </p:nvPicPr>
        <p:blipFill>
          <a:blip r:embed="rId2" cstate="print"/>
          <a:srcRect/>
          <a:stretch>
            <a:fillRect/>
          </a:stretch>
        </p:blipFill>
        <p:spPr bwMode="auto">
          <a:xfrm>
            <a:off x="0" y="-228600"/>
            <a:ext cx="9144000" cy="7595236"/>
          </a:xfrm>
          <a:prstGeom prst="rect">
            <a:avLst/>
          </a:prstGeom>
          <a:noFill/>
        </p:spPr>
      </p:pic>
      <p:sp>
        <p:nvSpPr>
          <p:cNvPr id="3" name="Заголовок 2"/>
          <p:cNvSpPr>
            <a:spLocks noGrp="1"/>
          </p:cNvSpPr>
          <p:nvPr>
            <p:ph type="title"/>
          </p:nvPr>
        </p:nvSpPr>
        <p:spPr>
          <a:xfrm>
            <a:off x="457200" y="0"/>
            <a:ext cx="8229600" cy="914400"/>
          </a:xfrm>
        </p:spPr>
        <p:txBody>
          <a:bodyPr>
            <a:normAutofit/>
          </a:bodyPr>
          <a:lstStyle/>
          <a:p>
            <a:r>
              <a:rPr lang="ru-RU" b="1" dirty="0" smtClean="0">
                <a:solidFill>
                  <a:srgbClr val="FFC000"/>
                </a:solidFill>
                <a:latin typeface="Times New Roman" pitchFamily="18" charset="0"/>
                <a:cs typeface="Times New Roman" pitchFamily="18" charset="0"/>
              </a:rPr>
              <a:t> «В гостях у осени».</a:t>
            </a:r>
            <a:endParaRPr lang="ru-RU" b="1" dirty="0">
              <a:solidFill>
                <a:srgbClr val="FFC000"/>
              </a:solidFill>
              <a:latin typeface="Times New Roman" pitchFamily="18" charset="0"/>
              <a:cs typeface="Times New Roman" pitchFamily="18" charset="0"/>
            </a:endParaRPr>
          </a:p>
        </p:txBody>
      </p:sp>
      <p:sp>
        <p:nvSpPr>
          <p:cNvPr id="6" name="Текст 5"/>
          <p:cNvSpPr>
            <a:spLocks noGrp="1"/>
          </p:cNvSpPr>
          <p:nvPr>
            <p:ph type="body" idx="1"/>
          </p:nvPr>
        </p:nvSpPr>
        <p:spPr>
          <a:xfrm>
            <a:off x="457200" y="1535112"/>
            <a:ext cx="4040188" cy="2122487"/>
          </a:xfrm>
        </p:spPr>
        <p:txBody>
          <a:bodyPr>
            <a:normAutofit/>
          </a:bodyPr>
          <a:lstStyle/>
          <a:p>
            <a:r>
              <a:rPr lang="ru-RU" dirty="0" smtClean="0">
                <a:solidFill>
                  <a:srgbClr val="7030A0"/>
                </a:solidFill>
              </a:rPr>
              <a:t/>
            </a:r>
            <a:br>
              <a:rPr lang="ru-RU" dirty="0" smtClean="0">
                <a:solidFill>
                  <a:srgbClr val="7030A0"/>
                </a:solidFill>
              </a:rPr>
            </a:br>
            <a:endParaRPr lang="ru-RU" dirty="0">
              <a:solidFill>
                <a:srgbClr val="7030A0"/>
              </a:solidFill>
            </a:endParaRPr>
          </a:p>
        </p:txBody>
      </p:sp>
      <p:sp>
        <p:nvSpPr>
          <p:cNvPr id="8" name="Текст 7"/>
          <p:cNvSpPr>
            <a:spLocks noGrp="1"/>
          </p:cNvSpPr>
          <p:nvPr>
            <p:ph type="body" sz="quarter" idx="3"/>
          </p:nvPr>
        </p:nvSpPr>
        <p:spPr>
          <a:xfrm>
            <a:off x="4800600" y="1295400"/>
            <a:ext cx="4038600" cy="1371600"/>
          </a:xfrm>
        </p:spPr>
        <p:txBody>
          <a:bodyPr/>
          <a:lstStyle/>
          <a:p>
            <a:endParaRPr lang="ru-RU" dirty="0"/>
          </a:p>
        </p:txBody>
      </p:sp>
      <p:pic>
        <p:nvPicPr>
          <p:cNvPr id="13" name="Picture 2" descr="F:\DCIM\197___09\IMG_1523.JPG"/>
          <p:cNvPicPr>
            <a:picLocks noGrp="1" noChangeAspect="1" noChangeArrowheads="1"/>
          </p:cNvPicPr>
          <p:nvPr>
            <p:ph sz="half" idx="2"/>
          </p:nvPr>
        </p:nvPicPr>
        <p:blipFill>
          <a:blip r:embed="rId3" cstate="print"/>
          <a:srcRect/>
          <a:stretch>
            <a:fillRect/>
          </a:stretch>
        </p:blipFill>
        <p:spPr bwMode="auto">
          <a:xfrm>
            <a:off x="457200" y="2635448"/>
            <a:ext cx="4040188" cy="3030141"/>
          </a:xfrm>
          <a:prstGeom prst="rect">
            <a:avLst/>
          </a:prstGeom>
          <a:noFill/>
        </p:spPr>
      </p:pic>
      <p:pic>
        <p:nvPicPr>
          <p:cNvPr id="14" name="Picture 4" descr="F:\DCIM\197___09\IMG_1525.JPG"/>
          <p:cNvPicPr>
            <a:picLocks noGrp="1" noChangeAspect="1" noChangeArrowheads="1"/>
          </p:cNvPicPr>
          <p:nvPr>
            <p:ph sz="quarter" idx="4"/>
          </p:nvPr>
        </p:nvPicPr>
        <p:blipFill>
          <a:blip r:embed="rId4" cstate="print"/>
          <a:srcRect/>
          <a:stretch>
            <a:fillRect/>
          </a:stretch>
        </p:blipFill>
        <p:spPr bwMode="auto">
          <a:xfrm>
            <a:off x="4800600" y="1219200"/>
            <a:ext cx="3895049" cy="2647950"/>
          </a:xfrm>
          <a:prstGeom prst="rect">
            <a:avLst/>
          </a:prstGeom>
          <a:noFill/>
        </p:spPr>
      </p:pic>
      <p:pic>
        <p:nvPicPr>
          <p:cNvPr id="3074" name="Picture 2" descr="F:\DCIM\197___09\IMG_1527.JPG"/>
          <p:cNvPicPr>
            <a:picLocks noGrp="1" noChangeAspect="1" noChangeArrowheads="1"/>
          </p:cNvPicPr>
          <p:nvPr>
            <p:ph sz="quarter" idx="4"/>
          </p:nvPr>
        </p:nvPicPr>
        <p:blipFill>
          <a:blip r:embed="rId5" cstate="print"/>
          <a:srcRect/>
          <a:stretch>
            <a:fillRect/>
          </a:stretch>
        </p:blipFill>
        <p:spPr bwMode="auto">
          <a:xfrm>
            <a:off x="4800600" y="4091384"/>
            <a:ext cx="3688821" cy="2766616"/>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Рабочий стол\0_a261e_26305fd7_XL.jpg"/>
          <p:cNvPicPr>
            <a:picLocks noChangeAspect="1" noChangeArrowheads="1"/>
          </p:cNvPicPr>
          <p:nvPr/>
        </p:nvPicPr>
        <p:blipFill>
          <a:blip r:embed="rId2" cstate="print"/>
          <a:srcRect/>
          <a:stretch>
            <a:fillRect/>
          </a:stretch>
        </p:blipFill>
        <p:spPr bwMode="auto">
          <a:xfrm>
            <a:off x="0" y="-228600"/>
            <a:ext cx="9144000" cy="7595236"/>
          </a:xfrm>
          <a:prstGeom prst="rect">
            <a:avLst/>
          </a:prstGeom>
          <a:noFill/>
        </p:spPr>
      </p:pic>
      <p:sp>
        <p:nvSpPr>
          <p:cNvPr id="3" name="Заголовок 2"/>
          <p:cNvSpPr>
            <a:spLocks noGrp="1"/>
          </p:cNvSpPr>
          <p:nvPr>
            <p:ph type="title"/>
          </p:nvPr>
        </p:nvSpPr>
        <p:spPr>
          <a:xfrm>
            <a:off x="457200" y="0"/>
            <a:ext cx="8229600" cy="914400"/>
          </a:xfrm>
        </p:spPr>
        <p:txBody>
          <a:bodyPr>
            <a:noAutofit/>
          </a:bodyPr>
          <a:lstStyle/>
          <a:p>
            <a:pPr algn="just"/>
            <a:r>
              <a:rPr lang="ru-RU" sz="2400" b="1" dirty="0" smtClean="0">
                <a:solidFill>
                  <a:srgbClr val="FFC000"/>
                </a:solidFill>
                <a:latin typeface="Times New Roman" pitchFamily="18" charset="0"/>
                <a:cs typeface="Times New Roman" pitchFamily="18" charset="0"/>
              </a:rPr>
              <a:t>Если на деревьях листья пожелтели, если в край далекий птицы улетели, если небо хмурое, если дождик льется, это время года осенью зовется.</a:t>
            </a:r>
            <a:endParaRPr lang="ru-RU" sz="2400" b="1" dirty="0">
              <a:solidFill>
                <a:srgbClr val="FFC000"/>
              </a:solidFill>
              <a:latin typeface="Times New Roman" pitchFamily="18" charset="0"/>
              <a:cs typeface="Times New Roman" pitchFamily="18" charset="0"/>
            </a:endParaRPr>
          </a:p>
        </p:txBody>
      </p:sp>
      <p:sp>
        <p:nvSpPr>
          <p:cNvPr id="6" name="Текст 5"/>
          <p:cNvSpPr>
            <a:spLocks noGrp="1"/>
          </p:cNvSpPr>
          <p:nvPr>
            <p:ph type="body" idx="1"/>
          </p:nvPr>
        </p:nvSpPr>
        <p:spPr>
          <a:xfrm>
            <a:off x="457200" y="1535112"/>
            <a:ext cx="4040188" cy="2122487"/>
          </a:xfrm>
        </p:spPr>
        <p:txBody>
          <a:bodyPr>
            <a:normAutofit/>
          </a:bodyPr>
          <a:lstStyle/>
          <a:p>
            <a:r>
              <a:rPr lang="ru-RU" dirty="0" smtClean="0">
                <a:solidFill>
                  <a:srgbClr val="7030A0"/>
                </a:solidFill>
              </a:rPr>
              <a:t/>
            </a:r>
            <a:br>
              <a:rPr lang="ru-RU" dirty="0" smtClean="0">
                <a:solidFill>
                  <a:srgbClr val="7030A0"/>
                </a:solidFill>
              </a:rPr>
            </a:br>
            <a:endParaRPr lang="ru-RU" dirty="0">
              <a:solidFill>
                <a:srgbClr val="7030A0"/>
              </a:solidFill>
            </a:endParaRPr>
          </a:p>
        </p:txBody>
      </p:sp>
      <p:sp>
        <p:nvSpPr>
          <p:cNvPr id="8" name="Текст 7"/>
          <p:cNvSpPr>
            <a:spLocks noGrp="1"/>
          </p:cNvSpPr>
          <p:nvPr>
            <p:ph type="body" sz="quarter" idx="3"/>
          </p:nvPr>
        </p:nvSpPr>
        <p:spPr>
          <a:xfrm>
            <a:off x="4800600" y="1295400"/>
            <a:ext cx="4038600" cy="1828800"/>
          </a:xfrm>
        </p:spPr>
        <p:txBody>
          <a:bodyPr/>
          <a:lstStyle/>
          <a:p>
            <a:endParaRPr lang="ru-RU" dirty="0"/>
          </a:p>
        </p:txBody>
      </p:sp>
      <p:pic>
        <p:nvPicPr>
          <p:cNvPr id="15" name="Picture 3" descr="F:\DCIM\197___09\IMG_1524.JPG"/>
          <p:cNvPicPr>
            <a:picLocks noGrp="1" noChangeAspect="1" noChangeArrowheads="1"/>
          </p:cNvPicPr>
          <p:nvPr>
            <p:ph sz="quarter" idx="4"/>
          </p:nvPr>
        </p:nvPicPr>
        <p:blipFill>
          <a:blip r:embed="rId3" cstate="print"/>
          <a:srcRect/>
          <a:stretch>
            <a:fillRect/>
          </a:stretch>
        </p:blipFill>
        <p:spPr bwMode="auto">
          <a:xfrm>
            <a:off x="4800600" y="967184"/>
            <a:ext cx="4114799" cy="2800350"/>
          </a:xfrm>
          <a:prstGeom prst="rect">
            <a:avLst/>
          </a:prstGeom>
          <a:noFill/>
        </p:spPr>
      </p:pic>
      <p:pic>
        <p:nvPicPr>
          <p:cNvPr id="2053" name="Picture 5" descr="F:\DCIM\197___09\IMG_1531.JPG"/>
          <p:cNvPicPr>
            <a:picLocks noGrp="1" noChangeAspect="1" noChangeArrowheads="1"/>
          </p:cNvPicPr>
          <p:nvPr>
            <p:ph sz="half" idx="2"/>
          </p:nvPr>
        </p:nvPicPr>
        <p:blipFill>
          <a:blip r:embed="rId4" cstate="print"/>
          <a:srcRect/>
          <a:stretch>
            <a:fillRect/>
          </a:stretch>
        </p:blipFill>
        <p:spPr bwMode="auto">
          <a:xfrm>
            <a:off x="457200" y="2635448"/>
            <a:ext cx="4040188" cy="3030141"/>
          </a:xfrm>
          <a:prstGeom prst="rect">
            <a:avLst/>
          </a:prstGeom>
          <a:noFill/>
        </p:spPr>
      </p:pic>
      <p:pic>
        <p:nvPicPr>
          <p:cNvPr id="2054" name="Picture 6" descr="F:\DCIM\197___09\IMG_1537.JPG"/>
          <p:cNvPicPr>
            <a:picLocks noGrp="1" noChangeAspect="1" noChangeArrowheads="1"/>
          </p:cNvPicPr>
          <p:nvPr>
            <p:ph sz="quarter" idx="4"/>
          </p:nvPr>
        </p:nvPicPr>
        <p:blipFill>
          <a:blip r:embed="rId5" cstate="print"/>
          <a:srcRect/>
          <a:stretch>
            <a:fillRect/>
          </a:stretch>
        </p:blipFill>
        <p:spPr bwMode="auto">
          <a:xfrm>
            <a:off x="5029200" y="3962400"/>
            <a:ext cx="3860800" cy="28956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Рабочий стол\0_a261e_26305fd7_XL.jpg"/>
          <p:cNvPicPr>
            <a:picLocks noChangeAspect="1" noChangeArrowheads="1"/>
          </p:cNvPicPr>
          <p:nvPr/>
        </p:nvPicPr>
        <p:blipFill>
          <a:blip r:embed="rId2" cstate="print"/>
          <a:srcRect/>
          <a:stretch>
            <a:fillRect/>
          </a:stretch>
        </p:blipFill>
        <p:spPr bwMode="auto">
          <a:xfrm>
            <a:off x="0" y="-228600"/>
            <a:ext cx="9144000" cy="7595236"/>
          </a:xfrm>
          <a:prstGeom prst="rect">
            <a:avLst/>
          </a:prstGeom>
          <a:noFill/>
        </p:spPr>
      </p:pic>
      <p:sp>
        <p:nvSpPr>
          <p:cNvPr id="3" name="Заголовок 2"/>
          <p:cNvSpPr>
            <a:spLocks noGrp="1"/>
          </p:cNvSpPr>
          <p:nvPr>
            <p:ph type="title"/>
          </p:nvPr>
        </p:nvSpPr>
        <p:spPr/>
        <p:txBody>
          <a:bodyPr>
            <a:normAutofit/>
          </a:bodyPr>
          <a:lstStyle/>
          <a:p>
            <a:r>
              <a:rPr lang="ru-RU" b="1" dirty="0" smtClean="0">
                <a:solidFill>
                  <a:srgbClr val="FFC000"/>
                </a:solidFill>
                <a:latin typeface="Times New Roman" pitchFamily="18" charset="0"/>
                <a:cs typeface="Times New Roman" pitchFamily="18" charset="0"/>
              </a:rPr>
              <a:t>ЧТО ТАКОЕ ДЕТСКИЙ САД?</a:t>
            </a:r>
            <a:endParaRPr lang="ru-RU" b="1" dirty="0">
              <a:solidFill>
                <a:srgbClr val="FFC000"/>
              </a:solidFill>
              <a:latin typeface="Times New Roman" pitchFamily="18" charset="0"/>
              <a:cs typeface="Times New Roman" pitchFamily="18" charset="0"/>
            </a:endParaRPr>
          </a:p>
        </p:txBody>
      </p:sp>
      <p:sp>
        <p:nvSpPr>
          <p:cNvPr id="8" name="Содержимое 7"/>
          <p:cNvSpPr>
            <a:spLocks noGrp="1"/>
          </p:cNvSpPr>
          <p:nvPr>
            <p:ph idx="1"/>
          </p:nvPr>
        </p:nvSpPr>
        <p:spPr/>
        <p:txBody>
          <a:bodyPr>
            <a:noAutofit/>
          </a:bodyPr>
          <a:lstStyle/>
          <a:p>
            <a:pPr algn="ctr">
              <a:buNone/>
            </a:pPr>
            <a:r>
              <a:rPr lang="ru-RU" sz="3600" b="1" dirty="0" smtClean="0">
                <a:solidFill>
                  <a:srgbClr val="7030A0"/>
                </a:solidFill>
                <a:latin typeface="Times New Roman" pitchFamily="18" charset="0"/>
                <a:cs typeface="Times New Roman" pitchFamily="18" charset="0"/>
              </a:rPr>
              <a:t>Что такое детский сад?</a:t>
            </a:r>
          </a:p>
          <a:p>
            <a:pPr algn="ctr">
              <a:buNone/>
            </a:pPr>
            <a:r>
              <a:rPr lang="ru-RU" sz="3600" b="1" dirty="0" smtClean="0">
                <a:solidFill>
                  <a:srgbClr val="7030A0"/>
                </a:solidFill>
                <a:latin typeface="Times New Roman" pitchFamily="18" charset="0"/>
                <a:cs typeface="Times New Roman" pitchFamily="18" charset="0"/>
              </a:rPr>
              <a:t>Это домик для ребят</a:t>
            </a:r>
          </a:p>
          <a:p>
            <a:pPr algn="ctr">
              <a:buNone/>
            </a:pPr>
            <a:r>
              <a:rPr lang="ru-RU" sz="3600" b="1" dirty="0" smtClean="0">
                <a:solidFill>
                  <a:srgbClr val="7030A0"/>
                </a:solidFill>
                <a:latin typeface="Times New Roman" pitchFamily="18" charset="0"/>
                <a:cs typeface="Times New Roman" pitchFamily="18" charset="0"/>
              </a:rPr>
              <a:t>Это домик для души </a:t>
            </a:r>
          </a:p>
          <a:p>
            <a:pPr algn="ctr">
              <a:buNone/>
            </a:pPr>
            <a:r>
              <a:rPr lang="ru-RU" sz="3600" b="1" dirty="0" smtClean="0">
                <a:solidFill>
                  <a:srgbClr val="7030A0"/>
                </a:solidFill>
                <a:latin typeface="Times New Roman" pitchFamily="18" charset="0"/>
                <a:cs typeface="Times New Roman" pitchFamily="18" charset="0"/>
              </a:rPr>
              <a:t>здесь играют малыши.</a:t>
            </a:r>
          </a:p>
          <a:p>
            <a:pPr algn="ctr">
              <a:buNone/>
            </a:pPr>
            <a:r>
              <a:rPr lang="ru-RU" sz="3600" b="1" dirty="0" smtClean="0">
                <a:solidFill>
                  <a:srgbClr val="7030A0"/>
                </a:solidFill>
                <a:latin typeface="Times New Roman" pitchFamily="18" charset="0"/>
                <a:cs typeface="Times New Roman" pitchFamily="18" charset="0"/>
              </a:rPr>
              <a:t>Детский сад, детский сад</a:t>
            </a:r>
          </a:p>
          <a:p>
            <a:pPr algn="ctr">
              <a:buNone/>
            </a:pPr>
            <a:r>
              <a:rPr lang="ru-RU" sz="3600" b="1" dirty="0" smtClean="0">
                <a:solidFill>
                  <a:srgbClr val="7030A0"/>
                </a:solidFill>
                <a:latin typeface="Times New Roman" pitchFamily="18" charset="0"/>
                <a:cs typeface="Times New Roman" pitchFamily="18" charset="0"/>
              </a:rPr>
              <a:t>Для ребят как шоколад</a:t>
            </a:r>
          </a:p>
          <a:p>
            <a:pPr algn="ctr">
              <a:buNone/>
            </a:pPr>
            <a:r>
              <a:rPr lang="ru-RU" sz="3600" b="1" dirty="0" smtClean="0">
                <a:solidFill>
                  <a:srgbClr val="7030A0"/>
                </a:solidFill>
                <a:latin typeface="Times New Roman" pitchFamily="18" charset="0"/>
                <a:cs typeface="Times New Roman" pitchFamily="18" charset="0"/>
              </a:rPr>
              <a:t>Приходи сюда скорей здесь найдешь себе друзей.</a:t>
            </a:r>
            <a:endParaRPr lang="ru-RU" sz="3600" b="1" dirty="0">
              <a:solidFill>
                <a:srgbClr val="7030A0"/>
              </a:solidFill>
              <a:latin typeface="Times New Roman" pitchFamily="18"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Рабочий стол\0_a261e_26305fd7_XL.jpg"/>
          <p:cNvPicPr>
            <a:picLocks noChangeAspect="1" noChangeArrowheads="1"/>
          </p:cNvPicPr>
          <p:nvPr/>
        </p:nvPicPr>
        <p:blipFill>
          <a:blip r:embed="rId2" cstate="print"/>
          <a:srcRect/>
          <a:stretch>
            <a:fillRect/>
          </a:stretch>
        </p:blipFill>
        <p:spPr bwMode="auto">
          <a:xfrm>
            <a:off x="0" y="-228600"/>
            <a:ext cx="9144000" cy="7595236"/>
          </a:xfrm>
          <a:prstGeom prst="rect">
            <a:avLst/>
          </a:prstGeom>
          <a:noFill/>
        </p:spPr>
      </p:pic>
      <p:sp>
        <p:nvSpPr>
          <p:cNvPr id="11" name="Заголовок 10"/>
          <p:cNvSpPr>
            <a:spLocks noGrp="1"/>
          </p:cNvSpPr>
          <p:nvPr>
            <p:ph type="title"/>
          </p:nvPr>
        </p:nvSpPr>
        <p:spPr/>
        <p:txBody>
          <a:bodyPr>
            <a:noAutofit/>
          </a:bodyPr>
          <a:lstStyle/>
          <a:p>
            <a:r>
              <a:rPr lang="ru-RU" sz="4800" b="1" dirty="0" smtClean="0">
                <a:solidFill>
                  <a:srgbClr val="FFFF00"/>
                </a:solidFill>
                <a:latin typeface="Times New Roman" pitchFamily="18" charset="0"/>
                <a:cs typeface="Times New Roman" pitchFamily="18" charset="0"/>
              </a:rPr>
              <a:t>Спасибо </a:t>
            </a:r>
            <a:r>
              <a:rPr lang="ru-RU" sz="4800" b="1" smtClean="0">
                <a:solidFill>
                  <a:srgbClr val="FFFF00"/>
                </a:solidFill>
                <a:latin typeface="Times New Roman" pitchFamily="18" charset="0"/>
                <a:cs typeface="Times New Roman" pitchFamily="18" charset="0"/>
              </a:rPr>
              <a:t>за внимание!</a:t>
            </a:r>
            <a:endParaRPr lang="ru-RU" sz="4800" b="1" dirty="0">
              <a:solidFill>
                <a:srgbClr val="FFFF00"/>
              </a:solidFill>
              <a:latin typeface="Times New Roman" pitchFamily="18" charset="0"/>
              <a:cs typeface="Times New Roman" pitchFamily="18" charset="0"/>
            </a:endParaRPr>
          </a:p>
        </p:txBody>
      </p:sp>
      <p:sp>
        <p:nvSpPr>
          <p:cNvPr id="8" name="Текст 7"/>
          <p:cNvSpPr>
            <a:spLocks noGrp="1"/>
          </p:cNvSpPr>
          <p:nvPr>
            <p:ph idx="1"/>
          </p:nvPr>
        </p:nvSpPr>
        <p:spPr/>
        <p:txBody>
          <a:bodyPr/>
          <a:lstStyle/>
          <a:p>
            <a:endParaRPr lang="ru-RU" dirty="0" smtClean="0">
              <a:solidFill>
                <a:srgbClr val="7030A0"/>
              </a:solidFill>
            </a:endParaRPr>
          </a:p>
          <a:p>
            <a:endParaRPr lang="ru-RU" dirty="0"/>
          </a:p>
        </p:txBody>
      </p:sp>
      <p:sp>
        <p:nvSpPr>
          <p:cNvPr id="17" name="Текст 16"/>
          <p:cNvSpPr>
            <a:spLocks noGrp="1"/>
          </p:cNvSpPr>
          <p:nvPr>
            <p:ph type="body" sz="quarter" idx="4294967295"/>
          </p:nvPr>
        </p:nvSpPr>
        <p:spPr>
          <a:xfrm>
            <a:off x="5102225" y="1535113"/>
            <a:ext cx="4041775" cy="639762"/>
          </a:xfrm>
        </p:spPr>
        <p:txBody>
          <a:bodyPr>
            <a:normAutofit fontScale="70000" lnSpcReduction="20000"/>
          </a:bodyPr>
          <a:lstStyle/>
          <a:p>
            <a:pPr algn="ctr"/>
            <a:r>
              <a:rPr lang="ru-RU" sz="2900" dirty="0" smtClean="0">
                <a:solidFill>
                  <a:srgbClr val="7030A0"/>
                </a:solidFill>
              </a:rPr>
              <a:t/>
            </a:r>
            <a:br>
              <a:rPr lang="ru-RU" sz="2900" dirty="0" smtClean="0">
                <a:solidFill>
                  <a:srgbClr val="7030A0"/>
                </a:solidFill>
              </a:rPr>
            </a:br>
            <a:endParaRPr lang="ru-RU" dirty="0"/>
          </a:p>
        </p:txBody>
      </p:sp>
      <p:pic>
        <p:nvPicPr>
          <p:cNvPr id="2" name="Picture 2" descr="G:\Петрушка в гостях у ребят\DSC05515.JPG"/>
          <p:cNvPicPr>
            <a:picLocks noChangeAspect="1" noChangeArrowheads="1"/>
          </p:cNvPicPr>
          <p:nvPr/>
        </p:nvPicPr>
        <p:blipFill>
          <a:blip r:embed="rId3" cstate="print"/>
          <a:srcRect/>
          <a:stretch>
            <a:fillRect/>
          </a:stretch>
        </p:blipFill>
        <p:spPr bwMode="auto">
          <a:xfrm>
            <a:off x="990600" y="1600200"/>
            <a:ext cx="7442200" cy="558165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Рабочий стол\0_a261e_26305fd7_XL.jpg"/>
          <p:cNvPicPr>
            <a:picLocks noChangeAspect="1" noChangeArrowheads="1"/>
          </p:cNvPicPr>
          <p:nvPr/>
        </p:nvPicPr>
        <p:blipFill>
          <a:blip r:embed="rId2" cstate="print"/>
          <a:srcRect/>
          <a:stretch>
            <a:fillRect/>
          </a:stretch>
        </p:blipFill>
        <p:spPr bwMode="auto">
          <a:xfrm>
            <a:off x="0" y="-304800"/>
            <a:ext cx="9144000" cy="7595236"/>
          </a:xfrm>
          <a:prstGeom prst="rect">
            <a:avLst/>
          </a:prstGeom>
          <a:noFill/>
        </p:spPr>
      </p:pic>
      <p:sp>
        <p:nvSpPr>
          <p:cNvPr id="3" name="Заголовок 2"/>
          <p:cNvSpPr>
            <a:spLocks noGrp="1"/>
          </p:cNvSpPr>
          <p:nvPr>
            <p:ph type="title"/>
          </p:nvPr>
        </p:nvSpPr>
        <p:spPr>
          <a:xfrm>
            <a:off x="457200" y="304800"/>
            <a:ext cx="8229600" cy="1143000"/>
          </a:xfrm>
        </p:spPr>
        <p:txBody>
          <a:bodyPr>
            <a:normAutofit fontScale="90000"/>
          </a:bodyPr>
          <a:lstStyle/>
          <a:p>
            <a:r>
              <a:rPr lang="ru-RU" b="1" dirty="0" smtClean="0">
                <a:solidFill>
                  <a:srgbClr val="FFC000"/>
                </a:solidFill>
                <a:latin typeface="Times New Roman" pitchFamily="18" charset="0"/>
                <a:cs typeface="Times New Roman" pitchFamily="18" charset="0"/>
              </a:rPr>
              <a:t>Цель: Создание условий в детском саду  для  успешной адаптации детей раннего возраста в ДОУ.</a:t>
            </a:r>
            <a:endParaRPr lang="ru-RU" b="1" dirty="0">
              <a:solidFill>
                <a:srgbClr val="FFC000"/>
              </a:solidFill>
              <a:latin typeface="Times New Roman" pitchFamily="18" charset="0"/>
              <a:cs typeface="Times New Roman" pitchFamily="18" charset="0"/>
            </a:endParaRPr>
          </a:p>
        </p:txBody>
      </p:sp>
      <p:sp>
        <p:nvSpPr>
          <p:cNvPr id="4" name="Содержимое 3"/>
          <p:cNvSpPr>
            <a:spLocks noGrp="1"/>
          </p:cNvSpPr>
          <p:nvPr>
            <p:ph idx="1"/>
          </p:nvPr>
        </p:nvSpPr>
        <p:spPr>
          <a:xfrm>
            <a:off x="457200" y="1828800"/>
            <a:ext cx="8229600" cy="4297363"/>
          </a:xfrm>
        </p:spPr>
        <p:txBody>
          <a:bodyPr>
            <a:normAutofit/>
          </a:bodyPr>
          <a:lstStyle/>
          <a:p>
            <a:pPr>
              <a:buNone/>
            </a:pPr>
            <a:r>
              <a:rPr lang="ru-RU" sz="3500" b="1" dirty="0" smtClean="0">
                <a:solidFill>
                  <a:srgbClr val="7030A0"/>
                </a:solidFill>
                <a:latin typeface="Times New Roman" pitchFamily="18" charset="0"/>
                <a:cs typeface="Times New Roman" pitchFamily="18" charset="0"/>
              </a:rPr>
              <a:t>Задача:</a:t>
            </a:r>
          </a:p>
          <a:p>
            <a:r>
              <a:rPr lang="ru-RU" sz="3500" b="1" dirty="0" smtClean="0">
                <a:solidFill>
                  <a:srgbClr val="7030A0"/>
                </a:solidFill>
                <a:latin typeface="Times New Roman" pitchFamily="18" charset="0"/>
                <a:cs typeface="Times New Roman" pitchFamily="18" charset="0"/>
              </a:rPr>
              <a:t>Создание условий  в детском саду  для облегчения периода адаптации к условиям ДОУ ,   для охраны  здоровья  и создание благоприятного эмоционального климата  в группе в период адаптации дошкольника.</a:t>
            </a:r>
          </a:p>
          <a:p>
            <a:pPr>
              <a:buNone/>
            </a:pPr>
            <a:endParaRPr lang="ru-RU" dirty="0">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Рабочий стол\0_a261e_26305fd7_XL.jpg"/>
          <p:cNvPicPr>
            <a:picLocks noChangeAspect="1" noChangeArrowheads="1"/>
          </p:cNvPicPr>
          <p:nvPr/>
        </p:nvPicPr>
        <p:blipFill>
          <a:blip r:embed="rId2" cstate="print"/>
          <a:srcRect/>
          <a:stretch>
            <a:fillRect/>
          </a:stretch>
        </p:blipFill>
        <p:spPr bwMode="auto">
          <a:xfrm>
            <a:off x="0" y="-381000"/>
            <a:ext cx="9144000" cy="7595236"/>
          </a:xfrm>
          <a:prstGeom prst="rect">
            <a:avLst/>
          </a:prstGeom>
          <a:noFill/>
        </p:spPr>
      </p:pic>
      <p:sp>
        <p:nvSpPr>
          <p:cNvPr id="3" name="Заголовок 2"/>
          <p:cNvSpPr>
            <a:spLocks noGrp="1"/>
          </p:cNvSpPr>
          <p:nvPr>
            <p:ph type="title"/>
          </p:nvPr>
        </p:nvSpPr>
        <p:spPr>
          <a:xfrm>
            <a:off x="457200" y="-228600"/>
            <a:ext cx="8229600" cy="1295400"/>
          </a:xfrm>
        </p:spPr>
        <p:txBody>
          <a:bodyPr>
            <a:normAutofit/>
          </a:bodyPr>
          <a:lstStyle/>
          <a:p>
            <a:r>
              <a:rPr lang="ru-RU" b="1" dirty="0" smtClean="0">
                <a:solidFill>
                  <a:srgbClr val="FFC000"/>
                </a:solidFill>
                <a:latin typeface="Times New Roman" pitchFamily="18" charset="0"/>
                <a:cs typeface="Times New Roman" pitchFamily="18" charset="0"/>
              </a:rPr>
              <a:t>Введение.</a:t>
            </a:r>
            <a:endParaRPr lang="ru-RU" b="1" dirty="0">
              <a:solidFill>
                <a:srgbClr val="FFC000"/>
              </a:solidFill>
              <a:latin typeface="Times New Roman" pitchFamily="18" charset="0"/>
              <a:cs typeface="Times New Roman" pitchFamily="18" charset="0"/>
            </a:endParaRPr>
          </a:p>
        </p:txBody>
      </p:sp>
      <p:sp>
        <p:nvSpPr>
          <p:cNvPr id="6" name="Содержимое 5"/>
          <p:cNvSpPr>
            <a:spLocks noGrp="1"/>
          </p:cNvSpPr>
          <p:nvPr>
            <p:ph idx="1"/>
          </p:nvPr>
        </p:nvSpPr>
        <p:spPr/>
        <p:txBody>
          <a:bodyPr>
            <a:noAutofit/>
          </a:bodyPr>
          <a:lstStyle/>
          <a:p>
            <a:pPr algn="just">
              <a:buNone/>
            </a:pPr>
            <a:endParaRPr lang="ru-RU" sz="1400" b="1" dirty="0" smtClean="0">
              <a:solidFill>
                <a:srgbClr val="002060"/>
              </a:solidFill>
            </a:endParaRPr>
          </a:p>
          <a:p>
            <a:pPr algn="just"/>
            <a:endParaRPr lang="ru-RU" sz="1400" b="1" dirty="0">
              <a:solidFill>
                <a:srgbClr val="002060"/>
              </a:solidFill>
            </a:endParaRPr>
          </a:p>
        </p:txBody>
      </p:sp>
      <p:sp>
        <p:nvSpPr>
          <p:cNvPr id="8" name="Текст 7"/>
          <p:cNvSpPr>
            <a:spLocks noGrp="1"/>
          </p:cNvSpPr>
          <p:nvPr>
            <p:ph type="body" idx="4294967295"/>
          </p:nvPr>
        </p:nvSpPr>
        <p:spPr>
          <a:xfrm>
            <a:off x="0" y="1447800"/>
            <a:ext cx="8686800" cy="3886200"/>
          </a:xfrm>
        </p:spPr>
        <p:txBody>
          <a:bodyPr>
            <a:noAutofit/>
          </a:bodyPr>
          <a:lstStyle/>
          <a:p>
            <a:pPr algn="just">
              <a:lnSpc>
                <a:spcPct val="170000"/>
              </a:lnSpc>
              <a:buNone/>
            </a:pPr>
            <a:r>
              <a:rPr lang="ru-RU" sz="2000" b="1" dirty="0" smtClean="0">
                <a:solidFill>
                  <a:srgbClr val="002060"/>
                </a:solidFill>
                <a:latin typeface="Times New Roman" pitchFamily="18" charset="0"/>
                <a:cs typeface="Times New Roman" pitchFamily="18" charset="0"/>
              </a:rPr>
              <a:t>       </a:t>
            </a:r>
            <a:r>
              <a:rPr lang="ru-RU" sz="2000" b="1" dirty="0" smtClean="0">
                <a:solidFill>
                  <a:srgbClr val="7030A0"/>
                </a:solidFill>
                <a:latin typeface="Times New Roman" pitchFamily="18" charset="0"/>
                <a:cs typeface="Times New Roman" pitchFamily="18" charset="0"/>
              </a:rPr>
              <a:t>Адаптация – от латинского "приспособляю" - это сложный процесс приспособления организма которые происходят на разных уровнях: физиологическом, социальном, психологическом. Приспособления организма к новым условиям социального существования, к новому режиму сопровождается изменениями поведения ребенка, расстройством сна, аппетита. Адаптация является активным процессом, приводящим или к позитивным (адаптированность, т.е. совокупность всех полезных изменений организма и психики) результатам, или негативным (стресс).</a:t>
            </a:r>
            <a:endParaRPr lang="ru-RU" sz="2000" b="1" dirty="0">
              <a:solidFill>
                <a:srgbClr val="7030A0"/>
              </a:solidFill>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Рабочий стол\0_a261e_26305fd7_XL.jpg"/>
          <p:cNvPicPr>
            <a:picLocks noChangeAspect="1" noChangeArrowheads="1"/>
          </p:cNvPicPr>
          <p:nvPr/>
        </p:nvPicPr>
        <p:blipFill>
          <a:blip r:embed="rId2" cstate="print"/>
          <a:srcRect/>
          <a:stretch>
            <a:fillRect/>
          </a:stretch>
        </p:blipFill>
        <p:spPr bwMode="auto">
          <a:xfrm>
            <a:off x="0" y="0"/>
            <a:ext cx="9144000" cy="7595236"/>
          </a:xfrm>
          <a:prstGeom prst="rect">
            <a:avLst/>
          </a:prstGeom>
          <a:noFill/>
        </p:spPr>
      </p:pic>
      <p:sp>
        <p:nvSpPr>
          <p:cNvPr id="3" name="Заголовок 2"/>
          <p:cNvSpPr>
            <a:spLocks noGrp="1"/>
          </p:cNvSpPr>
          <p:nvPr>
            <p:ph type="title"/>
          </p:nvPr>
        </p:nvSpPr>
        <p:spPr>
          <a:xfrm>
            <a:off x="457200" y="0"/>
            <a:ext cx="8229600" cy="762000"/>
          </a:xfrm>
        </p:spPr>
        <p:txBody>
          <a:bodyPr>
            <a:normAutofit/>
          </a:bodyPr>
          <a:lstStyle/>
          <a:p>
            <a:r>
              <a:rPr lang="ru-RU" b="1" dirty="0" smtClean="0">
                <a:solidFill>
                  <a:srgbClr val="FFC000"/>
                </a:solidFill>
                <a:latin typeface="Times New Roman" pitchFamily="18" charset="0"/>
                <a:cs typeface="Times New Roman" pitchFamily="18" charset="0"/>
              </a:rPr>
              <a:t>«Утро радостных встреч»</a:t>
            </a:r>
            <a:endParaRPr lang="ru-RU" b="1" dirty="0">
              <a:solidFill>
                <a:srgbClr val="FFC000"/>
              </a:solidFill>
              <a:latin typeface="Times New Roman" pitchFamily="18" charset="0"/>
              <a:cs typeface="Times New Roman" pitchFamily="18" charset="0"/>
            </a:endParaRPr>
          </a:p>
        </p:txBody>
      </p:sp>
      <p:sp>
        <p:nvSpPr>
          <p:cNvPr id="6" name="Текст 5"/>
          <p:cNvSpPr>
            <a:spLocks noGrp="1"/>
          </p:cNvSpPr>
          <p:nvPr>
            <p:ph type="body" idx="1"/>
          </p:nvPr>
        </p:nvSpPr>
        <p:spPr>
          <a:xfrm>
            <a:off x="457200" y="838200"/>
            <a:ext cx="4040188" cy="1905000"/>
          </a:xfrm>
        </p:spPr>
        <p:txBody>
          <a:bodyPr>
            <a:noAutofit/>
          </a:bodyPr>
          <a:lstStyle/>
          <a:p>
            <a:r>
              <a:rPr lang="ru-RU" sz="2000" dirty="0" smtClean="0">
                <a:solidFill>
                  <a:srgbClr val="7030A0"/>
                </a:solidFill>
                <a:latin typeface="Times New Roman" pitchFamily="18" charset="0"/>
                <a:cs typeface="Times New Roman" pitchFamily="18" charset="0"/>
              </a:rPr>
              <a:t>Вместе с солнышком встаю,</a:t>
            </a:r>
          </a:p>
          <a:p>
            <a:r>
              <a:rPr lang="ru-RU" sz="2000" dirty="0" smtClean="0">
                <a:solidFill>
                  <a:srgbClr val="7030A0"/>
                </a:solidFill>
                <a:latin typeface="Times New Roman" pitchFamily="18" charset="0"/>
                <a:cs typeface="Times New Roman" pitchFamily="18" charset="0"/>
              </a:rPr>
              <a:t>Вместе с птицами пою</a:t>
            </a:r>
          </a:p>
          <a:p>
            <a:r>
              <a:rPr lang="ru-RU" sz="2000" dirty="0" smtClean="0">
                <a:solidFill>
                  <a:srgbClr val="7030A0"/>
                </a:solidFill>
                <a:latin typeface="Times New Roman" pitchFamily="18" charset="0"/>
                <a:cs typeface="Times New Roman" pitchFamily="18" charset="0"/>
              </a:rPr>
              <a:t>С добрым утром, с ясным днем</a:t>
            </a:r>
          </a:p>
          <a:p>
            <a:r>
              <a:rPr lang="ru-RU" sz="2000" dirty="0" smtClean="0">
                <a:solidFill>
                  <a:srgbClr val="7030A0"/>
                </a:solidFill>
                <a:latin typeface="Times New Roman" pitchFamily="18" charset="0"/>
                <a:cs typeface="Times New Roman" pitchFamily="18" charset="0"/>
              </a:rPr>
              <a:t>Вот как славно мы живем.</a:t>
            </a:r>
          </a:p>
          <a:p>
            <a:pPr algn="ctr"/>
            <a:endParaRPr lang="ru-RU" sz="2000" dirty="0">
              <a:solidFill>
                <a:srgbClr val="7030A0"/>
              </a:solidFill>
              <a:latin typeface="Times New Roman" pitchFamily="18" charset="0"/>
              <a:cs typeface="Times New Roman" pitchFamily="18" charset="0"/>
            </a:endParaRPr>
          </a:p>
        </p:txBody>
      </p:sp>
      <p:sp>
        <p:nvSpPr>
          <p:cNvPr id="8" name="Текст 7"/>
          <p:cNvSpPr>
            <a:spLocks noGrp="1"/>
          </p:cNvSpPr>
          <p:nvPr>
            <p:ph type="body" sz="quarter" idx="3"/>
          </p:nvPr>
        </p:nvSpPr>
        <p:spPr>
          <a:xfrm>
            <a:off x="4645025" y="1535112"/>
            <a:ext cx="4041775" cy="1665287"/>
          </a:xfrm>
        </p:spPr>
        <p:txBody>
          <a:bodyPr/>
          <a:lstStyle/>
          <a:p>
            <a:endParaRPr lang="ru-RU" dirty="0"/>
          </a:p>
        </p:txBody>
      </p:sp>
      <p:pic>
        <p:nvPicPr>
          <p:cNvPr id="2050" name="Picture 2" descr="G:\Петрушка в гостях у ребят\DSC05483.JPG"/>
          <p:cNvPicPr>
            <a:picLocks noChangeAspect="1" noChangeArrowheads="1"/>
          </p:cNvPicPr>
          <p:nvPr/>
        </p:nvPicPr>
        <p:blipFill>
          <a:blip r:embed="rId3" cstate="print"/>
          <a:srcRect/>
          <a:stretch>
            <a:fillRect/>
          </a:stretch>
        </p:blipFill>
        <p:spPr bwMode="auto">
          <a:xfrm>
            <a:off x="4648200" y="838200"/>
            <a:ext cx="4267200" cy="2590800"/>
          </a:xfrm>
          <a:prstGeom prst="rect">
            <a:avLst/>
          </a:prstGeom>
          <a:noFill/>
        </p:spPr>
      </p:pic>
      <p:pic>
        <p:nvPicPr>
          <p:cNvPr id="2051" name="Picture 3" descr="G:\Петрушка в гостях у ребят\DSC05489.JPG"/>
          <p:cNvPicPr>
            <a:picLocks noGrp="1" noChangeAspect="1" noChangeArrowheads="1"/>
          </p:cNvPicPr>
          <p:nvPr>
            <p:ph sz="half" idx="2"/>
          </p:nvPr>
        </p:nvPicPr>
        <p:blipFill>
          <a:blip r:embed="rId4" cstate="print"/>
          <a:srcRect/>
          <a:stretch>
            <a:fillRect/>
          </a:stretch>
        </p:blipFill>
        <p:spPr bwMode="auto">
          <a:xfrm>
            <a:off x="228600" y="2590800"/>
            <a:ext cx="4116388" cy="3276600"/>
          </a:xfrm>
          <a:prstGeom prst="rect">
            <a:avLst/>
          </a:prstGeom>
          <a:noFill/>
        </p:spPr>
      </p:pic>
      <p:pic>
        <p:nvPicPr>
          <p:cNvPr id="2" name="Picture 2" descr="G:\Петрушка в гостях у ребят\DSC05514.JPG"/>
          <p:cNvPicPr>
            <a:picLocks noGrp="1" noChangeAspect="1" noChangeArrowheads="1"/>
          </p:cNvPicPr>
          <p:nvPr>
            <p:ph sz="quarter" idx="4"/>
          </p:nvPr>
        </p:nvPicPr>
        <p:blipFill>
          <a:blip r:embed="rId5" cstate="print"/>
          <a:srcRect/>
          <a:stretch>
            <a:fillRect/>
          </a:stretch>
        </p:blipFill>
        <p:spPr bwMode="auto">
          <a:xfrm>
            <a:off x="4648200" y="3657600"/>
            <a:ext cx="4267200" cy="32004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Рабочий стол\0_a261e_26305fd7_XL.jpg"/>
          <p:cNvPicPr>
            <a:picLocks noChangeAspect="1" noChangeArrowheads="1"/>
          </p:cNvPicPr>
          <p:nvPr/>
        </p:nvPicPr>
        <p:blipFill>
          <a:blip r:embed="rId2" cstate="print"/>
          <a:srcRect/>
          <a:stretch>
            <a:fillRect/>
          </a:stretch>
        </p:blipFill>
        <p:spPr bwMode="auto">
          <a:xfrm>
            <a:off x="0" y="-228600"/>
            <a:ext cx="9144000" cy="7595236"/>
          </a:xfrm>
          <a:prstGeom prst="rect">
            <a:avLst/>
          </a:prstGeom>
          <a:noFill/>
        </p:spPr>
      </p:pic>
      <p:sp>
        <p:nvSpPr>
          <p:cNvPr id="3" name="Заголовок 2"/>
          <p:cNvSpPr>
            <a:spLocks noGrp="1"/>
          </p:cNvSpPr>
          <p:nvPr>
            <p:ph type="title"/>
          </p:nvPr>
        </p:nvSpPr>
        <p:spPr>
          <a:xfrm>
            <a:off x="457200" y="0"/>
            <a:ext cx="8229600" cy="609600"/>
          </a:xfrm>
        </p:spPr>
        <p:txBody>
          <a:bodyPr>
            <a:normAutofit fontScale="90000"/>
          </a:bodyPr>
          <a:lstStyle/>
          <a:p>
            <a:r>
              <a:rPr lang="ru-RU" b="1" dirty="0" smtClean="0">
                <a:solidFill>
                  <a:srgbClr val="FFC000"/>
                </a:solidFill>
                <a:latin typeface="Times New Roman" pitchFamily="18" charset="0"/>
                <a:cs typeface="Times New Roman" pitchFamily="18" charset="0"/>
              </a:rPr>
              <a:t>Утренняя гимнастика.</a:t>
            </a:r>
            <a:endParaRPr lang="ru-RU" b="1" dirty="0">
              <a:solidFill>
                <a:srgbClr val="FFC000"/>
              </a:solidFill>
              <a:latin typeface="Times New Roman" pitchFamily="18" charset="0"/>
              <a:cs typeface="Times New Roman" pitchFamily="18" charset="0"/>
            </a:endParaRPr>
          </a:p>
        </p:txBody>
      </p:sp>
      <p:sp>
        <p:nvSpPr>
          <p:cNvPr id="6" name="Текст 5"/>
          <p:cNvSpPr>
            <a:spLocks noGrp="1"/>
          </p:cNvSpPr>
          <p:nvPr>
            <p:ph type="body" idx="1"/>
          </p:nvPr>
        </p:nvSpPr>
        <p:spPr>
          <a:xfrm>
            <a:off x="457200" y="914400"/>
            <a:ext cx="4040188" cy="2286000"/>
          </a:xfrm>
        </p:spPr>
        <p:txBody>
          <a:bodyPr>
            <a:normAutofit fontScale="77500" lnSpcReduction="20000"/>
          </a:bodyPr>
          <a:lstStyle/>
          <a:p>
            <a:r>
              <a:rPr lang="ru-RU" dirty="0" smtClean="0">
                <a:solidFill>
                  <a:srgbClr val="7030A0"/>
                </a:solidFill>
                <a:latin typeface="Times New Roman" pitchFamily="18" charset="0"/>
                <a:cs typeface="Times New Roman" pitchFamily="18" charset="0"/>
              </a:rPr>
              <a:t>Мы зарядкой занимались:</a:t>
            </a:r>
            <a:br>
              <a:rPr lang="ru-RU" dirty="0" smtClean="0">
                <a:solidFill>
                  <a:srgbClr val="7030A0"/>
                </a:solidFill>
                <a:latin typeface="Times New Roman" pitchFamily="18" charset="0"/>
                <a:cs typeface="Times New Roman" pitchFamily="18" charset="0"/>
              </a:rPr>
            </a:br>
            <a:r>
              <a:rPr lang="ru-RU" dirty="0" smtClean="0">
                <a:solidFill>
                  <a:srgbClr val="7030A0"/>
                </a:solidFill>
                <a:latin typeface="Times New Roman" pitchFamily="18" charset="0"/>
                <a:cs typeface="Times New Roman" pitchFamily="18" charset="0"/>
              </a:rPr>
              <a:t>На носочки поднимались</a:t>
            </a:r>
            <a:br>
              <a:rPr lang="ru-RU" dirty="0" smtClean="0">
                <a:solidFill>
                  <a:srgbClr val="7030A0"/>
                </a:solidFill>
                <a:latin typeface="Times New Roman" pitchFamily="18" charset="0"/>
                <a:cs typeface="Times New Roman" pitchFamily="18" charset="0"/>
              </a:rPr>
            </a:br>
            <a:r>
              <a:rPr lang="ru-RU" dirty="0" smtClean="0">
                <a:solidFill>
                  <a:srgbClr val="7030A0"/>
                </a:solidFill>
                <a:latin typeface="Times New Roman" pitchFamily="18" charset="0"/>
                <a:cs typeface="Times New Roman" pitchFamily="18" charset="0"/>
              </a:rPr>
              <a:t>И тянули ручки ввысь,</a:t>
            </a:r>
            <a:br>
              <a:rPr lang="ru-RU" dirty="0" smtClean="0">
                <a:solidFill>
                  <a:srgbClr val="7030A0"/>
                </a:solidFill>
                <a:latin typeface="Times New Roman" pitchFamily="18" charset="0"/>
                <a:cs typeface="Times New Roman" pitchFamily="18" charset="0"/>
              </a:rPr>
            </a:br>
            <a:r>
              <a:rPr lang="ru-RU" dirty="0" smtClean="0">
                <a:solidFill>
                  <a:srgbClr val="7030A0"/>
                </a:solidFill>
                <a:latin typeface="Times New Roman" pitchFamily="18" charset="0"/>
                <a:cs typeface="Times New Roman" pitchFamily="18" charset="0"/>
              </a:rPr>
              <a:t>Ну-ка, солнышка коснись!</a:t>
            </a:r>
            <a:br>
              <a:rPr lang="ru-RU" dirty="0" smtClean="0">
                <a:solidFill>
                  <a:srgbClr val="7030A0"/>
                </a:solidFill>
                <a:latin typeface="Times New Roman" pitchFamily="18" charset="0"/>
                <a:cs typeface="Times New Roman" pitchFamily="18" charset="0"/>
              </a:rPr>
            </a:br>
            <a:endParaRPr lang="ru-RU" dirty="0" smtClean="0">
              <a:solidFill>
                <a:srgbClr val="7030A0"/>
              </a:solidFill>
              <a:latin typeface="Times New Roman" pitchFamily="18" charset="0"/>
              <a:cs typeface="Times New Roman" pitchFamily="18" charset="0"/>
            </a:endParaRPr>
          </a:p>
          <a:p>
            <a:r>
              <a:rPr lang="ru-RU" dirty="0" smtClean="0">
                <a:solidFill>
                  <a:srgbClr val="7030A0"/>
                </a:solidFill>
                <a:latin typeface="Times New Roman" pitchFamily="18" charset="0"/>
                <a:cs typeface="Times New Roman" pitchFamily="18" charset="0"/>
              </a:rPr>
              <a:t>А потом мы приседали,</a:t>
            </a:r>
            <a:br>
              <a:rPr lang="ru-RU" dirty="0" smtClean="0">
                <a:solidFill>
                  <a:srgbClr val="7030A0"/>
                </a:solidFill>
                <a:latin typeface="Times New Roman" pitchFamily="18" charset="0"/>
                <a:cs typeface="Times New Roman" pitchFamily="18" charset="0"/>
              </a:rPr>
            </a:br>
            <a:r>
              <a:rPr lang="ru-RU" dirty="0" smtClean="0">
                <a:solidFill>
                  <a:srgbClr val="7030A0"/>
                </a:solidFill>
                <a:latin typeface="Times New Roman" pitchFamily="18" charset="0"/>
                <a:cs typeface="Times New Roman" pitchFamily="18" charset="0"/>
              </a:rPr>
              <a:t>Меньше мышки в норке стали.</a:t>
            </a:r>
            <a:br>
              <a:rPr lang="ru-RU" dirty="0" smtClean="0">
                <a:solidFill>
                  <a:srgbClr val="7030A0"/>
                </a:solidFill>
                <a:latin typeface="Times New Roman" pitchFamily="18" charset="0"/>
                <a:cs typeface="Times New Roman" pitchFamily="18" charset="0"/>
              </a:rPr>
            </a:br>
            <a:r>
              <a:rPr lang="ru-RU" dirty="0" smtClean="0">
                <a:solidFill>
                  <a:srgbClr val="7030A0"/>
                </a:solidFill>
                <a:latin typeface="Times New Roman" pitchFamily="18" charset="0"/>
                <a:cs typeface="Times New Roman" pitchFamily="18" charset="0"/>
              </a:rPr>
              <a:t>Ну-ка, спрячемся от кошки:</a:t>
            </a:r>
            <a:br>
              <a:rPr lang="ru-RU" dirty="0" smtClean="0">
                <a:solidFill>
                  <a:srgbClr val="7030A0"/>
                </a:solidFill>
                <a:latin typeface="Times New Roman" pitchFamily="18" charset="0"/>
                <a:cs typeface="Times New Roman" pitchFamily="18" charset="0"/>
              </a:rPr>
            </a:br>
            <a:r>
              <a:rPr lang="ru-RU" dirty="0" smtClean="0">
                <a:solidFill>
                  <a:srgbClr val="7030A0"/>
                </a:solidFill>
                <a:latin typeface="Times New Roman" pitchFamily="18" charset="0"/>
                <a:cs typeface="Times New Roman" pitchFamily="18" charset="0"/>
              </a:rPr>
              <a:t>Носик прижимаем к ножке.</a:t>
            </a:r>
            <a:endParaRPr lang="ru-RU" dirty="0">
              <a:solidFill>
                <a:srgbClr val="7030A0"/>
              </a:solidFill>
              <a:latin typeface="Times New Roman" pitchFamily="18" charset="0"/>
              <a:cs typeface="Times New Roman" pitchFamily="18" charset="0"/>
            </a:endParaRPr>
          </a:p>
        </p:txBody>
      </p:sp>
      <p:sp>
        <p:nvSpPr>
          <p:cNvPr id="8" name="Текст 7"/>
          <p:cNvSpPr>
            <a:spLocks noGrp="1"/>
          </p:cNvSpPr>
          <p:nvPr>
            <p:ph type="body" sz="quarter" idx="3"/>
          </p:nvPr>
        </p:nvSpPr>
        <p:spPr>
          <a:xfrm>
            <a:off x="4645025" y="914401"/>
            <a:ext cx="4041775" cy="1752600"/>
          </a:xfrm>
        </p:spPr>
        <p:txBody>
          <a:bodyPr/>
          <a:lstStyle/>
          <a:p>
            <a:endParaRPr lang="ru-RU" dirty="0"/>
          </a:p>
        </p:txBody>
      </p:sp>
      <p:pic>
        <p:nvPicPr>
          <p:cNvPr id="2" name="Picture 2" descr="F:\DCIM\197___09\IMG_1518.JPG"/>
          <p:cNvPicPr>
            <a:picLocks noGrp="1" noChangeAspect="1" noChangeArrowheads="1"/>
          </p:cNvPicPr>
          <p:nvPr>
            <p:ph sz="half" idx="2"/>
          </p:nvPr>
        </p:nvPicPr>
        <p:blipFill>
          <a:blip r:embed="rId3" cstate="print"/>
          <a:srcRect/>
          <a:stretch>
            <a:fillRect/>
          </a:stretch>
        </p:blipFill>
        <p:spPr bwMode="auto">
          <a:xfrm>
            <a:off x="304800" y="3733800"/>
            <a:ext cx="4165600" cy="3124200"/>
          </a:xfrm>
          <a:prstGeom prst="rect">
            <a:avLst/>
          </a:prstGeom>
          <a:noFill/>
        </p:spPr>
      </p:pic>
      <p:pic>
        <p:nvPicPr>
          <p:cNvPr id="1027" name="Picture 3" descr="F:\DCIM\197___09\IMG_1520.JPG"/>
          <p:cNvPicPr>
            <a:picLocks noGrp="1" noChangeAspect="1" noChangeArrowheads="1"/>
          </p:cNvPicPr>
          <p:nvPr>
            <p:ph sz="quarter" idx="4"/>
          </p:nvPr>
        </p:nvPicPr>
        <p:blipFill>
          <a:blip r:embed="rId4" cstate="print"/>
          <a:srcRect/>
          <a:stretch>
            <a:fillRect/>
          </a:stretch>
        </p:blipFill>
        <p:spPr bwMode="auto">
          <a:xfrm>
            <a:off x="4724400" y="3657600"/>
            <a:ext cx="4114800" cy="2972220"/>
          </a:xfrm>
          <a:prstGeom prst="rect">
            <a:avLst/>
          </a:prstGeom>
          <a:noFill/>
        </p:spPr>
      </p:pic>
      <p:pic>
        <p:nvPicPr>
          <p:cNvPr id="1028" name="Picture 4" descr="F:\DCIM\197___09\IMG_1519.JPG"/>
          <p:cNvPicPr>
            <a:picLocks noChangeAspect="1" noChangeArrowheads="1"/>
          </p:cNvPicPr>
          <p:nvPr/>
        </p:nvPicPr>
        <p:blipFill>
          <a:blip r:embed="rId5" cstate="print"/>
          <a:srcRect/>
          <a:stretch>
            <a:fillRect/>
          </a:stretch>
        </p:blipFill>
        <p:spPr bwMode="auto">
          <a:xfrm>
            <a:off x="4648200" y="762000"/>
            <a:ext cx="4283363" cy="26670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Рабочий стол\0_a261e_26305fd7_XL.jpg"/>
          <p:cNvPicPr>
            <a:picLocks noChangeAspect="1" noChangeArrowheads="1"/>
          </p:cNvPicPr>
          <p:nvPr/>
        </p:nvPicPr>
        <p:blipFill>
          <a:blip r:embed="rId2" cstate="print"/>
          <a:srcRect/>
          <a:stretch>
            <a:fillRect/>
          </a:stretch>
        </p:blipFill>
        <p:spPr bwMode="auto">
          <a:xfrm>
            <a:off x="0" y="0"/>
            <a:ext cx="9144000" cy="7366636"/>
          </a:xfrm>
          <a:prstGeom prst="rect">
            <a:avLst/>
          </a:prstGeom>
          <a:noFill/>
        </p:spPr>
      </p:pic>
      <p:sp>
        <p:nvSpPr>
          <p:cNvPr id="3" name="Заголовок 2"/>
          <p:cNvSpPr>
            <a:spLocks noGrp="1"/>
          </p:cNvSpPr>
          <p:nvPr>
            <p:ph type="title"/>
          </p:nvPr>
        </p:nvSpPr>
        <p:spPr>
          <a:xfrm>
            <a:off x="457200" y="0"/>
            <a:ext cx="4572000" cy="533400"/>
          </a:xfrm>
        </p:spPr>
        <p:txBody>
          <a:bodyPr>
            <a:normAutofit fontScale="90000"/>
          </a:bodyPr>
          <a:lstStyle/>
          <a:p>
            <a:pPr algn="l"/>
            <a:r>
              <a:rPr lang="ru-RU" b="1" dirty="0" smtClean="0">
                <a:solidFill>
                  <a:srgbClr val="FFC000"/>
                </a:solidFill>
                <a:latin typeface="Times New Roman" pitchFamily="18" charset="0"/>
                <a:cs typeface="Times New Roman" pitchFamily="18" charset="0"/>
              </a:rPr>
              <a:t>Первые занятия.</a:t>
            </a:r>
            <a:endParaRPr lang="ru-RU" b="1" dirty="0">
              <a:solidFill>
                <a:srgbClr val="FFC000"/>
              </a:solidFill>
              <a:latin typeface="Times New Roman" pitchFamily="18" charset="0"/>
              <a:cs typeface="Times New Roman" pitchFamily="18" charset="0"/>
            </a:endParaRPr>
          </a:p>
        </p:txBody>
      </p:sp>
      <p:sp>
        <p:nvSpPr>
          <p:cNvPr id="6" name="Текст 5"/>
          <p:cNvSpPr>
            <a:spLocks noGrp="1"/>
          </p:cNvSpPr>
          <p:nvPr>
            <p:ph type="body" idx="1"/>
          </p:nvPr>
        </p:nvSpPr>
        <p:spPr>
          <a:xfrm>
            <a:off x="381000" y="838200"/>
            <a:ext cx="4040188" cy="2819400"/>
          </a:xfrm>
        </p:spPr>
        <p:txBody>
          <a:bodyPr>
            <a:normAutofit/>
          </a:bodyPr>
          <a:lstStyle/>
          <a:p>
            <a:endParaRPr lang="ru-RU" dirty="0"/>
          </a:p>
        </p:txBody>
      </p:sp>
      <p:sp>
        <p:nvSpPr>
          <p:cNvPr id="8" name="Текст 7"/>
          <p:cNvSpPr>
            <a:spLocks noGrp="1"/>
          </p:cNvSpPr>
          <p:nvPr>
            <p:ph type="body" sz="quarter" idx="3"/>
          </p:nvPr>
        </p:nvSpPr>
        <p:spPr>
          <a:xfrm>
            <a:off x="4495800" y="838200"/>
            <a:ext cx="4495800" cy="2438400"/>
          </a:xfrm>
        </p:spPr>
        <p:txBody>
          <a:bodyPr>
            <a:normAutofit fontScale="25000" lnSpcReduction="20000"/>
          </a:bodyPr>
          <a:lstStyle/>
          <a:p>
            <a:endParaRPr lang="ru-RU" dirty="0" smtClean="0">
              <a:solidFill>
                <a:srgbClr val="FFFF00"/>
              </a:solidFill>
            </a:endParaRPr>
          </a:p>
          <a:p>
            <a:endParaRPr lang="ru-RU" dirty="0" smtClean="0">
              <a:solidFill>
                <a:srgbClr val="FFFF00"/>
              </a:solidFill>
            </a:endParaRPr>
          </a:p>
          <a:p>
            <a:endParaRPr lang="ru-RU" dirty="0" smtClean="0">
              <a:solidFill>
                <a:srgbClr val="FFFF00"/>
              </a:solidFill>
            </a:endParaRPr>
          </a:p>
          <a:p>
            <a:endParaRPr lang="ru-RU" dirty="0" smtClean="0">
              <a:solidFill>
                <a:srgbClr val="FFFF00"/>
              </a:solidFill>
            </a:endParaRPr>
          </a:p>
          <a:p>
            <a:endParaRPr lang="ru-RU" dirty="0" smtClean="0">
              <a:solidFill>
                <a:srgbClr val="FFFF00"/>
              </a:solidFill>
            </a:endParaRPr>
          </a:p>
          <a:p>
            <a:endParaRPr lang="ru-RU" dirty="0" smtClean="0">
              <a:solidFill>
                <a:srgbClr val="FFFF00"/>
              </a:solidFill>
            </a:endParaRPr>
          </a:p>
          <a:p>
            <a:endParaRPr lang="ru-RU" dirty="0" smtClean="0">
              <a:solidFill>
                <a:srgbClr val="FFFF00"/>
              </a:solidFill>
            </a:endParaRPr>
          </a:p>
          <a:p>
            <a:endParaRPr lang="ru-RU" dirty="0" smtClean="0">
              <a:solidFill>
                <a:srgbClr val="FFFF00"/>
              </a:solidFill>
            </a:endParaRPr>
          </a:p>
          <a:p>
            <a:endParaRPr lang="ru-RU" sz="9600" dirty="0" smtClean="0">
              <a:solidFill>
                <a:srgbClr val="FFFF00"/>
              </a:solidFill>
            </a:endParaRPr>
          </a:p>
          <a:p>
            <a:endParaRPr lang="ru-RU" sz="9600" dirty="0" smtClean="0">
              <a:solidFill>
                <a:srgbClr val="FFFF00"/>
              </a:solidFill>
            </a:endParaRPr>
          </a:p>
          <a:p>
            <a:endParaRPr lang="ru-RU" sz="9600" dirty="0" smtClean="0">
              <a:solidFill>
                <a:srgbClr val="FFFF00"/>
              </a:solidFill>
            </a:endParaRPr>
          </a:p>
          <a:p>
            <a:endParaRPr lang="ru-RU" sz="9600" dirty="0" smtClean="0">
              <a:solidFill>
                <a:srgbClr val="FFFF00"/>
              </a:solidFill>
            </a:endParaRPr>
          </a:p>
          <a:p>
            <a:pPr algn="ctr"/>
            <a:r>
              <a:rPr lang="ru-RU" sz="8000" dirty="0" smtClean="0">
                <a:solidFill>
                  <a:srgbClr val="FFFF00"/>
                </a:solidFill>
                <a:latin typeface="Times New Roman" pitchFamily="18" charset="0"/>
                <a:cs typeface="Times New Roman" pitchFamily="18" charset="0"/>
              </a:rPr>
              <a:t>В детский садик я хожу,</a:t>
            </a:r>
          </a:p>
          <a:p>
            <a:pPr algn="ctr"/>
            <a:r>
              <a:rPr lang="ru-RU" sz="8000" dirty="0" smtClean="0">
                <a:solidFill>
                  <a:srgbClr val="FFFF00"/>
                </a:solidFill>
                <a:latin typeface="Times New Roman" pitchFamily="18" charset="0"/>
                <a:cs typeface="Times New Roman" pitchFamily="18" charset="0"/>
              </a:rPr>
              <a:t>Там с ребятами дружу.</a:t>
            </a:r>
          </a:p>
          <a:p>
            <a:pPr algn="ctr"/>
            <a:r>
              <a:rPr lang="ru-RU" sz="8000" dirty="0" smtClean="0">
                <a:solidFill>
                  <a:srgbClr val="FFFF00"/>
                </a:solidFill>
                <a:latin typeface="Times New Roman" pitchFamily="18" charset="0"/>
                <a:cs typeface="Times New Roman" pitchFamily="18" charset="0"/>
              </a:rPr>
              <a:t>В игры разные играем,</a:t>
            </a:r>
          </a:p>
          <a:p>
            <a:pPr algn="ctr"/>
            <a:r>
              <a:rPr lang="ru-RU" sz="8000" dirty="0" smtClean="0">
                <a:solidFill>
                  <a:srgbClr val="FFFF00"/>
                </a:solidFill>
                <a:latin typeface="Times New Roman" pitchFamily="18" charset="0"/>
                <a:cs typeface="Times New Roman" pitchFamily="18" charset="0"/>
              </a:rPr>
              <a:t>Книжки хором мы читаем.</a:t>
            </a:r>
          </a:p>
          <a:p>
            <a:pPr algn="ctr"/>
            <a:r>
              <a:rPr lang="ru-RU" sz="8000" dirty="0" smtClean="0">
                <a:solidFill>
                  <a:srgbClr val="FFFF00"/>
                </a:solidFill>
                <a:latin typeface="Times New Roman" pitchFamily="18" charset="0"/>
                <a:cs typeface="Times New Roman" pitchFamily="18" charset="0"/>
              </a:rPr>
              <a:t>Любим петь и рисовать,</a:t>
            </a:r>
          </a:p>
          <a:p>
            <a:pPr algn="ctr"/>
            <a:r>
              <a:rPr lang="ru-RU" sz="8000" dirty="0" smtClean="0">
                <a:solidFill>
                  <a:srgbClr val="FFFF00"/>
                </a:solidFill>
                <a:latin typeface="Times New Roman" pitchFamily="18" charset="0"/>
                <a:cs typeface="Times New Roman" pitchFamily="18" charset="0"/>
              </a:rPr>
              <a:t>Сада лучше не сыскать.</a:t>
            </a:r>
          </a:p>
          <a:p>
            <a:pPr algn="ctr"/>
            <a:r>
              <a:rPr lang="ru-RU" sz="8000" dirty="0" smtClean="0">
                <a:solidFill>
                  <a:srgbClr val="FFFF00"/>
                </a:solidFill>
                <a:latin typeface="Times New Roman" pitchFamily="18" charset="0"/>
                <a:cs typeface="Times New Roman" pitchFamily="18" charset="0"/>
              </a:rPr>
              <a:t>Как здесь любят </a:t>
            </a:r>
            <a:r>
              <a:rPr lang="ru-RU" sz="8000" dirty="0" err="1" smtClean="0">
                <a:solidFill>
                  <a:srgbClr val="FFFF00"/>
                </a:solidFill>
                <a:latin typeface="Times New Roman" pitchFamily="18" charset="0"/>
                <a:cs typeface="Times New Roman" pitchFamily="18" charset="0"/>
              </a:rPr>
              <a:t>малышат</a:t>
            </a:r>
            <a:r>
              <a:rPr lang="ru-RU" sz="8000" dirty="0" smtClean="0">
                <a:solidFill>
                  <a:srgbClr val="FFFF00"/>
                </a:solidFill>
                <a:latin typeface="Times New Roman" pitchFamily="18" charset="0"/>
                <a:cs typeface="Times New Roman" pitchFamily="18" charset="0"/>
              </a:rPr>
              <a:t>,</a:t>
            </a:r>
          </a:p>
          <a:p>
            <a:pPr algn="ctr"/>
            <a:r>
              <a:rPr lang="ru-RU" sz="8000" dirty="0" smtClean="0">
                <a:solidFill>
                  <a:srgbClr val="FFFF00"/>
                </a:solidFill>
                <a:latin typeface="Times New Roman" pitchFamily="18" charset="0"/>
                <a:cs typeface="Times New Roman" pitchFamily="18" charset="0"/>
              </a:rPr>
              <a:t>Ах, какой чудесный сад!</a:t>
            </a:r>
          </a:p>
          <a:p>
            <a:pPr algn="ctr"/>
            <a:endParaRPr lang="ru-RU" sz="8000" dirty="0" smtClean="0">
              <a:solidFill>
                <a:srgbClr val="FFFF00"/>
              </a:solidFill>
            </a:endParaRPr>
          </a:p>
          <a:p>
            <a:endParaRPr lang="ru-RU" sz="9600" dirty="0">
              <a:solidFill>
                <a:srgbClr val="FFFF00"/>
              </a:solidFill>
            </a:endParaRPr>
          </a:p>
        </p:txBody>
      </p:sp>
      <p:pic>
        <p:nvPicPr>
          <p:cNvPr id="2" name="Picture 2" descr="F:\DCIM\197___09\IMG_1411.JPG"/>
          <p:cNvPicPr>
            <a:picLocks noChangeAspect="1" noChangeArrowheads="1"/>
          </p:cNvPicPr>
          <p:nvPr/>
        </p:nvPicPr>
        <p:blipFill>
          <a:blip r:embed="rId3" cstate="print"/>
          <a:srcRect/>
          <a:stretch>
            <a:fillRect/>
          </a:stretch>
        </p:blipFill>
        <p:spPr bwMode="auto">
          <a:xfrm>
            <a:off x="228600" y="685800"/>
            <a:ext cx="4267200" cy="3048000"/>
          </a:xfrm>
          <a:prstGeom prst="rect">
            <a:avLst/>
          </a:prstGeom>
          <a:noFill/>
        </p:spPr>
      </p:pic>
      <p:pic>
        <p:nvPicPr>
          <p:cNvPr id="1027" name="Picture 3" descr="F:\DCIM\197___09\IMG_1414.JPG"/>
          <p:cNvPicPr>
            <a:picLocks noGrp="1" noChangeAspect="1" noChangeArrowheads="1"/>
          </p:cNvPicPr>
          <p:nvPr>
            <p:ph sz="half" idx="2"/>
          </p:nvPr>
        </p:nvPicPr>
        <p:blipFill>
          <a:blip r:embed="rId4" cstate="print"/>
          <a:srcRect/>
          <a:stretch>
            <a:fillRect/>
          </a:stretch>
        </p:blipFill>
        <p:spPr bwMode="auto">
          <a:xfrm>
            <a:off x="304801" y="3886200"/>
            <a:ext cx="4267200" cy="2971800"/>
          </a:xfrm>
          <a:prstGeom prst="rect">
            <a:avLst/>
          </a:prstGeom>
          <a:noFill/>
        </p:spPr>
      </p:pic>
      <p:pic>
        <p:nvPicPr>
          <p:cNvPr id="10" name="Picture 4" descr="F:\DCIM\197___09\IMG_1516.JPG"/>
          <p:cNvPicPr>
            <a:picLocks noGrp="1" noChangeAspect="1" noChangeArrowheads="1"/>
          </p:cNvPicPr>
          <p:nvPr>
            <p:ph sz="quarter" idx="4"/>
          </p:nvPr>
        </p:nvPicPr>
        <p:blipFill>
          <a:blip r:embed="rId5" cstate="print"/>
          <a:srcRect/>
          <a:stretch>
            <a:fillRect/>
          </a:stretch>
        </p:blipFill>
        <p:spPr bwMode="auto">
          <a:xfrm>
            <a:off x="4724400" y="2819400"/>
            <a:ext cx="4229910" cy="34290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Рабочий стол\0_a261e_26305fd7_XL.jpg"/>
          <p:cNvPicPr>
            <a:picLocks noChangeAspect="1" noChangeArrowheads="1"/>
          </p:cNvPicPr>
          <p:nvPr/>
        </p:nvPicPr>
        <p:blipFill>
          <a:blip r:embed="rId2" cstate="print"/>
          <a:srcRect/>
          <a:stretch>
            <a:fillRect/>
          </a:stretch>
        </p:blipFill>
        <p:spPr bwMode="auto">
          <a:xfrm>
            <a:off x="0" y="0"/>
            <a:ext cx="9144000" cy="7595236"/>
          </a:xfrm>
          <a:prstGeom prst="rect">
            <a:avLst/>
          </a:prstGeom>
          <a:noFill/>
        </p:spPr>
      </p:pic>
      <p:sp>
        <p:nvSpPr>
          <p:cNvPr id="14" name="Заголовок 13"/>
          <p:cNvSpPr>
            <a:spLocks noGrp="1"/>
          </p:cNvSpPr>
          <p:nvPr>
            <p:ph type="title"/>
          </p:nvPr>
        </p:nvSpPr>
        <p:spPr>
          <a:xfrm>
            <a:off x="457200" y="152400"/>
            <a:ext cx="8229600" cy="1905000"/>
          </a:xfrm>
        </p:spPr>
        <p:txBody>
          <a:bodyPr>
            <a:normAutofit fontScale="90000"/>
          </a:bodyPr>
          <a:lstStyle/>
          <a:p>
            <a:r>
              <a:rPr lang="ru-RU" sz="2400" dirty="0" smtClean="0"/>
              <a:t/>
            </a:r>
            <a:br>
              <a:rPr lang="ru-RU" sz="2400" dirty="0" smtClean="0"/>
            </a:br>
            <a:r>
              <a:rPr lang="ru-RU" sz="2400" b="1" dirty="0" smtClean="0">
                <a:solidFill>
                  <a:srgbClr val="FFC000"/>
                </a:solidFill>
                <a:latin typeface="Times New Roman" pitchFamily="18" charset="0"/>
                <a:cs typeface="Times New Roman" pitchFamily="18" charset="0"/>
              </a:rPr>
              <a:t>В нашем садике друзья, просто замечательно</a:t>
            </a:r>
            <a:br>
              <a:rPr lang="ru-RU" sz="2400" b="1" dirty="0" smtClean="0">
                <a:solidFill>
                  <a:srgbClr val="FFC000"/>
                </a:solidFill>
                <a:latin typeface="Times New Roman" pitchFamily="18" charset="0"/>
                <a:cs typeface="Times New Roman" pitchFamily="18" charset="0"/>
              </a:rPr>
            </a:br>
            <a:r>
              <a:rPr lang="ru-RU" sz="2400" b="1" dirty="0" smtClean="0">
                <a:solidFill>
                  <a:srgbClr val="FFC000"/>
                </a:solidFill>
                <a:latin typeface="Times New Roman" pitchFamily="18" charset="0"/>
                <a:cs typeface="Times New Roman" pitchFamily="18" charset="0"/>
              </a:rPr>
              <a:t>Мы как дружная семья с нашим воспитателем!</a:t>
            </a:r>
            <a:br>
              <a:rPr lang="ru-RU" sz="2400" b="1" dirty="0" smtClean="0">
                <a:solidFill>
                  <a:srgbClr val="FFC000"/>
                </a:solidFill>
                <a:latin typeface="Times New Roman" pitchFamily="18" charset="0"/>
                <a:cs typeface="Times New Roman" pitchFamily="18" charset="0"/>
              </a:rPr>
            </a:br>
            <a:r>
              <a:rPr lang="ru-RU" sz="2400" b="1" dirty="0" smtClean="0">
                <a:solidFill>
                  <a:srgbClr val="FFC000"/>
                </a:solidFill>
                <a:latin typeface="Times New Roman" pitchFamily="18" charset="0"/>
                <a:cs typeface="Times New Roman" pitchFamily="18" charset="0"/>
              </a:rPr>
              <a:t> Вместе песенки поём, </a:t>
            </a:r>
            <a:br>
              <a:rPr lang="ru-RU" sz="2400" b="1" dirty="0" smtClean="0">
                <a:solidFill>
                  <a:srgbClr val="FFC000"/>
                </a:solidFill>
                <a:latin typeface="Times New Roman" pitchFamily="18" charset="0"/>
                <a:cs typeface="Times New Roman" pitchFamily="18" charset="0"/>
              </a:rPr>
            </a:br>
            <a:r>
              <a:rPr lang="ru-RU" sz="2400" b="1" dirty="0" smtClean="0">
                <a:solidFill>
                  <a:srgbClr val="FFC000"/>
                </a:solidFill>
                <a:latin typeface="Times New Roman" pitchFamily="18" charset="0"/>
                <a:cs typeface="Times New Roman" pitchFamily="18" charset="0"/>
              </a:rPr>
              <a:t>веселимся празднуем</a:t>
            </a:r>
            <a:br>
              <a:rPr lang="ru-RU" sz="2400" b="1" dirty="0" smtClean="0">
                <a:solidFill>
                  <a:srgbClr val="FFC000"/>
                </a:solidFill>
                <a:latin typeface="Times New Roman" pitchFamily="18" charset="0"/>
                <a:cs typeface="Times New Roman" pitchFamily="18" charset="0"/>
              </a:rPr>
            </a:br>
            <a:r>
              <a:rPr lang="ru-RU" sz="2400" b="1" dirty="0" smtClean="0">
                <a:solidFill>
                  <a:srgbClr val="FFC000"/>
                </a:solidFill>
                <a:latin typeface="Times New Roman" pitchFamily="18" charset="0"/>
                <a:cs typeface="Times New Roman" pitchFamily="18" charset="0"/>
              </a:rPr>
              <a:t> В общем  здорово живём,</a:t>
            </a:r>
            <a:br>
              <a:rPr lang="ru-RU" sz="2400" b="1" dirty="0" smtClean="0">
                <a:solidFill>
                  <a:srgbClr val="FFC000"/>
                </a:solidFill>
                <a:latin typeface="Times New Roman" pitchFamily="18" charset="0"/>
                <a:cs typeface="Times New Roman" pitchFamily="18" charset="0"/>
              </a:rPr>
            </a:br>
            <a:r>
              <a:rPr lang="ru-RU" sz="2400" b="1" dirty="0" smtClean="0">
                <a:solidFill>
                  <a:srgbClr val="FFC000"/>
                </a:solidFill>
                <a:latin typeface="Times New Roman" pitchFamily="18" charset="0"/>
                <a:cs typeface="Times New Roman" pitchFamily="18" charset="0"/>
              </a:rPr>
              <a:t>И смеёмся радостно!</a:t>
            </a:r>
            <a:r>
              <a:rPr lang="ru-RU" sz="2400" b="1" dirty="0" smtClean="0">
                <a:solidFill>
                  <a:srgbClr val="FFC000"/>
                </a:solidFill>
              </a:rPr>
              <a:t/>
            </a:r>
            <a:br>
              <a:rPr lang="ru-RU" sz="2400" b="1" dirty="0" smtClean="0">
                <a:solidFill>
                  <a:srgbClr val="FFC000"/>
                </a:solidFill>
              </a:rPr>
            </a:br>
            <a:endParaRPr lang="ru-RU" sz="2400" b="1" dirty="0">
              <a:solidFill>
                <a:srgbClr val="FFC000"/>
              </a:solidFill>
            </a:endParaRPr>
          </a:p>
        </p:txBody>
      </p:sp>
      <p:sp>
        <p:nvSpPr>
          <p:cNvPr id="8" name="Текст 7"/>
          <p:cNvSpPr>
            <a:spLocks noGrp="1"/>
          </p:cNvSpPr>
          <p:nvPr>
            <p:ph type="body" idx="4294967295"/>
          </p:nvPr>
        </p:nvSpPr>
        <p:spPr>
          <a:xfrm>
            <a:off x="0" y="914400"/>
            <a:ext cx="4040188" cy="2667000"/>
          </a:xfrm>
        </p:spPr>
        <p:txBody>
          <a:bodyPr>
            <a:normAutofit/>
          </a:bodyPr>
          <a:lstStyle/>
          <a:p>
            <a:pPr>
              <a:buNone/>
            </a:pPr>
            <a:endParaRPr lang="ru-RU" dirty="0" smtClean="0">
              <a:solidFill>
                <a:srgbClr val="7030A0"/>
              </a:solidFill>
            </a:endParaRPr>
          </a:p>
          <a:p>
            <a:endParaRPr lang="ru-RU" dirty="0"/>
          </a:p>
        </p:txBody>
      </p:sp>
      <p:pic>
        <p:nvPicPr>
          <p:cNvPr id="12" name="Picture 4" descr="F:\DCIM\197___09\IMG_1366.JPG"/>
          <p:cNvPicPr>
            <a:picLocks noGrp="1" noChangeAspect="1" noChangeArrowheads="1"/>
          </p:cNvPicPr>
          <p:nvPr>
            <p:ph sz="quarter" idx="4294967295"/>
          </p:nvPr>
        </p:nvPicPr>
        <p:blipFill>
          <a:blip r:embed="rId3" cstate="print"/>
          <a:srcRect/>
          <a:stretch>
            <a:fillRect/>
          </a:stretch>
        </p:blipFill>
        <p:spPr bwMode="auto">
          <a:xfrm>
            <a:off x="4876800" y="2667000"/>
            <a:ext cx="4054679" cy="3810000"/>
          </a:xfrm>
          <a:prstGeom prst="rect">
            <a:avLst/>
          </a:prstGeom>
          <a:noFill/>
        </p:spPr>
      </p:pic>
      <p:pic>
        <p:nvPicPr>
          <p:cNvPr id="2" name="Picture 2" descr="F:\DCIM\197___09\IMG_1368.JPG"/>
          <p:cNvPicPr>
            <a:picLocks noGrp="1" noChangeAspect="1" noChangeArrowheads="1"/>
          </p:cNvPicPr>
          <p:nvPr>
            <p:ph sz="half" idx="4294967295"/>
          </p:nvPr>
        </p:nvPicPr>
        <p:blipFill>
          <a:blip r:embed="rId4" cstate="print"/>
          <a:srcRect/>
          <a:stretch>
            <a:fillRect/>
          </a:stretch>
        </p:blipFill>
        <p:spPr bwMode="auto">
          <a:xfrm>
            <a:off x="0" y="2667000"/>
            <a:ext cx="4548655" cy="38100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Рабочий стол\0_a261e_26305fd7_XL.jpg"/>
          <p:cNvPicPr>
            <a:picLocks noChangeAspect="1" noChangeArrowheads="1"/>
          </p:cNvPicPr>
          <p:nvPr/>
        </p:nvPicPr>
        <p:blipFill>
          <a:blip r:embed="rId2" cstate="print"/>
          <a:srcRect/>
          <a:stretch>
            <a:fillRect/>
          </a:stretch>
        </p:blipFill>
        <p:spPr bwMode="auto">
          <a:xfrm>
            <a:off x="0" y="-228600"/>
            <a:ext cx="9144000" cy="7595236"/>
          </a:xfrm>
          <a:prstGeom prst="rect">
            <a:avLst/>
          </a:prstGeom>
          <a:noFill/>
        </p:spPr>
      </p:pic>
      <p:sp>
        <p:nvSpPr>
          <p:cNvPr id="3" name="Заголовок 2"/>
          <p:cNvSpPr>
            <a:spLocks noGrp="1"/>
          </p:cNvSpPr>
          <p:nvPr>
            <p:ph type="title"/>
          </p:nvPr>
        </p:nvSpPr>
        <p:spPr>
          <a:xfrm>
            <a:off x="457200" y="-152400"/>
            <a:ext cx="8229600" cy="914400"/>
          </a:xfrm>
        </p:spPr>
        <p:txBody>
          <a:bodyPr>
            <a:normAutofit fontScale="90000"/>
          </a:bodyPr>
          <a:lstStyle/>
          <a:p>
            <a:r>
              <a:rPr lang="ru-RU" b="1" dirty="0" smtClean="0">
                <a:solidFill>
                  <a:srgbClr val="FFC000"/>
                </a:solidFill>
                <a:latin typeface="Times New Roman" pitchFamily="18" charset="0"/>
                <a:cs typeface="Times New Roman" pitchFamily="18" charset="0"/>
              </a:rPr>
              <a:t>А потом , а потом на  прогулку мы идём…</a:t>
            </a:r>
            <a:endParaRPr lang="ru-RU" b="1" dirty="0">
              <a:solidFill>
                <a:srgbClr val="FFC000"/>
              </a:solidFill>
              <a:latin typeface="Times New Roman" pitchFamily="18" charset="0"/>
              <a:cs typeface="Times New Roman" pitchFamily="18" charset="0"/>
            </a:endParaRPr>
          </a:p>
        </p:txBody>
      </p:sp>
      <p:sp>
        <p:nvSpPr>
          <p:cNvPr id="6" name="Текст 5"/>
          <p:cNvSpPr>
            <a:spLocks noGrp="1"/>
          </p:cNvSpPr>
          <p:nvPr>
            <p:ph type="body" idx="1"/>
          </p:nvPr>
        </p:nvSpPr>
        <p:spPr>
          <a:xfrm>
            <a:off x="457200" y="1535112"/>
            <a:ext cx="4040188" cy="1817687"/>
          </a:xfrm>
        </p:spPr>
        <p:txBody>
          <a:bodyPr/>
          <a:lstStyle/>
          <a:p>
            <a:endParaRPr lang="ru-RU" dirty="0"/>
          </a:p>
        </p:txBody>
      </p:sp>
      <p:sp>
        <p:nvSpPr>
          <p:cNvPr id="8" name="Текст 7"/>
          <p:cNvSpPr>
            <a:spLocks noGrp="1"/>
          </p:cNvSpPr>
          <p:nvPr>
            <p:ph type="body" sz="quarter" idx="3"/>
          </p:nvPr>
        </p:nvSpPr>
        <p:spPr>
          <a:xfrm>
            <a:off x="4645025" y="762000"/>
            <a:ext cx="4041775" cy="2667000"/>
          </a:xfrm>
        </p:spPr>
        <p:txBody>
          <a:bodyPr>
            <a:normAutofit fontScale="85000" lnSpcReduction="10000"/>
          </a:bodyPr>
          <a:lstStyle/>
          <a:p>
            <a:pPr algn="ctr"/>
            <a:r>
              <a:rPr lang="ru-RU" dirty="0" smtClean="0">
                <a:solidFill>
                  <a:srgbClr val="FFC000"/>
                </a:solidFill>
                <a:latin typeface="Times New Roman" pitchFamily="18" charset="0"/>
                <a:cs typeface="Times New Roman" pitchFamily="18" charset="0"/>
              </a:rPr>
              <a:t>На детской площадке все так интересно,</a:t>
            </a:r>
            <a:br>
              <a:rPr lang="ru-RU" dirty="0" smtClean="0">
                <a:solidFill>
                  <a:srgbClr val="FFC000"/>
                </a:solidFill>
                <a:latin typeface="Times New Roman" pitchFamily="18" charset="0"/>
                <a:cs typeface="Times New Roman" pitchFamily="18" charset="0"/>
              </a:rPr>
            </a:br>
            <a:r>
              <a:rPr lang="ru-RU" dirty="0" smtClean="0">
                <a:solidFill>
                  <a:srgbClr val="FFC000"/>
                </a:solidFill>
                <a:latin typeface="Times New Roman" pitchFamily="18" charset="0"/>
                <a:cs typeface="Times New Roman" pitchFamily="18" charset="0"/>
              </a:rPr>
              <a:t>Наверное, это уже всем известно!</a:t>
            </a:r>
            <a:br>
              <a:rPr lang="ru-RU" dirty="0" smtClean="0">
                <a:solidFill>
                  <a:srgbClr val="FFC000"/>
                </a:solidFill>
                <a:latin typeface="Times New Roman" pitchFamily="18" charset="0"/>
                <a:cs typeface="Times New Roman" pitchFamily="18" charset="0"/>
              </a:rPr>
            </a:br>
            <a:r>
              <a:rPr lang="ru-RU" dirty="0" smtClean="0">
                <a:solidFill>
                  <a:srgbClr val="FFC000"/>
                </a:solidFill>
                <a:latin typeface="Times New Roman" pitchFamily="18" charset="0"/>
                <a:cs typeface="Times New Roman" pitchFamily="18" charset="0"/>
              </a:rPr>
              <a:t>В песочнице там я лопаткой копаю,</a:t>
            </a:r>
            <a:br>
              <a:rPr lang="ru-RU" dirty="0" smtClean="0">
                <a:solidFill>
                  <a:srgbClr val="FFC000"/>
                </a:solidFill>
                <a:latin typeface="Times New Roman" pitchFamily="18" charset="0"/>
                <a:cs typeface="Times New Roman" pitchFamily="18" charset="0"/>
              </a:rPr>
            </a:br>
            <a:r>
              <a:rPr lang="ru-RU" dirty="0" smtClean="0">
                <a:solidFill>
                  <a:srgbClr val="FFC000"/>
                </a:solidFill>
                <a:latin typeface="Times New Roman" pitchFamily="18" charset="0"/>
                <a:cs typeface="Times New Roman" pitchFamily="18" charset="0"/>
              </a:rPr>
              <a:t>воспитатель меня на качельках катает,</a:t>
            </a:r>
            <a:br>
              <a:rPr lang="ru-RU" dirty="0" smtClean="0">
                <a:solidFill>
                  <a:srgbClr val="FFC000"/>
                </a:solidFill>
                <a:latin typeface="Times New Roman" pitchFamily="18" charset="0"/>
                <a:cs typeface="Times New Roman" pitchFamily="18" charset="0"/>
              </a:rPr>
            </a:br>
            <a:r>
              <a:rPr lang="ru-RU" dirty="0" smtClean="0">
                <a:solidFill>
                  <a:srgbClr val="FFC000"/>
                </a:solidFill>
                <a:latin typeface="Times New Roman" pitchFamily="18" charset="0"/>
                <a:cs typeface="Times New Roman" pitchFamily="18" charset="0"/>
              </a:rPr>
              <a:t>И на горках целый день</a:t>
            </a:r>
            <a:br>
              <a:rPr lang="ru-RU" dirty="0" smtClean="0">
                <a:solidFill>
                  <a:srgbClr val="FFC000"/>
                </a:solidFill>
                <a:latin typeface="Times New Roman" pitchFamily="18" charset="0"/>
                <a:cs typeface="Times New Roman" pitchFamily="18" charset="0"/>
              </a:rPr>
            </a:br>
            <a:r>
              <a:rPr lang="ru-RU" dirty="0" smtClean="0">
                <a:solidFill>
                  <a:srgbClr val="FFC000"/>
                </a:solidFill>
                <a:latin typeface="Times New Roman" pitchFamily="18" charset="0"/>
                <a:cs typeface="Times New Roman" pitchFamily="18" charset="0"/>
              </a:rPr>
              <a:t>Веселиться мне не лень!</a:t>
            </a:r>
            <a:endParaRPr lang="ru-RU" dirty="0">
              <a:solidFill>
                <a:srgbClr val="FFC000"/>
              </a:solidFill>
              <a:latin typeface="Times New Roman" pitchFamily="18" charset="0"/>
              <a:cs typeface="Times New Roman" pitchFamily="18" charset="0"/>
            </a:endParaRPr>
          </a:p>
        </p:txBody>
      </p:sp>
      <p:pic>
        <p:nvPicPr>
          <p:cNvPr id="2" name="Picture 2" descr="F:\DCIM\197___09\IMG_1382.JPG"/>
          <p:cNvPicPr>
            <a:picLocks noChangeAspect="1" noChangeArrowheads="1"/>
          </p:cNvPicPr>
          <p:nvPr/>
        </p:nvPicPr>
        <p:blipFill>
          <a:blip r:embed="rId3" cstate="print"/>
          <a:srcRect/>
          <a:stretch>
            <a:fillRect/>
          </a:stretch>
        </p:blipFill>
        <p:spPr bwMode="auto">
          <a:xfrm>
            <a:off x="304800" y="990600"/>
            <a:ext cx="4419600" cy="2609850"/>
          </a:xfrm>
          <a:prstGeom prst="rect">
            <a:avLst/>
          </a:prstGeom>
          <a:noFill/>
        </p:spPr>
      </p:pic>
      <p:pic>
        <p:nvPicPr>
          <p:cNvPr id="1027" name="Picture 3" descr="F:\DCIM\197___09\IMG_1436.JPG"/>
          <p:cNvPicPr>
            <a:picLocks noGrp="1" noChangeAspect="1" noChangeArrowheads="1"/>
          </p:cNvPicPr>
          <p:nvPr>
            <p:ph sz="half" idx="2"/>
          </p:nvPr>
        </p:nvPicPr>
        <p:blipFill>
          <a:blip r:embed="rId4" cstate="print"/>
          <a:srcRect/>
          <a:stretch>
            <a:fillRect/>
          </a:stretch>
        </p:blipFill>
        <p:spPr bwMode="auto">
          <a:xfrm>
            <a:off x="228600" y="3886200"/>
            <a:ext cx="4474030" cy="3200400"/>
          </a:xfrm>
          <a:prstGeom prst="rect">
            <a:avLst/>
          </a:prstGeom>
          <a:noFill/>
        </p:spPr>
      </p:pic>
      <p:pic>
        <p:nvPicPr>
          <p:cNvPr id="1028" name="Picture 4" descr="F:\DCIM\197___09\IMG_1398.JPG"/>
          <p:cNvPicPr>
            <a:picLocks noGrp="1" noChangeAspect="1" noChangeArrowheads="1"/>
          </p:cNvPicPr>
          <p:nvPr>
            <p:ph sz="quarter" idx="4"/>
          </p:nvPr>
        </p:nvPicPr>
        <p:blipFill>
          <a:blip r:embed="rId5" cstate="print"/>
          <a:srcRect/>
          <a:stretch>
            <a:fillRect/>
          </a:stretch>
        </p:blipFill>
        <p:spPr bwMode="auto">
          <a:xfrm>
            <a:off x="5020203" y="3657600"/>
            <a:ext cx="4030703" cy="3200400"/>
          </a:xfrm>
          <a:prstGeom prst="rect">
            <a:avLst/>
          </a:prstGeom>
          <a:noFill/>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498</TotalTime>
  <Words>623</Words>
  <Application>Microsoft Office PowerPoint</Application>
  <PresentationFormat>Экран (4:3)</PresentationFormat>
  <Paragraphs>76</Paragraphs>
  <Slides>20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Тема Office</vt:lpstr>
      <vt:lpstr>МУНИЦИПАЛЬНОЕ БЮДЖЕТНОЕ ДОШКОЛЬНОЕ ОБРАЗОВАТЕЛЬНОЕ УЧРЕЖДЕНИЕ «Детский сад №8 комбинированного вида»</vt:lpstr>
      <vt:lpstr>ЧТО ТАКОЕ ДЕТСКИЙ САД?</vt:lpstr>
      <vt:lpstr>Цель: Создание условий в детском саду  для  успешной адаптации детей раннего возраста в ДОУ.</vt:lpstr>
      <vt:lpstr>Введение.</vt:lpstr>
      <vt:lpstr>«Утро радостных встреч»</vt:lpstr>
      <vt:lpstr>Утренняя гимнастика.</vt:lpstr>
      <vt:lpstr>Первые занятия.</vt:lpstr>
      <vt:lpstr> В нашем садике друзья, просто замечательно Мы как дружная семья с нашим воспитателем!  Вместе песенки поём,  веселимся празднуем  В общем  здорово живём, И смеёмся радостно! </vt:lpstr>
      <vt:lpstr>А потом , а потом на  прогулку мы идём…</vt:lpstr>
      <vt:lpstr>Прогулка является главной составляющей в режиме дня дошкольника. Во время прогулки дети много двигаются , общаются и закаливаются.</vt:lpstr>
      <vt:lpstr>Воспитание навыков  самостоятельности и опрятности – основная задача в работе с детьми  раннего возраста. Воспитание навыков  сопровождается чтением потешек, чистоговорок  .</vt:lpstr>
      <vt:lpstr>Вот обед уж подошёл, сели  дети все за стол, чтобы не было беды, вспомним правила еды: наши ноги не стучат, наши язычки молчат, за обедом не сори , на сорил так убери…</vt:lpstr>
      <vt:lpstr> Рациональное питание является одним из основных факторов, определяющих нормальное развитие ребенка.  Оно оказывает самое непосредственное влияние на жизнедеятельность, рост ребенка. Правильное, сбалансированное питание, отвечающее физиологическим потребностям растущего организма, повышает устойчивость к различным неблагоприятным воздействиям. Наиболее важно соблюдение принципов рационального питания детей дошкольного возраста. Под правильно сбалансированным питанием понимается питание, полностью отвечающее возрастным физиологическим потребностям детского организма в основных пищевых веществах и энергии.</vt:lpstr>
      <vt:lpstr>Проведение развлекательных мероприятий важный прием при адаптации ребенка, так как создает эмоциональное настроение у дошкольника, учит общаться друг с другом и получать положительные эмоции и  поэтому мы стараемся показать детям настольный театр, кукольные спектакли, петь песенки и играть.</vt:lpstr>
      <vt:lpstr>Развлечение  «Василиса Премудрая в гостях у ребят».</vt:lpstr>
      <vt:lpstr>Постановка сказки «Теремок».</vt:lpstr>
      <vt:lpstr>Осень – чарующее время года. Как только сказочное лето уходит со двора, так всё меняется. Хотя, на первый взгляд, всё точно также. Утро светлое, раннее. Но кто же начал всё вокруг так красиво раскрашивать? Кто нашёл такие яркие краски? Бронзовую, огненную, пурпурную, золотую. Это Осень. Это пришла она, волшебница. И природа приступила к примерке новых нарядов.</vt:lpstr>
      <vt:lpstr> «В гостях у осени».</vt:lpstr>
      <vt:lpstr>Если на деревьях листья пожелтели, если в край далекий птицы улетели, если небо хмурое, если дождик льется, это время года осенью зовется.</vt:lpstr>
      <vt:lpstr>Спасибо за внимание!</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user</cp:lastModifiedBy>
  <cp:revision>61</cp:revision>
  <dcterms:created xsi:type="dcterms:W3CDTF">2015-09-07T22:32:48Z</dcterms:created>
  <dcterms:modified xsi:type="dcterms:W3CDTF">2015-09-29T17:26:58Z</dcterms:modified>
</cp:coreProperties>
</file>