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6" r:id="rId3"/>
    <p:sldId id="297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98" r:id="rId13"/>
    <p:sldId id="264" r:id="rId14"/>
    <p:sldId id="299" r:id="rId15"/>
    <p:sldId id="267" r:id="rId16"/>
    <p:sldId id="270" r:id="rId17"/>
    <p:sldId id="281" r:id="rId18"/>
    <p:sldId id="282" r:id="rId19"/>
    <p:sldId id="283" r:id="rId20"/>
    <p:sldId id="284" r:id="rId21"/>
    <p:sldId id="285" r:id="rId22"/>
    <p:sldId id="286" r:id="rId23"/>
    <p:sldId id="278" r:id="rId24"/>
    <p:sldId id="272" r:id="rId25"/>
    <p:sldId id="271" r:id="rId26"/>
    <p:sldId id="274" r:id="rId27"/>
    <p:sldId id="268" r:id="rId28"/>
    <p:sldId id="275" r:id="rId29"/>
    <p:sldId id="269" r:id="rId30"/>
    <p:sldId id="280" r:id="rId31"/>
    <p:sldId id="276" r:id="rId32"/>
    <p:sldId id="287" r:id="rId33"/>
    <p:sldId id="291" r:id="rId34"/>
    <p:sldId id="288" r:id="rId35"/>
    <p:sldId id="292" r:id="rId36"/>
    <p:sldId id="294" r:id="rId37"/>
    <p:sldId id="293" r:id="rId38"/>
    <p:sldId id="300" r:id="rId39"/>
    <p:sldId id="301" r:id="rId40"/>
    <p:sldId id="302" r:id="rId41"/>
    <p:sldId id="289" r:id="rId42"/>
    <p:sldId id="30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66F5AF-2282-48F5-88E5-0D1491805C09}">
          <p14:sldIdLst>
            <p14:sldId id="256"/>
            <p14:sldId id="296"/>
            <p14:sldId id="297"/>
            <p14:sldId id="265"/>
            <p14:sldId id="257"/>
            <p14:sldId id="258"/>
            <p14:sldId id="259"/>
            <p14:sldId id="260"/>
            <p14:sldId id="261"/>
            <p14:sldId id="262"/>
            <p14:sldId id="263"/>
            <p14:sldId id="298"/>
            <p14:sldId id="264"/>
            <p14:sldId id="299"/>
            <p14:sldId id="267"/>
            <p14:sldId id="270"/>
            <p14:sldId id="281"/>
            <p14:sldId id="282"/>
            <p14:sldId id="283"/>
            <p14:sldId id="284"/>
            <p14:sldId id="285"/>
            <p14:sldId id="286"/>
            <p14:sldId id="278"/>
            <p14:sldId id="272"/>
            <p14:sldId id="271"/>
            <p14:sldId id="274"/>
            <p14:sldId id="268"/>
            <p14:sldId id="275"/>
            <p14:sldId id="269"/>
            <p14:sldId id="280"/>
            <p14:sldId id="276"/>
            <p14:sldId id="287"/>
            <p14:sldId id="291"/>
            <p14:sldId id="288"/>
          </p14:sldIdLst>
        </p14:section>
        <p14:section name="Раздел без заголовка" id="{F571D94A-00C4-4658-9EB7-A6C2DE60D24B}">
          <p14:sldIdLst>
            <p14:sldId id="292"/>
            <p14:sldId id="294"/>
            <p14:sldId id="293"/>
            <p14:sldId id="300"/>
            <p14:sldId id="301"/>
            <p14:sldId id="302"/>
            <p14:sldId id="28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9599B-C364-43CF-8C15-8D759711D85C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6909C-47A0-43AD-9672-1F7C52AE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2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909C-47A0-43AD-9672-1F7C52AEDD9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9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1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7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6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0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5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3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5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2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6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03C1-8558-4D04-9932-A12292CC9E96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2E54-607A-4486-A832-6A504AC2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9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численных методов в профессиональной деятельности среднего медицинского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900" dirty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</a:rPr>
              <a:t>Занятие </a:t>
            </a:r>
            <a:r>
              <a:rPr lang="en-US" sz="2900" dirty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</a:rPr>
              <a:t>N</a:t>
            </a:r>
            <a:r>
              <a:rPr lang="ru-RU" sz="2900" dirty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28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дозы лекарственного препарата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914400" lvl="2" indent="0" algn="just" hangingPunct="0">
                  <a:spcBef>
                    <a:spcPts val="600"/>
                  </a:spcBef>
                  <a:spcAft>
                    <a:spcPts val="300"/>
                  </a:spcAft>
                  <a:buNone/>
                </a:pPr>
                <a:r>
                  <a:rPr lang="ru-RU" sz="2000" b="1" u="sng" dirty="0" smtClean="0">
                    <a:solidFill>
                      <a:prstClr val="black"/>
                    </a:solidFill>
                    <a:latin typeface="Times New Roman"/>
                  </a:rPr>
                  <a:t>Задача 3</a:t>
                </a:r>
              </a:p>
              <a:p>
                <a:pPr lvl="0" indent="0" algn="just" hangingPunct="0"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Имеется флакон 200 мл 10%-</a:t>
                </a:r>
                <a:r>
                  <a:rPr lang="ru-RU" sz="2000" dirty="0" err="1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го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 раствора кальция хлорида. Назначение врача: 1,5 г кальция хлорида 3 раза в день. Выполните назначение врача. (Определите сколько мл имеющегося раствора необходимо дать больному на один прием и за сутки).</a:t>
                </a:r>
              </a:p>
              <a:p>
                <a:pPr marL="0" indent="0">
                  <a:buNone/>
                </a:pP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marL="514350" indent="-514350">
                  <a:buAutoNum type="arabicParenR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сколько лекарственного вещества во флаконе: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 : 10г – 100мл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хг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200  мл          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10∗200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 (г)</a:t>
                </a:r>
              </a:p>
              <a:p>
                <a:pPr marL="457200" indent="-457200">
                  <a:buAutoNum type="arabicParenR" startAt="2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разовую дозу: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20г – 200мл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1,5г – х мл           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1,5∗200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15(мл) – столовая ложка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3)Найдем суточную дозу: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мл * 3раза = 45 (мл)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Ответ: Три раза в день по одной столовой ложке.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887" r="-667" b="-1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50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дозы лекарственного препарата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Назначение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врача: 2г лекарственного средства в виде микстуры. Имеется: микстура, 2мл которой содержат 1000 мг препарата. Сколько мл составляет разовый прием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разовую и суточную дозы магния сульфата, выписанного взрослому как желчегонное средство в 20% растворе и назначенного по 1 столовой ложке 3 раза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курсовую дозу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спиртовой настойки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валерианы, назначенной по 30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ночь в течение 25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врача: морфин по 15 мг внутримышечно каждые 4 часа при болях. Имеется: морфин во флаконах по 10мг/ мл (указано количество препарата в 1 мл раствора). Сколько мл раствора медсестра должна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шприц для инъекций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отеке головного мозга врач назначил преднизолон 60 мг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внутримышечно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раза в день. Имеется раствор преднизолона по 30 мг/мл. Сколько мл составляет разовый прием?</a:t>
            </a:r>
          </a:p>
        </p:txBody>
      </p:sp>
    </p:spTree>
    <p:extLst>
      <p:ext uri="{BB962C8B-B14F-4D97-AF65-F5344CB8AC3E}">
        <p14:creationId xmlns:p14="http://schemas.microsoft.com/office/powerpoint/2010/main" val="318284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Задача4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2мл-1000мг=1г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2г в 4мл.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Задача5.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%: 20г-100мл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Хг-15мл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Х=20*15/100=3г – разовая доза,   3*3=9г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Задача6.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1мл=40кап. спиртовой настойки.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Хмл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=30кап.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Х=1*30/40=3/4=0,75мл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0,75*25=18,75мл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Задача7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10мг-1мл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15мг-хмл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Х=15/10=1,5мл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Задача8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30мг-1мл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60мг-хмл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Х=2мл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7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дозы лекарственного препарата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Назначение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врача: адреналин по 0,5 мг внутримышечно 4 раза в день. Имеются ампулы адреналина 0,1% по 1 мл. Сколько мл раствора должна набрать в шприц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медсестра?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Лазикс 30 мг внутримышечно немедленно. Имеется ампула 2 мл –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-пуле 20 мг. Сколько мл лазикса нужно набрать в шприц для инъекций?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Рассчитать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капсул оксациллина натриевой соли на 7 дней лечения раневой инфекции, если суточная доза составляет 1 г.,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капсулы – 0,25 г.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Рассчитать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таблеток амоксициллина на 7 дней лечения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анги-ны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суточная доза составляет 1,5 г в три приёма, доза одной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0,25 г.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Задача13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Рассчитать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разовую и суточную дозы 3% раствора натрия бромида на-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больному неврозом в объёме 200 мл по 1 столовой ложке 3 раза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 сколько приёмов и 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хватит больному данного раствора.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Задача14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Врач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назначил по одной чайной ложке раствора калия бромида 3 раза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концентрацию калия бромида и объем раствора, если больной должен получать по 0,05 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1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Задача9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0,1г=100мг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0.1%: 100мг-100мл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     0,5мг-хмл        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Х= 0,5*100/100=0,5мл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Задача10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2мл-20мг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Хмл-30мг    Х= 2*30/20=3мл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Задача11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1день=1г/0,25г=4капсулы.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4*7=28капсул.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Задача12.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Разовая доза =1,5/3=0,5г ,    0,5/0,25=2 таблетки. 2*7=14 таблеток.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Задача13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  1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ст.ложка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=15мл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3%: 3г-100мл,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 Хг-15мл              х=15*3/100=0,45г-разовая доза.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0,45г*3=1,35г-суточная доза.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200мл/15мл= на 13 приемов/3=на 4 дня.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Задача14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1ч.л.-5мл-0,05г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100мл-  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хг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 х=100*0,05/5=1г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1%раствор.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5*3*4=60мл</a:t>
            </a:r>
            <a:endParaRPr lang="ru-RU" sz="19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02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цены деления шприца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цилиндре ближайшую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подыгольному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конусу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указывающую количество мл;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делений на цилиндре между этой цифрой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подыгольным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конусом;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ближайшую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подыгольному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конусу цифру на число делений.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будет «цена» деления шприца.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2160" y="1484784"/>
            <a:ext cx="20162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цены деления шприца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6833" y="1900009"/>
            <a:ext cx="1559333" cy="392634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6995" y="1600200"/>
            <a:ext cx="15410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расчеты при разведении антибиотиков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антибиотики для парентерального применения выпускают во флаконах в твердой лекарственной форме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кристаллического порошка.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инъекционного введения используются стерильные растворители: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0,9% изотонический раствор натрия хлорида (физиологический раствор),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 для инъекций,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0,25% или 0,5% растворы новокаина.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038600" cy="4182616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1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76" y="367625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во флаконах дозируются в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Действия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граммах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1,0 г  -  1 000000 ЕД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г – 500000 ЕД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0,25г – 250000 ЕД</a:t>
            </a: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" y="3186603"/>
            <a:ext cx="3842680" cy="34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39" y="3186603"/>
            <a:ext cx="3500583" cy="35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75" y="4149080"/>
            <a:ext cx="1095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3" t="-1480" r="26156" b="4529"/>
          <a:stretch/>
        </p:blipFill>
        <p:spPr bwMode="auto">
          <a:xfrm>
            <a:off x="6173676" y="4277705"/>
            <a:ext cx="828000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7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188640"/>
            <a:ext cx="7772400" cy="103797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способа разведения антибиотиков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subTitle" idx="4294967295"/>
          </p:nvPr>
        </p:nvSpPr>
        <p:spPr>
          <a:xfrm>
            <a:off x="611560" y="1340768"/>
            <a:ext cx="7848872" cy="4298032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Классическое разведение    (1:1):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1000000 ЕД – 10 мл растворителя.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500000 ЕД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 мл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00000 ЕД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 мл</a:t>
            </a:r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Стандартное разведение (рабочее)  (2:1):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1000000 ЕД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 растворителя.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500000 ЕД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00000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мл</a:t>
            </a:r>
          </a:p>
          <a:p>
            <a:pPr marL="0" indent="0">
              <a:buNone/>
            </a:pPr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0" y="4526859"/>
            <a:ext cx="3744416" cy="212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2341"/>
            <a:ext cx="3774568" cy="212319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8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врачебных ошибок и ненадлежащего оказания медицинской помощи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половине этого года в следственные органы СК России поступили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2516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сообщений о преступлениях, связанных с врачебными ошибками. В результате возбуждено 419 уголовных дел.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</a:t>
            </a:r>
            <a:r>
              <a:rPr lang="ru-RU" dirty="0" smtClean="0">
                <a:solidFill>
                  <a:prstClr val="black"/>
                </a:solidFill>
              </a:rPr>
              <a:t>ообщил </a:t>
            </a:r>
            <a:r>
              <a:rPr lang="ru-RU" dirty="0">
                <a:solidFill>
                  <a:prstClr val="black"/>
                </a:solidFill>
              </a:rPr>
              <a:t>председатель СК России Александр </a:t>
            </a:r>
            <a:r>
              <a:rPr lang="ru-RU" dirty="0" err="1">
                <a:solidFill>
                  <a:prstClr val="black"/>
                </a:solidFill>
              </a:rPr>
              <a:t>Бастрыкин</a:t>
            </a:r>
            <a:r>
              <a:rPr lang="ru-RU" dirty="0" smtClean="0">
                <a:solidFill>
                  <a:prstClr val="black"/>
                </a:solidFill>
              </a:rPr>
              <a:t>. 29.09.2016г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043608" y="2636912"/>
          <a:ext cx="7056783" cy="14005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2261"/>
                <a:gridCol w="2352261"/>
                <a:gridCol w="2352261"/>
              </a:tblGrid>
              <a:tr h="4668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Погибло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68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685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полугодие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21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детской практике применяют разведение 1:1 (малые дозы антибиотика), в терапии взрослым преимущественно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2:1.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Например,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пациенту необходимо ввести 500 000 ЕД антибиотика. При разведении 1:1 необходимо взять 5 мл растворителя; но можно применить и правило разведения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2:1.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этом случае  берут 2,5 мл растворителя.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больших дозах антибиотиков целесообразно использовать правило разведения 2:1 (1 млн ЕД; 1,2млн ЕД; 1,5 млн ЕД), так как  частое введение антибиотиков – угроза осложнения (асептический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нерассасывающийся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инфильтрат).</a:t>
            </a:r>
            <a:endParaRPr lang="ru-RU" sz="2400" dirty="0">
              <a:ea typeface="Calibri"/>
              <a:cs typeface="Times New Roman"/>
            </a:endParaRPr>
          </a:p>
          <a:p>
            <a:pPr marL="0" indent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разведении антибиотика растворитель лечебную функцию не несет – доза препарата не меняется от количества растворителя.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4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5570756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Задание1.</a:t>
            </a: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классическом разведении: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Во флаконе 1 000 000 ЕД – необходимо добавить _____ мл раствора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Во флаконе 500 000 ЕД    – необходимо добавить _____ мл раствора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Во флаконе          0,5г        – необходимо добавить _____ мл раствора</a:t>
            </a:r>
          </a:p>
          <a:p>
            <a:r>
              <a:rPr lang="ru-RU" dirty="0">
                <a:latin typeface="Times New Roman"/>
                <a:ea typeface="Times New Roman"/>
              </a:rPr>
              <a:t>        </a:t>
            </a:r>
            <a:r>
              <a:rPr lang="ru-RU" dirty="0" smtClean="0">
                <a:latin typeface="Times New Roman"/>
                <a:ea typeface="Times New Roman"/>
              </a:rPr>
              <a:t>Во </a:t>
            </a:r>
            <a:r>
              <a:rPr lang="ru-RU" dirty="0">
                <a:latin typeface="Times New Roman"/>
                <a:ea typeface="Times New Roman"/>
              </a:rPr>
              <a:t>флаконе  </a:t>
            </a:r>
            <a:r>
              <a:rPr lang="ru-RU" dirty="0" smtClean="0">
                <a:latin typeface="Times New Roman"/>
                <a:ea typeface="Times New Roman"/>
              </a:rPr>
              <a:t>        </a:t>
            </a:r>
            <a:r>
              <a:rPr lang="ru-RU" dirty="0">
                <a:latin typeface="Times New Roman"/>
                <a:ea typeface="Times New Roman"/>
              </a:rPr>
              <a:t>0,25г      – необходимо добавить _____ мл раствор</a:t>
            </a:r>
            <a:endParaRPr lang="ru-RU" b="1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                                                                             ОТВЕТЫ</a:t>
            </a:r>
            <a:r>
              <a:rPr lang="ru-RU" sz="1400" dirty="0">
                <a:latin typeface="Times New Roman"/>
                <a:ea typeface="Times New Roman"/>
              </a:rPr>
              <a:t>: 10 мл</a:t>
            </a:r>
            <a:r>
              <a:rPr lang="ru-RU" sz="1400" dirty="0" smtClean="0">
                <a:latin typeface="Times New Roman"/>
                <a:ea typeface="Times New Roman"/>
              </a:rPr>
              <a:t>; </a:t>
            </a:r>
            <a:r>
              <a:rPr lang="ru-RU" sz="1400" dirty="0">
                <a:latin typeface="Times New Roman"/>
                <a:ea typeface="Times New Roman"/>
              </a:rPr>
              <a:t>5 мл; </a:t>
            </a:r>
            <a:r>
              <a:rPr lang="ru-RU" sz="1400" dirty="0" smtClean="0">
                <a:latin typeface="Times New Roman"/>
                <a:ea typeface="Times New Roman"/>
              </a:rPr>
              <a:t>5 </a:t>
            </a:r>
            <a:r>
              <a:rPr lang="ru-RU" sz="1400" dirty="0">
                <a:latin typeface="Times New Roman"/>
                <a:ea typeface="Times New Roman"/>
              </a:rPr>
              <a:t>мл; </a:t>
            </a:r>
            <a:r>
              <a:rPr lang="ru-RU" sz="1400" dirty="0" smtClean="0">
                <a:latin typeface="Times New Roman"/>
                <a:ea typeface="Times New Roman"/>
              </a:rPr>
              <a:t>2.5 мл.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Задание 2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а) Назначение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врача: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сделать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инъекции двум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пациентам:                                                 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одному 300 000 ЕД,                                                                                                                                                                                     другому – 500 000 ЕД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Классическое разведение.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Во </a:t>
            </a:r>
            <a:r>
              <a:rPr lang="ru-RU" dirty="0">
                <a:latin typeface="Times New Roman"/>
                <a:ea typeface="Times New Roman"/>
              </a:rPr>
              <a:t>флаконе 1 000 000ЕД пенициллина. </a:t>
            </a:r>
            <a:r>
              <a:rPr lang="ru-RU" dirty="0" smtClean="0">
                <a:latin typeface="Times New Roman"/>
                <a:ea typeface="Times New Roman"/>
              </a:rPr>
              <a:t>Выполнить назначение врача.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                                    Сколько мл растворителя введете во флакон?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                            Сколько  мл наберете в шприц для каждой инъекции?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                            Сколько </a:t>
            </a:r>
            <a:r>
              <a:rPr lang="ru-RU" dirty="0">
                <a:latin typeface="Times New Roman"/>
                <a:ea typeface="Times New Roman"/>
              </a:rPr>
              <a:t>остается во флаконе ЕД антибиотика?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                         </a:t>
            </a:r>
            <a:r>
              <a:rPr lang="ru-RU" dirty="0" smtClean="0">
                <a:latin typeface="Times New Roman"/>
                <a:ea typeface="Times New Roman"/>
              </a:rPr>
              <a:t> Сколько </a:t>
            </a:r>
            <a:r>
              <a:rPr lang="ru-RU" dirty="0">
                <a:latin typeface="Times New Roman"/>
                <a:ea typeface="Times New Roman"/>
              </a:rPr>
              <a:t>остается во флаконе мл раствора </a:t>
            </a:r>
            <a:r>
              <a:rPr lang="ru-RU" dirty="0" smtClean="0">
                <a:latin typeface="Times New Roman"/>
                <a:ea typeface="Times New Roman"/>
              </a:rPr>
              <a:t>антибиотика?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б) Назначение врача:  90 000 ЕД пенициллина. Классическое разведение.</a:t>
            </a:r>
            <a:endParaRPr lang="ru-RU" dirty="0" smtClean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Во </a:t>
            </a:r>
            <a:r>
              <a:rPr lang="ru-RU" dirty="0">
                <a:latin typeface="Times New Roman"/>
                <a:ea typeface="Times New Roman"/>
              </a:rPr>
              <a:t>флаконе 1 000 000ЕД </a:t>
            </a:r>
            <a:r>
              <a:rPr lang="ru-RU" dirty="0" smtClean="0">
                <a:latin typeface="Times New Roman"/>
                <a:ea typeface="Times New Roman"/>
              </a:rPr>
              <a:t>пенициллина. Выполнить назначение врача.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                            Сколько мл растворителя введете во флакон?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                    Сколько </a:t>
            </a:r>
            <a:r>
              <a:rPr lang="ru-RU" dirty="0">
                <a:latin typeface="Times New Roman"/>
                <a:ea typeface="Times New Roman"/>
              </a:rPr>
              <a:t>мл раствора </a:t>
            </a:r>
            <a:r>
              <a:rPr lang="ru-RU" dirty="0" smtClean="0">
                <a:latin typeface="Times New Roman"/>
                <a:ea typeface="Times New Roman"/>
              </a:rPr>
              <a:t>наберете </a:t>
            </a:r>
            <a:r>
              <a:rPr lang="ru-RU" dirty="0">
                <a:latin typeface="Times New Roman"/>
                <a:ea typeface="Times New Roman"/>
              </a:rPr>
              <a:t>в шприц для </a:t>
            </a:r>
            <a:r>
              <a:rPr lang="ru-RU" dirty="0" smtClean="0">
                <a:latin typeface="Times New Roman"/>
                <a:ea typeface="Times New Roman"/>
              </a:rPr>
              <a:t>инъекции?</a:t>
            </a: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                            Сколько </a:t>
            </a:r>
            <a:r>
              <a:rPr lang="ru-RU" dirty="0">
                <a:latin typeface="Times New Roman"/>
                <a:ea typeface="Times New Roman"/>
              </a:rPr>
              <a:t>остается во флаконе ЕД </a:t>
            </a:r>
            <a:r>
              <a:rPr lang="ru-RU" dirty="0" smtClean="0">
                <a:latin typeface="Times New Roman"/>
                <a:ea typeface="Times New Roman"/>
              </a:rPr>
              <a:t>антибиотика?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                    Сколько </a:t>
            </a:r>
            <a:r>
              <a:rPr lang="ru-RU" dirty="0">
                <a:latin typeface="Times New Roman"/>
                <a:ea typeface="Times New Roman"/>
              </a:rPr>
              <a:t>остается во флаконе мл раствора антибиотика?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2699792" y="3086104"/>
            <a:ext cx="217216" cy="864096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699792" y="4653136"/>
            <a:ext cx="154327" cy="936104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60514"/>
              </p:ext>
            </p:extLst>
          </p:nvPr>
        </p:nvGraphicFramePr>
        <p:xfrm>
          <a:off x="323529" y="1349479"/>
          <a:ext cx="8280919" cy="50830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3867"/>
                <a:gridCol w="3950588"/>
                <a:gridCol w="4176464"/>
              </a:tblGrid>
              <a:tr h="263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антибиотика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Назначение врача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АМПИОКС.     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Доза во флаконе 0,5 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Классическое    разведение.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Ввести  250 000 ЕД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ЦЕФАЗОЛИН. 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Доза во флаконе 1,0 г.                           </a:t>
                      </a:r>
                      <a:endParaRPr lang="ru-RU" sz="1600" b="1" dirty="0" smtClean="0">
                        <a:solidFill>
                          <a:srgbClr val="0066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Классическое   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разведение.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Ввести  300 000 ЕД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БЕНЗИЛПЕНИЦИЛЛИНА НАТРИЕВАЯ СОЛЬ.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Доза во флаконе 1 000 000 ЕД.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Разведен  4,0 </a:t>
                      </a:r>
                      <a:r>
                        <a:rPr lang="en-US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ml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Ввести  0,5 г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БИЦИЛЛИН –5.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Доза во флаконе 1 200 000 ЕД.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Разведен  6,0 </a:t>
                      </a:r>
                      <a:r>
                        <a:rPr lang="en-US" sz="1600" b="1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Ввести  600 000 ЕД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ГЕНТАМИЦИН.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Раствор в ампуле 4% -2,0 </a:t>
                      </a:r>
                      <a:r>
                        <a:rPr lang="en-US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ml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Ввести  40 000 ЕД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ЛИНКОМИЦИН.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Раствор в ампуле 30% - 1,0 </a:t>
                      </a:r>
                      <a:r>
                        <a:rPr lang="en-US" sz="16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ml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Ввести  300 000 ЕД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88640"/>
            <a:ext cx="8208912" cy="120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71755" lvl="0"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Сколько мл растворителя необходимо взять?</a:t>
            </a:r>
          </a:p>
          <a:p>
            <a:pPr marL="685800" marR="71755" lvl="0"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Сколько мл </a:t>
            </a:r>
            <a:r>
              <a:rPr lang="ru-RU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набираем в 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шприц для инъекции?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685800" marR="71755" lvl="0">
              <a:lnSpc>
                <a:spcPct val="80000"/>
              </a:lnSpc>
            </a:pPr>
            <a:r>
              <a:rPr lang="ru-RU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                          Рассчитайте остаток во флаконе: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457200" marR="71755" lvl="0" algn="ctr">
              <a:lnSpc>
                <a:spcPct val="80000"/>
              </a:lnSpc>
            </a:pPr>
            <a:r>
              <a:rPr lang="ru-RU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- в миллилитрах;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457200" marR="71755" lvl="0" algn="ctr">
              <a:lnSpc>
                <a:spcPct val="80000"/>
              </a:lnSpc>
            </a:pPr>
            <a:r>
              <a:rPr lang="ru-RU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      - в ЕД (или граммах)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7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расчеты  в пульмонологии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457200" algn="just">
              <a:buNone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- с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овокупность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обеспечивающих непрерывное снабжение всех органов и тканей тела кислородом и удаление из организма постоянно образующегося в процессе обмена веществ углекислого газа.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может прожить без: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пищи меньше месяца,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- 10 дней,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кислорода- 4-7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минуты. </a:t>
            </a:r>
            <a:endParaRPr lang="ru-RU" sz="3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56792"/>
            <a:ext cx="4244280" cy="46805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337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Спирометр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анатомическую структуру органов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просмотреть при помощи лучевых методов диагностики (рентгенологическое, флюорографическое, ультразвуковое исследование, компьютерная, магнитно-резонансная томография), то оценить функциональное состояние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 нам помогает    с п и р о м е т р.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87890"/>
            <a:ext cx="6669602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55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79208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Спирометрия – что это?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4680520"/>
          </a:xfrm>
        </p:spPr>
        <p:txBody>
          <a:bodyPr>
            <a:noAutofit/>
          </a:bodyPr>
          <a:lstStyle/>
          <a:p>
            <a:pPr lvl="0" indent="457200"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Спирометрия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спирография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 дыхание,  «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metria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измерение) —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исследования функции внешнего дыхания,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измерение объёмных и скоростных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дыхания.</a:t>
            </a:r>
          </a:p>
          <a:p>
            <a:pPr marL="0" lvl="0" indent="45720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спирометрии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 врачу важную информацию о проводимости дыхательных путей и о вентиляционной способности легких, что позволяет ему выявить звено нарушения и возможность обратимости патологических изменений в нем. </a:t>
            </a:r>
          </a:p>
          <a:p>
            <a:pPr marL="0" lvl="0" indent="45720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функции внешнего дыхания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 и в процентах от должных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Абсолютные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строгих значений и варьируют у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пола, возраста, роста, массы тела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физической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тренированности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 В связи с этим специальными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расчётными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должные величины (ДВ) и от них вычисляется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отражающий степень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от нормы у данного человека. У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от ДВ в пределах 20%.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07704" y="11967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35696" y="1124744"/>
            <a:ext cx="72008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07904" y="1124744"/>
            <a:ext cx="72008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46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процедуры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916832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94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Газообмен в легких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Жизненная емкость легких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(ЖЕЛ)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максимальный объем воздуха, который можно выдохнуть после максимально глубокого вдоха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ДО +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РОвд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РОвыд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- дыхательный объем (0,5 л)</a:t>
            </a:r>
          </a:p>
          <a:p>
            <a:pPr marL="0" lvl="0" indent="0">
              <a:buNone/>
            </a:pP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РОвд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резервный объем вдоха (1,5 л)</a:t>
            </a:r>
          </a:p>
          <a:p>
            <a:pPr marL="0" lvl="0" indent="0">
              <a:buNone/>
            </a:pP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РОвыд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резервный объем выдоха (1,5 л)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 составляет у мужчин 3,5 - 5,0 л, у женщин – 3,0 - 4,0 л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Расчетная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 для должной жизненной емкости легких </a:t>
            </a:r>
            <a:endParaRPr lang="ru-RU" sz="1800" u="sng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взрослого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мужчины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(л) = Рост(см) х 0,052 – Возраст(лет) х 0,022 – 3,6.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взрослой женщины: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fontAlgn="base" hangingPunc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(л) = Рост(см) х 0,041 – Возраст(лет) х 0,018 – 2,68.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fontAlgn="base" hangingPunc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молодых людей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 – 17лет) жизненную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емкость легких можно вычислить по формуле: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ЖЕЛ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(л) = 2,5 х Рост (м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57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нормы и градации отклонения показателей внешнего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по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Л.Л.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Шику 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Н.Н.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Канаеву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1980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показателей в процентах к должным величинам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спирограммы. 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спирограмму и  дайте заключение: 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174 см, Масса тела 70 кг, Пол муж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76303"/>
              </p:ext>
            </p:extLst>
          </p:nvPr>
        </p:nvGraphicFramePr>
        <p:xfrm>
          <a:off x="395536" y="1628800"/>
          <a:ext cx="8352928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8395"/>
                <a:gridCol w="1305915"/>
                <a:gridCol w="1392155"/>
                <a:gridCol w="1392155"/>
                <a:gridCol w="1392155"/>
                <a:gridCol w="139215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Условная норма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90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85-90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70-84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97152"/>
            <a:ext cx="8136904" cy="114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60212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Вывод: </a:t>
            </a:r>
            <a:r>
              <a:rPr lang="ru-RU" i="1" dirty="0" smtClean="0"/>
              <a:t>у</a:t>
            </a:r>
            <a:r>
              <a:rPr lang="ru-RU" b="1" i="1" dirty="0" smtClean="0"/>
              <a:t> </a:t>
            </a:r>
            <a:r>
              <a:rPr lang="ru-RU" dirty="0" smtClean="0"/>
              <a:t>больного имеется </a:t>
            </a:r>
            <a:r>
              <a:rPr lang="ru-RU" dirty="0"/>
              <a:t>выраженное снижение ЖЕЛ до 22% </a:t>
            </a:r>
            <a:r>
              <a:rPr lang="ru-RU" dirty="0" smtClean="0"/>
              <a:t>от </a:t>
            </a:r>
            <a:r>
              <a:rPr lang="ru-RU" dirty="0"/>
              <a:t>должного, </a:t>
            </a:r>
            <a:r>
              <a:rPr lang="ru-RU" dirty="0" smtClean="0"/>
              <a:t>это указывает </a:t>
            </a:r>
            <a:r>
              <a:rPr lang="ru-RU" dirty="0"/>
              <a:t>на наличие </a:t>
            </a:r>
            <a:r>
              <a:rPr lang="ru-RU" dirty="0" smtClean="0"/>
              <a:t>резких </a:t>
            </a:r>
            <a:r>
              <a:rPr lang="ru-RU" dirty="0"/>
              <a:t>нарушений </a:t>
            </a:r>
            <a:r>
              <a:rPr lang="ru-RU" dirty="0" smtClean="0"/>
              <a:t>дыхания.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887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Газообмен в легких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показателем вентиляции легких служит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минутный объем дыхания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(МОД):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 = ДО х ЧДД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ыхательный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легких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объем воздуха, который вдыхается или выдыхается при спокойном дыхании,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ЧДД – </a:t>
            </a:r>
            <a:r>
              <a:rPr lang="ru-RU" sz="1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частота дыхания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количество вдохов/выдохов за минуту.</a:t>
            </a:r>
            <a:endPara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относительном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покое взрослый человек совершает примерно 16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минуту, а объем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вдыхаемого или выдыхаемого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– около 500 мл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кислорода и углекислого газа во вдыхаемом/выдыхаемом воздухе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25144"/>
            <a:ext cx="8248603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764704"/>
            <a:ext cx="81369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вовсе не является вредной привычкой.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убийственной привычкой.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11284"/>
            <a:ext cx="5112568" cy="564671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430625">
            <a:off x="-198047" y="2806160"/>
            <a:ext cx="339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ПАТАЛОГААНАТОМА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63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Газообмен в легких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endParaRPr lang="ru-RU" sz="20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обследование поступила женщина 30 лет, рост 165 см, вес 60кг. Определить какой у него должен быть ЖЕЛ и МОД, если  ДО = 500 мл, ЧДД = 25.</a:t>
            </a:r>
            <a:endParaRPr lang="ru-RU" sz="20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Человек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спокойном дыхании делает 16 дыхательных движений в минуту. При физической нагрузке количество дыхательных движений увеличивается на 50%. Сколько углекислого газа при физической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выдохнул человек за 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ЖЕЛ = 3000 мл?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 минуты человек делает 16 дыхательных движений, при этом в легкие поступает за 1 вдох 1500 см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воздуха. Какова минутная вентиляция легких?</a:t>
            </a:r>
          </a:p>
          <a:p>
            <a:pPr marL="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Рассчитайте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долженствующую жизненную емкость легких ребенка 15 лет, если дыхательный объем составляет 400 мл, резервный объем вдоха – 1,4 л, резервный объем вдоха – 900 мл.</a:t>
            </a:r>
          </a:p>
          <a:p>
            <a:pPr marL="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Рассчитайте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долженствующий минутный объем дыхания ребенка 14 лет, если дыхательный объем составляет 400 мл, частота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– 19  в минуту.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59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расчеты в педиатрии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noFill/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Расчет прибавки массы детей: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 полугодие жизни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М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=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b="1" baseline="-25000" dirty="0" err="1">
                <a:latin typeface="Times New Roman"/>
                <a:ea typeface="Times New Roman"/>
                <a:cs typeface="Times New Roman"/>
              </a:rPr>
              <a:t>тела</a:t>
            </a:r>
            <a:r>
              <a:rPr lang="ru-RU" b="1" baseline="-25000" dirty="0">
                <a:latin typeface="Times New Roman"/>
                <a:ea typeface="Times New Roman"/>
                <a:cs typeface="Times New Roman"/>
              </a:rPr>
              <a:t> при рождении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 + 800 х N,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 fontAlgn="base" hangingPunc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b="1" i="1" dirty="0"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 полугодие жизни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М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=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b="1" baseline="-25000" dirty="0" err="1">
                <a:latin typeface="Times New Roman"/>
                <a:ea typeface="Times New Roman"/>
                <a:cs typeface="Times New Roman"/>
              </a:rPr>
              <a:t>тела</a:t>
            </a:r>
            <a:r>
              <a:rPr lang="ru-RU" b="1" baseline="-25000" dirty="0">
                <a:latin typeface="Times New Roman"/>
                <a:ea typeface="Times New Roman"/>
                <a:cs typeface="Times New Roman"/>
              </a:rPr>
              <a:t> при рождении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 + 800 х 6 + 400 х (N - 6) ,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 fontAlgn="base" hangingPunc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где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N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месяц жизни.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Отклонение массы тела ребенка от нормы до 10% не считается патологией, однако медицинский работник должен проанализировать  выявленное несоответствие.</a:t>
            </a:r>
            <a:endParaRPr lang="ru-RU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SzPts val="2200"/>
              <a:buFont typeface="Wingdings"/>
              <a:buChar char=""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Гипотрофия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степени ставится при дефиците массы 10-20%,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степени – 20-30%,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III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степени – больше 30%.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fontAlgn="base" hangingPunct="0">
              <a:lnSpc>
                <a:spcPct val="115000"/>
              </a:lnSpc>
              <a:spcAft>
                <a:spcPts val="0"/>
              </a:spcAft>
              <a:buNone/>
            </a:pPr>
            <a:endParaRPr lang="ru-RU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07315" indent="0" algn="just" fontAlgn="base" hangingPunc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5"/>
            <a:ext cx="29575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28408"/>
            <a:ext cx="9582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4" y="4963905"/>
            <a:ext cx="29575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u="sng" dirty="0" smtClean="0">
                <a:latin typeface="Times New Roman"/>
                <a:ea typeface="Times New Roman"/>
                <a:cs typeface="Times New Roman"/>
              </a:rPr>
            </a:br>
            <a:r>
              <a:rPr lang="ru-RU" u="sng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u="sng" dirty="0">
                <a:latin typeface="Times New Roman"/>
                <a:ea typeface="Times New Roman"/>
                <a:cs typeface="Times New Roman"/>
              </a:rPr>
            </a:b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u="sng" dirty="0" smtClean="0">
                <a:latin typeface="Times New Roman"/>
                <a:ea typeface="Times New Roman"/>
                <a:cs typeface="Times New Roman"/>
              </a:rPr>
            </a:br>
            <a:r>
              <a:rPr lang="ru-RU" u="sng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u="sng" dirty="0">
                <a:latin typeface="Times New Roman"/>
                <a:ea typeface="Times New Roman"/>
                <a:cs typeface="Times New Roman"/>
              </a:rPr>
            </a:b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u="sng" dirty="0" smtClean="0">
                <a:latin typeface="Times New Roman"/>
                <a:ea typeface="Times New Roman"/>
                <a:cs typeface="Times New Roman"/>
              </a:rPr>
            </a:br>
            <a:r>
              <a:rPr lang="ru-RU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Расчет </a:t>
            </a:r>
            <a:r>
              <a:rPr lang="ru-RU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прибавки роста детей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С 0 до  3 мес. - по 3,0 см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 месяц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С 3 до  6 мес. - по 2,5 см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 месяц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С 6 до  9 мес. - по 1,5 см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 месяц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С 9 до12 мес. - по 1,0 см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 месяц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Ребенок родился с массой тела 3500 г. Какая масса тела должна быть у ребенка в 5 месяцев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Ребенок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родился с весом 3400г и ростом 49см. Какой вес и рост у него должен быть 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8 месяцев?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За первые 3 месяца жизни ребенок набрал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2,0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кг. Сколько весил ребенок в 7 месяцев, если он родился с весом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кг и за последние месяцы жизни прибавлял в весе среднестатистическое значение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Сколько весит ребенок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10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месяцев жизни, родившийся с весом 3кг 200г, если известно, что за последние 5 месяцев он набрал в весе 2,2 кг, а остальные месяцы набирал в весе согласно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таблице?</a:t>
            </a:r>
            <a:endParaRPr lang="ru-RU" sz="1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родился с весом 3.500, а на третьи сутки его масса составила 3.300. Вычислить процент потери веса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(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Физиологическая убыль массы новорожденного ребенка  в норме до 10%).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endParaRPr lang="ru-RU" sz="20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63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решения задач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Задача5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Ребенок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родился с весом 3.500, а на третьи сутки его масса составила 3.300. Вычислить процент потери веса.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(Физиологическая убыль массы новорожденного ребенка  в норме до 10%).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Решение: </a:t>
            </a:r>
            <a:endParaRPr lang="ru-RU" sz="18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Потеря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веса  на третьи сутки составила  3500-3300=200 грамм. </a:t>
            </a:r>
            <a:endParaRPr lang="ru-RU" sz="1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Найдем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сколько процентов 200г составляет от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3.500г,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этого воспользуемся формулой (2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endParaRPr lang="ru-RU" sz="18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физиологическая убыль массы в норме и составила 5,7%.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86646"/>
            <a:ext cx="1728193" cy="55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решения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 algn="just">
              <a:lnSpc>
                <a:spcPct val="115000"/>
              </a:lnSpc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ребенка при рождении 3300 г., в три месяца его масса составила 4900 г.  Определить степень гипотрофии.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63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решения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ребенка при рождении 3300 г.,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его масса составила 4900 г.  Определить степень гипотрофии.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Сначала определим, сколько должен весить ребенок в 3 месяца, для этого к весу при рождении ребенка прибавим ежемесячные прибавки, т.е.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3300 + 3 * 800 = 5700г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Определяем разницу между долженствующим весом и фактическим (т.е. дефицит массы):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5700 – 4900 = 800г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Определяем какой процент, составляет дефицит массы,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800 / 5700 *100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14%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Гипотрофия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 и составляет 14%.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Применение вычислительных методов в кардиологии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buNone/>
              <a:tabLst>
                <a:tab pos="1165860" algn="l"/>
              </a:tabLs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Введем основные понятия:</a:t>
            </a:r>
          </a:p>
          <a:p>
            <a:pPr marL="0" lvl="0" indent="0">
              <a:lnSpc>
                <a:spcPct val="115000"/>
              </a:lnSpc>
              <a:buNone/>
              <a:tabLst>
                <a:tab pos="1165860" algn="l"/>
              </a:tabLst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Артериальное давление –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давление крови на стенки артерий.</a:t>
            </a:r>
          </a:p>
          <a:p>
            <a:pPr marL="0" lvl="0" indent="0">
              <a:lnSpc>
                <a:spcPct val="115000"/>
              </a:lnSpc>
              <a:buNone/>
              <a:tabLst>
                <a:tab pos="1165860" algn="l"/>
              </a:tabLs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Различают артериальное давление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1165860" algn="l"/>
              </a:tabLs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и с т о л и ч е с к о 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СД (максимальное),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1165860" algn="l"/>
              </a:tabLst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 и а с т о л и ч е с к о 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ДД (минимальное),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1165860" algn="l"/>
              </a:tabLst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 у л ь с о в о е 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ПД =СД-ДД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096344" cy="3096344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496868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артериального давления с помощью тонометра и стетоскопа.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7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</a:rPr>
              <a:t>Применение вычислительных методов в кардиологии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Типичное значение артериального кровяного давления здорового человека (систолическое/диастолическое) — 110 / 70 мм рт. ст.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число —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систолическое артериальное давление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показывает давление в артериях в момент, когда сердце сжимается и выталкивает кровь в артерии, оно зависит от силы сокращения сердца, сопротивления, которое оказывают стенки кровеносных сосудов, и числа сокращений в единицу времени.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Нижнее число —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диастолическое артериальное давление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показывает давление в артериях в момент расслабления сердечной мышцы. Это минимальное давление в артериях, оно отражает сопротивление периферических сосудов. 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Диастолическое кровяное давление здорового человека должно быть 60-80 мм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а систолическое 110-130 мм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систолическим артериальным давлением и диастолическим называется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пульсовое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норме составляет 30—40 мм рт. ст.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67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численных методов в профессиональной деятельности среднего медицинского персонала</a:t>
            </a:r>
            <a:endParaRPr lang="ru-RU" sz="2400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выполнении своих профессиональных обязанностей медицинским работникам часто приходится производить различные математические вычисления.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правильности проведенных расчетов зависит здоровье, а иногда и жизнь пациентов. В этом разделе рассмотрим наиболее часто встречающиеся ситуации, где необходимо применение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математических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методов.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www.24saatveteriner.com/dosyalar/sayfa_icerik/IMG_20150214_003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23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Применение вычислительных методов в кардиологии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Ударный объем крови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(УОК)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объем крови, поступающий в аорту при одном сокращении сердца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УОК = 90,97+(0,54*(СД – ДД))-(0,57*ДД)- (0,61*возраст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tabLst>
                <a:tab pos="1165860" algn="l"/>
              </a:tabLst>
            </a:pPr>
            <a:r>
              <a:rPr lang="ru-RU" sz="2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Минутный объем крови  (МОК) </a:t>
            </a: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количество крови, перекачиваемое сердцем за одну минуту.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1165860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МОК 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 УОК*ЧСС</a:t>
            </a: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1165860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где 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ЧСС- частота сердечных сокращений – пульс.</a:t>
            </a:r>
          </a:p>
          <a:p>
            <a:pPr marL="0" lvl="0" indent="0">
              <a:lnSpc>
                <a:spcPct val="115000"/>
              </a:lnSpc>
              <a:buNone/>
              <a:tabLst>
                <a:tab pos="1165860" algn="l"/>
              </a:tabLst>
            </a:pP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Продолжаем исследовать женщину. 30 лет</a:t>
            </a: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60кг, 165см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ЧСС= 70 уд/мин, давление 120/80. Найти УОК, МОК.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  <a:tabLst>
                <a:tab pos="1165860" algn="l"/>
              </a:tabLst>
            </a:pPr>
            <a:r>
              <a:rPr lang="ru-RU" sz="29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</a:t>
            </a: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Ответ</a:t>
            </a:r>
            <a:r>
              <a:rPr lang="ru-RU" sz="29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УОК =48,67 мл, МОК = 3,4л.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165860" algn="l"/>
              </a:tabLst>
            </a:pP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165860" algn="l"/>
              </a:tabLs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2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69899"/>
              </p:ext>
            </p:extLst>
          </p:nvPr>
        </p:nvGraphicFramePr>
        <p:xfrm>
          <a:off x="539552" y="1196752"/>
          <a:ext cx="7920880" cy="532859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304256"/>
                <a:gridCol w="5616624"/>
              </a:tblGrid>
              <a:tr h="5328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endParaRPr lang="ru-RU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-"/>
                        <a:tabLst>
                          <a:tab pos="800100" algn="l"/>
                        </a:tabLst>
                        <a:defRPr/>
                      </a:pP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-"/>
                        <a:tabLst>
                          <a:tab pos="80010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пропорции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решать задачи на %.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-"/>
                        <a:tabLst>
                          <a:tab pos="80010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Рассчитывать  концентрацию раствора и количество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сухого вещества в растворе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-"/>
                        <a:tabLst>
                          <a:tab pos="80010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Готовить (теоретически) растворы.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Рассчитывать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 препарата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Рассчитывать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разведение и дозу антибиотиков.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Char char="-"/>
                        <a:tabLst>
                          <a:tab pos="800100" algn="l"/>
                        </a:tabLs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Рассчитывать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заданным формулам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показатели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355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err="1"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М.Г.Гилярова</a:t>
            </a:r>
            <a:r>
              <a:rPr lang="ru-RU" dirty="0"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  Математика для медицинских колледжей.- Изд.2-е, </a:t>
            </a:r>
            <a:r>
              <a:rPr lang="ru-RU" dirty="0" err="1"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дополн</a:t>
            </a:r>
            <a:r>
              <a:rPr lang="ru-RU" dirty="0"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. И </a:t>
            </a:r>
            <a:r>
              <a:rPr lang="ru-RU" dirty="0" err="1"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. – Ростов н/Д : Феникс,2013. – 442, ]1] с. – (Медицина)</a:t>
            </a:r>
            <a:endParaRPr lang="ru-RU" sz="2000" dirty="0">
              <a:ea typeface="Calibri" panose="020F05020202040302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18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дозы лекарственного препарата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hangingPunc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b="1" u="sng" dirty="0" smtClean="0">
                <a:effectLst/>
                <a:latin typeface="Times New Roman"/>
              </a:rPr>
              <a:t>Задача 1 </a:t>
            </a:r>
          </a:p>
          <a:p>
            <a:pPr marL="914400" lvl="2" indent="0" algn="just" hangingPunc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Больному назначен препарат в дозе 500 мг на прием. Препарат расфасован в граммах. Сколько грамм нужно дать больному?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3872" y="3284984"/>
            <a:ext cx="784887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ts val="2200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Дозировка препарата, имеющегося у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дозировка, назначенная врачом, должны быть в одинаковых единицах измерения.</a:t>
            </a:r>
            <a:endParaRPr lang="ru-RU" sz="2800" b="1" dirty="0">
              <a:solidFill>
                <a:srgbClr val="FF0000"/>
              </a:solidFill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6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дозы лекарственного препарата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hangingPunc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b="1" u="sng" dirty="0">
                <a:solidFill>
                  <a:prstClr val="black"/>
                </a:solidFill>
                <a:latin typeface="Times New Roman"/>
              </a:rPr>
              <a:t>Задача 1 </a:t>
            </a:r>
          </a:p>
          <a:p>
            <a:pPr marL="914400" lvl="2" indent="0" algn="just" hangingPunc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Больному назначен препарат в дозе 500 мг на прием. Препарат расфасован в граммах. Сколько грамм нужно дать больному?</a:t>
            </a:r>
          </a:p>
          <a:p>
            <a:pPr marL="1371600" lvl="3" indent="0" algn="just" hangingPunct="0">
              <a:spcBef>
                <a:spcPts val="300"/>
              </a:spcBef>
              <a:buNone/>
            </a:pPr>
            <a:r>
              <a:rPr lang="ru-RU" sz="2400" b="1" i="1" dirty="0" smtClean="0">
                <a:effectLst/>
                <a:latin typeface="Times New Roman"/>
              </a:rPr>
              <a:t>Решение:</a:t>
            </a:r>
          </a:p>
          <a:p>
            <a:pPr lvl="0" algn="just" hangingPunct="0">
              <a:buFont typeface="+mj-lt"/>
              <a:buAutoNum type="arabicParenR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1г = 1000мг   </a:t>
            </a:r>
            <a:r>
              <a:rPr lang="ru-RU" sz="2400" dirty="0" smtClean="0">
                <a:effectLst/>
                <a:latin typeface="Times New Roman"/>
                <a:ea typeface="Times New Roman"/>
                <a:sym typeface="Symbol"/>
              </a:rPr>
              <a:t>  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1 мг = 0,001 г</a:t>
            </a:r>
          </a:p>
          <a:p>
            <a:pPr lvl="0" algn="just" hangingPunct="0">
              <a:buFont typeface="+mj-lt"/>
              <a:buAutoNum type="arabicParenR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500 мг = 0,001 г </a:t>
            </a:r>
            <a:r>
              <a:rPr lang="ru-RU" sz="2400" dirty="0" smtClean="0">
                <a:effectLst/>
                <a:latin typeface="Times New Roman"/>
                <a:ea typeface="Times New Roman"/>
                <a:sym typeface="Symbol"/>
              </a:rPr>
              <a:t>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500 = 0,5 г</a:t>
            </a:r>
          </a:p>
          <a:p>
            <a:pPr indent="0" algn="just" hangingPunct="0">
              <a:spcAft>
                <a:spcPts val="0"/>
              </a:spcAft>
              <a:buNone/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        Ответ: больному нужно дать 0,5 г.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37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дозы лекарственного препарата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just" hangingPunc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b="1" u="sng" dirty="0" smtClean="0">
                <a:effectLst/>
                <a:latin typeface="Times New Roman"/>
              </a:rPr>
              <a:t>Задача 2</a:t>
            </a:r>
          </a:p>
          <a:p>
            <a:pPr indent="0" algn="just" hangingPunct="0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Больной должен принимать лекарство в растворе по одной чайной ложке 3 раза в день в течение 2-х недель. Какое количество лекарственного раствора ему следует выписать?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55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дозы лекарственного препарата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2" indent="0" algn="just" hangingPunc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b="1" u="sng" dirty="0">
                <a:solidFill>
                  <a:prstClr val="black"/>
                </a:solidFill>
                <a:latin typeface="Times New Roman"/>
              </a:rPr>
              <a:t>Задача 2</a:t>
            </a:r>
          </a:p>
          <a:p>
            <a:pPr lvl="0" indent="0" algn="just" hangingPunc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Больной должен принимать лекарство в растворе по одной чайной ложке 3 раза в день в течение 2-х недель. Какое количество лекарственного раствора ему следует выписать?</a:t>
            </a:r>
          </a:p>
          <a:p>
            <a:pPr marL="1371600" lvl="3" indent="0" algn="just" hangingPunct="0">
              <a:spcBef>
                <a:spcPts val="300"/>
              </a:spcBef>
              <a:buNone/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</a:rPr>
              <a:t>Решение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</a:rPr>
              <a:t>:</a:t>
            </a:r>
          </a:p>
          <a:p>
            <a:pPr lvl="0" algn="just" hangingPunct="0">
              <a:buFont typeface="+mj-lt"/>
              <a:buAutoNum type="arabicParenR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Объем одной чайной ложки = 5 мл</a:t>
            </a:r>
          </a:p>
          <a:p>
            <a:pPr lvl="0" algn="just" hangingPunct="0">
              <a:buFont typeface="+mj-lt"/>
              <a:buAutoNum type="arabicParenR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 день - 3 чайные ложки, т.е. 5 мл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sym typeface="Symbol"/>
              </a:rPr>
              <a:t>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3 = 15 мл</a:t>
            </a:r>
          </a:p>
          <a:p>
            <a:pPr lvl="0" algn="just" hangingPunct="0">
              <a:buFont typeface="+mj-lt"/>
              <a:buAutoNum type="arabicParenR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 течение 14 дней, т.е. 15 мл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sym typeface="Symbol"/>
              </a:rPr>
              <a:t>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14 = 210 мл</a:t>
            </a:r>
          </a:p>
          <a:p>
            <a:pPr lvl="0" indent="0" algn="just" hangingPunct="0"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/>
                <a:ea typeface="Times New Roman"/>
              </a:rPr>
              <a:t>Ответ: необходимо выписать 210 мл лекарственного раствора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54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дозы лекарственного препарата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just" hangingPunc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000" b="1" u="sng" dirty="0" smtClean="0">
                <a:effectLst/>
                <a:latin typeface="Times New Roman"/>
              </a:rPr>
              <a:t>Задача 3</a:t>
            </a:r>
          </a:p>
          <a:p>
            <a:pPr indent="0" algn="just" hangingPunct="0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Имеется флакон 200 мл 10%-</a:t>
            </a:r>
            <a:r>
              <a:rPr lang="ru-RU" sz="2000" dirty="0" err="1" smtClean="0">
                <a:effectLst/>
                <a:latin typeface="Times New Roman"/>
                <a:ea typeface="Times New Roman"/>
              </a:rPr>
              <a:t>го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 раствора кальция хлорида. Назначение врача: 1,5 г кальция хлорида 3 раза в день. Выполните назначение врача. (Определите сколько мл имеющегося раствора необходимо дать больному на один прием и за сутки).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817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2732</Words>
  <Application>Microsoft Office PowerPoint</Application>
  <PresentationFormat>Экран (4:3)</PresentationFormat>
  <Paragraphs>357</Paragraphs>
  <Slides>42</Slides>
  <Notes>1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Times New Roman</vt:lpstr>
      <vt:lpstr>Wingdings</vt:lpstr>
      <vt:lpstr>Тема Office</vt:lpstr>
      <vt:lpstr>Применение численных методов в профессиональной деятельности среднего медицинского персонала  </vt:lpstr>
      <vt:lpstr>Новости</vt:lpstr>
      <vt:lpstr>Проверочная работа</vt:lpstr>
      <vt:lpstr>Применение численных методов в профессиональной деятельности среднего медицинского персонала</vt:lpstr>
      <vt:lpstr>Расчет дозы лекарственного препарата</vt:lpstr>
      <vt:lpstr>Расчет дозы лекарственного препарата</vt:lpstr>
      <vt:lpstr>Расчет дозы лекарственного препарата</vt:lpstr>
      <vt:lpstr>Расчет дозы лекарственного препарата</vt:lpstr>
      <vt:lpstr>Расчет дозы лекарственного препарата</vt:lpstr>
      <vt:lpstr>Расчет дозы лекарственного препарата</vt:lpstr>
      <vt:lpstr>Расчет дозы лекарственного препарата</vt:lpstr>
      <vt:lpstr>Решение задач.</vt:lpstr>
      <vt:lpstr>Расчет дозы лекарственного препарата</vt:lpstr>
      <vt:lpstr>Решение задач</vt:lpstr>
      <vt:lpstr>Определение цены деления шприца</vt:lpstr>
      <vt:lpstr>Определение цены деления шприца</vt:lpstr>
      <vt:lpstr>Математические расчеты при разведении антибиотиков</vt:lpstr>
      <vt:lpstr>Антибиотики во флаконах дозируются в Единицах Действия  и  граммах</vt:lpstr>
      <vt:lpstr>Два способа разведения антибиотиков</vt:lpstr>
      <vt:lpstr>Презентация PowerPoint</vt:lpstr>
      <vt:lpstr>Презентация PowerPoint</vt:lpstr>
      <vt:lpstr>Презентация PowerPoint</vt:lpstr>
      <vt:lpstr>Математические расчеты  в пульмонологии</vt:lpstr>
      <vt:lpstr>Спирометр</vt:lpstr>
      <vt:lpstr>Спирометрия – что это?  </vt:lpstr>
      <vt:lpstr>Проведение процедуры</vt:lpstr>
      <vt:lpstr>Газообмен в легких </vt:lpstr>
      <vt:lpstr>Презентация PowerPoint</vt:lpstr>
      <vt:lpstr>Газообмен в легких </vt:lpstr>
      <vt:lpstr>Курение вовсе не является вредной привычкой.  Курение является убийственной привычкой. </vt:lpstr>
      <vt:lpstr>Газообмен в легких </vt:lpstr>
      <vt:lpstr>Математические расчеты в педиатрии</vt:lpstr>
      <vt:lpstr>     Расчет прибавки роста детей:  С 0 до  3 мес. - по 3,0 см в месяц С 3 до  6 мес. - по 2,5 см в месяц С 6 до  9 мес. - по 1,5 см в месяц С 9 до12 мес. - по 1,0 см в месяц </vt:lpstr>
      <vt:lpstr>Решение задач</vt:lpstr>
      <vt:lpstr>Примеры решения задач</vt:lpstr>
      <vt:lpstr>Примеры решения задач</vt:lpstr>
      <vt:lpstr>Примеры решения задач</vt:lpstr>
      <vt:lpstr>Применение вычислительных методов в кардиологии</vt:lpstr>
      <vt:lpstr>Применение вычислительных методов в кардиологии</vt:lpstr>
      <vt:lpstr>Применение вычислительных методов в кардиологии</vt:lpstr>
      <vt:lpstr>Домашнее задание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численных методов в профессиональной деятельности среднего медицинского персонала</dc:title>
  <dc:creator>Ирина</dc:creator>
  <cp:lastModifiedBy>Ирина</cp:lastModifiedBy>
  <cp:revision>115</cp:revision>
  <cp:lastPrinted>2016-10-09T16:43:54Z</cp:lastPrinted>
  <dcterms:created xsi:type="dcterms:W3CDTF">2016-09-23T04:52:49Z</dcterms:created>
  <dcterms:modified xsi:type="dcterms:W3CDTF">2016-11-04T06:16:00Z</dcterms:modified>
</cp:coreProperties>
</file>