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5" r:id="rId18"/>
    <p:sldId id="276" r:id="rId19"/>
    <p:sldId id="277" r:id="rId20"/>
    <p:sldId id="293" r:id="rId21"/>
    <p:sldId id="279" r:id="rId22"/>
    <p:sldId id="280" r:id="rId23"/>
    <p:sldId id="282" r:id="rId24"/>
    <p:sldId id="283" r:id="rId25"/>
    <p:sldId id="284" r:id="rId26"/>
    <p:sldId id="285" r:id="rId27"/>
    <p:sldId id="287" r:id="rId28"/>
    <p:sldId id="288" r:id="rId29"/>
    <p:sldId id="289" r:id="rId30"/>
    <p:sldId id="290" r:id="rId31"/>
    <p:sldId id="291" r:id="rId32"/>
    <p:sldId id="292" r:id="rId33"/>
  </p:sldIdLst>
  <p:sldSz cx="9144000" cy="6858000" type="screen4x3"/>
  <p:notesSz cx="6858000" cy="9144000"/>
  <p:custDataLst>
    <p:tags r:id="rId3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7" d="100"/>
          <a:sy n="67" d="100"/>
        </p:scale>
        <p:origin x="-11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0">
                <a:latin typeface="Times New Roman" pitchFamily="18" charset="0"/>
                <a:cs typeface="Times New Roman" pitchFamily="18" charset="0"/>
              </a:rPr>
              <a:t>Результаты наблюдения за проявлениями </a:t>
            </a:r>
          </a:p>
          <a:p>
            <a:pPr>
              <a:defRPr/>
            </a:pPr>
            <a:r>
              <a:rPr lang="ru-RU" sz="1400" b="0" baseline="0">
                <a:latin typeface="Times New Roman" pitchFamily="18" charset="0"/>
                <a:cs typeface="Times New Roman" pitchFamily="18" charset="0"/>
              </a:rPr>
              <a:t>эмоций дошкольников  </a:t>
            </a:r>
            <a:endParaRPr lang="ru-RU" sz="1400" b="0">
              <a:latin typeface="Times New Roman" pitchFamily="18" charset="0"/>
              <a:cs typeface="Times New Roman" pitchFamily="18" charset="0"/>
            </a:endParaRPr>
          </a:p>
        </c:rich>
      </c:tx>
      <c:layout/>
    </c:title>
    <c:view3D>
      <c:perspective val="30"/>
    </c:view3D>
    <c:plotArea>
      <c:layout/>
      <c:bar3DChart>
        <c:barDir val="col"/>
        <c:grouping val="standard"/>
        <c:ser>
          <c:idx val="0"/>
          <c:order val="0"/>
          <c:tx>
            <c:strRef>
              <c:f>'Лист1'!$B$1</c:f>
              <c:strCache>
                <c:ptCount val="1"/>
                <c:pt idx="0">
                  <c:v>количество детей</c:v>
                </c:pt>
              </c:strCache>
            </c:strRef>
          </c:tx>
          <c:cat>
            <c:strRef>
              <c:f>'Лист1'!$A$2:$A$4</c:f>
              <c:strCache>
                <c:ptCount val="3"/>
                <c:pt idx="0">
                  <c:v>низкий уровень развитиия</c:v>
                </c:pt>
                <c:pt idx="1">
                  <c:v>средний уровень развития</c:v>
                </c:pt>
                <c:pt idx="2">
                  <c:v>высокий уровень развития</c:v>
                </c:pt>
              </c:strCache>
            </c:strRef>
          </c:cat>
          <c:val>
            <c:numRef>
              <c:f>'Лист1'!$B$2:$B$4</c:f>
              <c:numCache>
                <c:formatCode>General</c:formatCode>
                <c:ptCount val="3"/>
                <c:pt idx="0">
                  <c:v>4</c:v>
                </c:pt>
                <c:pt idx="1">
                  <c:v>5</c:v>
                </c:pt>
                <c:pt idx="2">
                  <c:v>1</c:v>
                </c:pt>
              </c:numCache>
            </c:numRef>
          </c:val>
        </c:ser>
        <c:shape val="box"/>
        <c:axId val="114737152"/>
        <c:axId val="113468160"/>
        <c:axId val="113664896"/>
      </c:bar3DChart>
      <c:catAx>
        <c:axId val="114737152"/>
        <c:scaling>
          <c:orientation val="minMax"/>
        </c:scaling>
        <c:axPos val="b"/>
        <c:tickLblPos val="nextTo"/>
        <c:txPr>
          <a:bodyPr/>
          <a:lstStyle/>
          <a:p>
            <a:pPr>
              <a:defRPr>
                <a:latin typeface="Times New Roman" pitchFamily="18" charset="0"/>
                <a:cs typeface="Times New Roman" pitchFamily="18" charset="0"/>
              </a:defRPr>
            </a:pPr>
            <a:endParaRPr lang="ru-RU"/>
          </a:p>
        </c:txPr>
        <c:crossAx val="113468160"/>
        <c:crosses val="autoZero"/>
        <c:auto val="1"/>
        <c:lblAlgn val="ctr"/>
        <c:lblOffset val="100"/>
      </c:catAx>
      <c:valAx>
        <c:axId val="113468160"/>
        <c:scaling>
          <c:orientation val="minMax"/>
        </c:scaling>
        <c:axPos val="l"/>
        <c:majorGridlines/>
        <c:numFmt formatCode="General" sourceLinked="1"/>
        <c:tickLblPos val="nextTo"/>
        <c:crossAx val="114737152"/>
        <c:crosses val="autoZero"/>
        <c:crossBetween val="between"/>
      </c:valAx>
      <c:serAx>
        <c:axId val="113664896"/>
        <c:scaling>
          <c:orientation val="minMax"/>
        </c:scaling>
        <c:axPos val="b"/>
        <c:tickLblPos val="nextTo"/>
        <c:txPr>
          <a:bodyPr/>
          <a:lstStyle/>
          <a:p>
            <a:pPr>
              <a:defRPr>
                <a:latin typeface="Times New Roman" pitchFamily="18" charset="0"/>
                <a:cs typeface="Times New Roman" pitchFamily="18" charset="0"/>
              </a:defRPr>
            </a:pPr>
            <a:endParaRPr lang="ru-RU"/>
          </a:p>
        </c:txPr>
        <c:crossAx val="113468160"/>
        <c:crosses val="autoZero"/>
      </c:serAx>
    </c:plotArea>
    <c:legend>
      <c:legendPos val="r"/>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0">
                <a:latin typeface="Times New Roman" pitchFamily="18" charset="0"/>
                <a:cs typeface="Times New Roman" pitchFamily="18" charset="0"/>
              </a:rPr>
              <a:t>Сравнительная</a:t>
            </a:r>
            <a:r>
              <a:rPr lang="ru-RU" sz="1400" b="0" baseline="0">
                <a:latin typeface="Times New Roman" pitchFamily="18" charset="0"/>
                <a:cs typeface="Times New Roman" pitchFamily="18" charset="0"/>
              </a:rPr>
              <a:t> диаграмма</a:t>
            </a:r>
            <a:r>
              <a:rPr lang="ru-RU" sz="1400" b="0">
                <a:latin typeface="Times New Roman" pitchFamily="18" charset="0"/>
                <a:cs typeface="Times New Roman" pitchFamily="18" charset="0"/>
              </a:rPr>
              <a:t> наблюдений</a:t>
            </a:r>
            <a:r>
              <a:rPr lang="ru-RU" sz="1400" b="0" baseline="0">
                <a:latin typeface="Times New Roman" pitchFamily="18" charset="0"/>
                <a:cs typeface="Times New Roman" pitchFamily="18" charset="0"/>
              </a:rPr>
              <a:t> </a:t>
            </a:r>
          </a:p>
          <a:p>
            <a:pPr>
              <a:defRPr/>
            </a:pPr>
            <a:r>
              <a:rPr lang="ru-RU" sz="1400" b="0">
                <a:latin typeface="Times New Roman" pitchFamily="18" charset="0"/>
                <a:cs typeface="Times New Roman" pitchFamily="18" charset="0"/>
              </a:rPr>
              <a:t>за проявлениями </a:t>
            </a:r>
          </a:p>
          <a:p>
            <a:pPr>
              <a:defRPr/>
            </a:pPr>
            <a:r>
              <a:rPr lang="ru-RU" sz="1400" b="0" baseline="0">
                <a:latin typeface="Times New Roman" pitchFamily="18" charset="0"/>
                <a:cs typeface="Times New Roman" pitchFamily="18" charset="0"/>
              </a:rPr>
              <a:t>эмоций дошкольника  </a:t>
            </a:r>
            <a:endParaRPr lang="ru-RU" sz="1400" b="0">
              <a:latin typeface="Times New Roman" pitchFamily="18" charset="0"/>
              <a:cs typeface="Times New Roman" pitchFamily="18" charset="0"/>
            </a:endParaRPr>
          </a:p>
        </c:rich>
      </c:tx>
      <c:layout/>
    </c:title>
    <c:view3D>
      <c:perspective val="30"/>
    </c:view3D>
    <c:plotArea>
      <c:layout>
        <c:manualLayout>
          <c:layoutTarget val="inner"/>
          <c:xMode val="edge"/>
          <c:yMode val="edge"/>
          <c:x val="4.1756702958930518E-2"/>
          <c:y val="0.14028027893541545"/>
          <c:w val="0.37582051068399835"/>
          <c:h val="0.76345490035990871"/>
        </c:manualLayout>
      </c:layout>
      <c:bar3DChart>
        <c:barDir val="col"/>
        <c:grouping val="standard"/>
        <c:ser>
          <c:idx val="0"/>
          <c:order val="0"/>
          <c:tx>
            <c:strRef>
              <c:f>Лист1!$B$1</c:f>
              <c:strCache>
                <c:ptCount val="1"/>
                <c:pt idx="0">
                  <c:v>количество детей по констатирующему эксперименту</c:v>
                </c:pt>
              </c:strCache>
            </c:strRef>
          </c:tx>
          <c:cat>
            <c:strRef>
              <c:f>Лист1!$A$2:$A$4</c:f>
              <c:strCache>
                <c:ptCount val="3"/>
                <c:pt idx="0">
                  <c:v>низкий уровень развитиия</c:v>
                </c:pt>
                <c:pt idx="1">
                  <c:v>средний уровень развития</c:v>
                </c:pt>
                <c:pt idx="2">
                  <c:v>высокий уровень развития</c:v>
                </c:pt>
              </c:strCache>
            </c:strRef>
          </c:cat>
          <c:val>
            <c:numRef>
              <c:f>Лист1!$B$2:$B$4</c:f>
              <c:numCache>
                <c:formatCode>General</c:formatCode>
                <c:ptCount val="3"/>
                <c:pt idx="0">
                  <c:v>4</c:v>
                </c:pt>
                <c:pt idx="1">
                  <c:v>5</c:v>
                </c:pt>
                <c:pt idx="2">
                  <c:v>1</c:v>
                </c:pt>
              </c:numCache>
            </c:numRef>
          </c:val>
        </c:ser>
        <c:ser>
          <c:idx val="1"/>
          <c:order val="1"/>
          <c:tx>
            <c:strRef>
              <c:f>Лист1!$C$1</c:f>
              <c:strCache>
                <c:ptCount val="1"/>
                <c:pt idx="0">
                  <c:v>количество детей по контрольному эсперименту</c:v>
                </c:pt>
              </c:strCache>
            </c:strRef>
          </c:tx>
          <c:cat>
            <c:strRef>
              <c:f>Лист1!$A$2:$A$4</c:f>
              <c:strCache>
                <c:ptCount val="3"/>
                <c:pt idx="0">
                  <c:v>низкий уровень развитиия</c:v>
                </c:pt>
                <c:pt idx="1">
                  <c:v>средний уровень развития</c:v>
                </c:pt>
                <c:pt idx="2">
                  <c:v>высокий уровень развития</c:v>
                </c:pt>
              </c:strCache>
            </c:strRef>
          </c:cat>
          <c:val>
            <c:numRef>
              <c:f>Лист1!$C$2:$C$4</c:f>
              <c:numCache>
                <c:formatCode>General</c:formatCode>
                <c:ptCount val="3"/>
                <c:pt idx="0">
                  <c:v>3</c:v>
                </c:pt>
                <c:pt idx="1">
                  <c:v>4</c:v>
                </c:pt>
                <c:pt idx="2">
                  <c:v>3</c:v>
                </c:pt>
              </c:numCache>
            </c:numRef>
          </c:val>
        </c:ser>
        <c:shape val="box"/>
        <c:axId val="116510080"/>
        <c:axId val="117535872"/>
        <c:axId val="116505216"/>
      </c:bar3DChart>
      <c:catAx>
        <c:axId val="116510080"/>
        <c:scaling>
          <c:orientation val="minMax"/>
        </c:scaling>
        <c:axPos val="b"/>
        <c:tickLblPos val="nextTo"/>
        <c:txPr>
          <a:bodyPr/>
          <a:lstStyle/>
          <a:p>
            <a:pPr>
              <a:defRPr>
                <a:latin typeface="Times New Roman" pitchFamily="18" charset="0"/>
                <a:cs typeface="Times New Roman" pitchFamily="18" charset="0"/>
              </a:defRPr>
            </a:pPr>
            <a:endParaRPr lang="ru-RU"/>
          </a:p>
        </c:txPr>
        <c:crossAx val="117535872"/>
        <c:crosses val="autoZero"/>
        <c:auto val="1"/>
        <c:lblAlgn val="ctr"/>
        <c:lblOffset val="100"/>
      </c:catAx>
      <c:valAx>
        <c:axId val="117535872"/>
        <c:scaling>
          <c:orientation val="minMax"/>
        </c:scaling>
        <c:axPos val="l"/>
        <c:majorGridlines/>
        <c:numFmt formatCode="General" sourceLinked="1"/>
        <c:tickLblPos val="nextTo"/>
        <c:crossAx val="116510080"/>
        <c:crosses val="autoZero"/>
        <c:crossBetween val="between"/>
      </c:valAx>
      <c:serAx>
        <c:axId val="116505216"/>
        <c:scaling>
          <c:orientation val="minMax"/>
        </c:scaling>
        <c:axPos val="b"/>
        <c:tickLblPos val="nextTo"/>
        <c:txPr>
          <a:bodyPr/>
          <a:lstStyle/>
          <a:p>
            <a:pPr>
              <a:defRPr>
                <a:latin typeface="Times New Roman" pitchFamily="18" charset="0"/>
                <a:cs typeface="Times New Roman" pitchFamily="18" charset="0"/>
              </a:defRPr>
            </a:pPr>
            <a:endParaRPr lang="ru-RU"/>
          </a:p>
        </c:txPr>
        <c:crossAx val="117535872"/>
        <c:crosses val="autoZero"/>
      </c:serAx>
    </c:plotArea>
    <c:legend>
      <c:legendPos val="r"/>
      <c:layout>
        <c:manualLayout>
          <c:xMode val="edge"/>
          <c:yMode val="edge"/>
          <c:x val="0.66344074708460254"/>
          <c:y val="0.28375006011767351"/>
          <c:w val="0.33447455358833938"/>
          <c:h val="0.51868991572838563"/>
        </c:manualLayout>
      </c:layout>
      <c:txPr>
        <a:bodyPr/>
        <a:lstStyle/>
        <a:p>
          <a:pPr>
            <a:defRPr>
              <a:latin typeface="Times New Roman" pitchFamily="18" charset="0"/>
              <a:cs typeface="Times New Roman" pitchFamily="18" charset="0"/>
            </a:defRPr>
          </a:pPr>
          <a:endParaRPr lang="ru-RU"/>
        </a:p>
      </c:txPr>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13D445D-846A-4523-BD5D-C77F86F44564}" type="datetimeFigureOut">
              <a:rPr lang="ru-RU" smtClean="0"/>
              <a:pPr/>
              <a:t>17.10.2016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D8F441-F064-457F-8D7F-258F57F1442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3D445D-846A-4523-BD5D-C77F86F44564}" type="datetimeFigureOut">
              <a:rPr lang="ru-RU" smtClean="0"/>
              <a:pPr/>
              <a:t>17.10.2016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D8F441-F064-457F-8D7F-258F57F1442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3D445D-846A-4523-BD5D-C77F86F44564}" type="datetimeFigureOut">
              <a:rPr lang="ru-RU" smtClean="0"/>
              <a:pPr/>
              <a:t>17.10.2016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D8F441-F064-457F-8D7F-258F57F1442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3D445D-846A-4523-BD5D-C77F86F44564}" type="datetimeFigureOut">
              <a:rPr lang="ru-RU" smtClean="0"/>
              <a:pPr/>
              <a:t>17.10.2016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D8F441-F064-457F-8D7F-258F57F1442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13D445D-846A-4523-BD5D-C77F86F44564}" type="datetimeFigureOut">
              <a:rPr lang="ru-RU" smtClean="0"/>
              <a:pPr/>
              <a:t>17.10.2016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D8F441-F064-457F-8D7F-258F57F1442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13D445D-846A-4523-BD5D-C77F86F44564}" type="datetimeFigureOut">
              <a:rPr lang="ru-RU" smtClean="0"/>
              <a:pPr/>
              <a:t>17.10.2016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D8F441-F064-457F-8D7F-258F57F1442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13D445D-846A-4523-BD5D-C77F86F44564}" type="datetimeFigureOut">
              <a:rPr lang="ru-RU" smtClean="0"/>
              <a:pPr/>
              <a:t>17.10.2016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2D8F441-F064-457F-8D7F-258F57F1442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13D445D-846A-4523-BD5D-C77F86F44564}" type="datetimeFigureOut">
              <a:rPr lang="ru-RU" smtClean="0"/>
              <a:pPr/>
              <a:t>17.10.2016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2D8F441-F064-457F-8D7F-258F57F1442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3D445D-846A-4523-BD5D-C77F86F44564}" type="datetimeFigureOut">
              <a:rPr lang="ru-RU" smtClean="0"/>
              <a:pPr/>
              <a:t>17.10.2016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2D8F441-F064-457F-8D7F-258F57F1442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3D445D-846A-4523-BD5D-C77F86F44564}" type="datetimeFigureOut">
              <a:rPr lang="ru-RU" smtClean="0"/>
              <a:pPr/>
              <a:t>17.10.2016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D8F441-F064-457F-8D7F-258F57F1442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3D445D-846A-4523-BD5D-C77F86F44564}" type="datetimeFigureOut">
              <a:rPr lang="ru-RU" smtClean="0"/>
              <a:pPr/>
              <a:t>17.10.2016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D8F441-F064-457F-8D7F-258F57F1442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D445D-846A-4523-BD5D-C77F86F44564}" type="datetimeFigureOut">
              <a:rPr lang="ru-RU" smtClean="0"/>
              <a:pPr/>
              <a:t>17.10.2016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8F441-F064-457F-8D7F-258F57F1442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0"/>
            <a:ext cx="7772400" cy="1296143"/>
          </a:xfrm>
        </p:spPr>
        <p:txBody>
          <a:bodyPr>
            <a:normAutofit/>
          </a:bodyPr>
          <a:lstStyle/>
          <a:p>
            <a:r>
              <a:rPr lang="ru-RU" sz="1800" b="1" dirty="0" smtClean="0">
                <a:solidFill>
                  <a:srgbClr val="7030A0"/>
                </a:solidFill>
                <a:latin typeface="Times New Roman" pitchFamily="18" charset="0"/>
                <a:ea typeface="Arial Unicode MS" pitchFamily="34" charset="-128"/>
                <a:cs typeface="Times New Roman" pitchFamily="18" charset="0"/>
              </a:rPr>
              <a:t>Муниципальное казённое дошкольное образовательное учреждение</a:t>
            </a:r>
            <a:br>
              <a:rPr lang="ru-RU" sz="1800" b="1" dirty="0" smtClean="0">
                <a:solidFill>
                  <a:srgbClr val="7030A0"/>
                </a:solidFill>
                <a:latin typeface="Times New Roman" pitchFamily="18" charset="0"/>
                <a:ea typeface="Arial Unicode MS" pitchFamily="34" charset="-128"/>
                <a:cs typeface="Times New Roman" pitchFamily="18" charset="0"/>
              </a:rPr>
            </a:br>
            <a:r>
              <a:rPr lang="ru-RU" sz="1800" b="1" dirty="0" smtClean="0">
                <a:solidFill>
                  <a:srgbClr val="7030A0"/>
                </a:solidFill>
                <a:latin typeface="Times New Roman" pitchFamily="18" charset="0"/>
                <a:ea typeface="Arial Unicode MS" pitchFamily="34" charset="-128"/>
                <a:cs typeface="Times New Roman" pitchFamily="18" charset="0"/>
              </a:rPr>
              <a:t>«</a:t>
            </a:r>
            <a:r>
              <a:rPr lang="ru-RU" sz="1800" b="1" dirty="0" err="1" smtClean="0">
                <a:solidFill>
                  <a:srgbClr val="7030A0"/>
                </a:solidFill>
                <a:latin typeface="Times New Roman" pitchFamily="18" charset="0"/>
                <a:ea typeface="Arial Unicode MS" pitchFamily="34" charset="-128"/>
                <a:cs typeface="Times New Roman" pitchFamily="18" charset="0"/>
              </a:rPr>
              <a:t>Юшалинский</a:t>
            </a:r>
            <a:r>
              <a:rPr lang="ru-RU" sz="1800" b="1" dirty="0" smtClean="0">
                <a:solidFill>
                  <a:srgbClr val="7030A0"/>
                </a:solidFill>
                <a:latin typeface="Times New Roman" pitchFamily="18" charset="0"/>
                <a:ea typeface="Arial Unicode MS" pitchFamily="34" charset="-128"/>
                <a:cs typeface="Times New Roman" pitchFamily="18" charset="0"/>
              </a:rPr>
              <a:t>  детский сад №11 «Колокольчик»</a:t>
            </a:r>
            <a:endParaRPr lang="ru-RU" sz="1800" b="1" dirty="0">
              <a:solidFill>
                <a:srgbClr val="7030A0"/>
              </a:solidFill>
              <a:latin typeface="Times New Roman" pitchFamily="18" charset="0"/>
              <a:ea typeface="Arial Unicode MS" pitchFamily="34" charset="-128"/>
              <a:cs typeface="Times New Roman" pitchFamily="18" charset="0"/>
            </a:endParaRPr>
          </a:p>
        </p:txBody>
      </p:sp>
      <p:sp>
        <p:nvSpPr>
          <p:cNvPr id="3" name="Подзаголовок 2"/>
          <p:cNvSpPr>
            <a:spLocks noGrp="1"/>
          </p:cNvSpPr>
          <p:nvPr>
            <p:ph type="subTitle" idx="1"/>
          </p:nvPr>
        </p:nvSpPr>
        <p:spPr>
          <a:xfrm>
            <a:off x="539552" y="1556792"/>
            <a:ext cx="7992888" cy="2112640"/>
          </a:xfrm>
        </p:spPr>
        <p:txBody>
          <a:bodyPr>
            <a:noAutofit/>
          </a:bodyPr>
          <a:lstStyle/>
          <a:p>
            <a:r>
              <a:rPr lang="ru-RU" dirty="0" smtClean="0">
                <a:solidFill>
                  <a:srgbClr val="7030A0"/>
                </a:solidFill>
                <a:latin typeface="Times New Roman" pitchFamily="18" charset="0"/>
                <a:ea typeface="Arial Unicode MS" pitchFamily="34" charset="-128"/>
                <a:cs typeface="Times New Roman" pitchFamily="18" charset="0"/>
              </a:rPr>
              <a:t>Творческий проект:</a:t>
            </a:r>
          </a:p>
          <a:p>
            <a:r>
              <a:rPr lang="ru-RU" sz="3600" b="1" dirty="0" smtClean="0">
                <a:solidFill>
                  <a:schemeClr val="tx1"/>
                </a:solidFill>
                <a:latin typeface="Times New Roman" pitchFamily="18" charset="0"/>
                <a:ea typeface="Arial Unicode MS" pitchFamily="34" charset="-128"/>
                <a:cs typeface="Times New Roman" pitchFamily="18" charset="0"/>
              </a:rPr>
              <a:t>Изобразительная деятельность как средство коррекции эмоциональной сферы у детей старшего дошкольного возраста в рамках ФГОС</a:t>
            </a:r>
            <a:endParaRPr lang="ru-RU" sz="3600" b="1" dirty="0">
              <a:solidFill>
                <a:schemeClr val="tx1"/>
              </a:solidFill>
              <a:latin typeface="Times New Roman" pitchFamily="18" charset="0"/>
              <a:ea typeface="Arial Unicode MS" pitchFamily="34" charset="-128"/>
              <a:cs typeface="Times New Roman" pitchFamily="18" charset="0"/>
            </a:endParaRPr>
          </a:p>
        </p:txBody>
      </p:sp>
      <p:sp>
        <p:nvSpPr>
          <p:cNvPr id="2049" name="Rectangle 1"/>
          <p:cNvSpPr>
            <a:spLocks noChangeArrowheads="1"/>
          </p:cNvSpPr>
          <p:nvPr/>
        </p:nvSpPr>
        <p:spPr bwMode="auto">
          <a:xfrm>
            <a:off x="4788024" y="4408119"/>
            <a:ext cx="403244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ru-RU" sz="2000" b="1" dirty="0" smtClean="0">
              <a:latin typeface="Times New Roman" pitchFamily="18" charset="0"/>
              <a:ea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Разработал воспитатель:</a:t>
            </a:r>
          </a:p>
          <a:p>
            <a:pPr marL="0" marR="0" lvl="0" indent="0" algn="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Денисова И.В.</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0" name="Rectangle 2"/>
          <p:cNvSpPr>
            <a:spLocks noChangeArrowheads="1"/>
          </p:cNvSpPr>
          <p:nvPr/>
        </p:nvSpPr>
        <p:spPr bwMode="auto">
          <a:xfrm>
            <a:off x="3275856" y="6103749"/>
            <a:ext cx="25202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Arial Unicode MS" pitchFamily="34" charset="-128"/>
                <a:cs typeface="Times New Roman" pitchFamily="18" charset="0"/>
              </a:rPr>
              <a:t>п. Юшала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Arial Unicode MS" pitchFamily="34" charset="-128"/>
                <a:cs typeface="Times New Roman" pitchFamily="18" charset="0"/>
              </a:rPr>
              <a:t>2016 г.</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352928" cy="5693866"/>
          </a:xfrm>
          <a:prstGeom prst="rect">
            <a:avLst/>
          </a:prstGeom>
        </p:spPr>
        <p:txBody>
          <a:bodyPr wrap="square">
            <a:spAutoFit/>
          </a:bodyPr>
          <a:lstStyle/>
          <a:p>
            <a:pPr algn="just"/>
            <a:r>
              <a:rPr lang="ru-RU" sz="2800" b="1" dirty="0" smtClean="0">
                <a:solidFill>
                  <a:srgbClr val="7030A0"/>
                </a:solidFill>
                <a:latin typeface="Times New Roman" pitchFamily="18" charset="0"/>
                <a:cs typeface="Times New Roman" pitchFamily="18" charset="0"/>
              </a:rPr>
              <a:t>Причины возникновения эмоциональных отклонений у детей старшего дошкольного возраста: </a:t>
            </a:r>
            <a:r>
              <a:rPr lang="ru-RU" sz="2800" dirty="0" smtClean="0">
                <a:latin typeface="Times New Roman" pitchFamily="18" charset="0"/>
                <a:cs typeface="Times New Roman" pitchFamily="18" charset="0"/>
              </a:rPr>
              <a:t>индивидуальные особенности ребенка, семейные конфликты, предметная среда, не соответствие «Я концепции» и др.</a:t>
            </a:r>
            <a:endParaRPr lang="ru-RU" sz="2800" dirty="0" smtClean="0"/>
          </a:p>
          <a:p>
            <a:pPr algn="just"/>
            <a:r>
              <a:rPr lang="ru-RU" sz="2800" b="1" dirty="0" smtClean="0">
                <a:solidFill>
                  <a:srgbClr val="7030A0"/>
                </a:solidFill>
                <a:latin typeface="Times New Roman" pitchFamily="18" charset="0"/>
                <a:cs typeface="Times New Roman" pitchFamily="18" charset="0"/>
              </a:rPr>
              <a:t>Эмоциональное неблагополучие, связанное с затруднениями в общении, может приводить к различным типам поведения: </a:t>
            </a:r>
          </a:p>
          <a:p>
            <a:pPr algn="just"/>
            <a:r>
              <a:rPr lang="ru-RU" sz="2800" i="1" dirty="0" smtClean="0">
                <a:latin typeface="Times New Roman" pitchFamily="18" charset="0"/>
                <a:cs typeface="Times New Roman" pitchFamily="18" charset="0"/>
              </a:rPr>
              <a:t>Первый тип </a:t>
            </a:r>
            <a:r>
              <a:rPr lang="ru-RU" sz="2800" dirty="0" smtClean="0">
                <a:latin typeface="Times New Roman" pitchFamily="18" charset="0"/>
                <a:cs typeface="Times New Roman" pitchFamily="18" charset="0"/>
              </a:rPr>
              <a:t>поведения – это неуравновешенное, импульсивное поведение, характерное для быстро возбудимых детей, </a:t>
            </a:r>
          </a:p>
          <a:p>
            <a:pPr algn="just"/>
            <a:r>
              <a:rPr lang="ru-RU" sz="2800" i="1" dirty="0" smtClean="0">
                <a:latin typeface="Times New Roman" pitchFamily="18" charset="0"/>
                <a:cs typeface="Times New Roman" pitchFamily="18" charset="0"/>
              </a:rPr>
              <a:t>Второй тип </a:t>
            </a:r>
            <a:r>
              <a:rPr lang="ru-RU" sz="2800" dirty="0" smtClean="0">
                <a:latin typeface="Times New Roman" pitchFamily="18" charset="0"/>
                <a:cs typeface="Times New Roman" pitchFamily="18" charset="0"/>
              </a:rPr>
              <a:t>поведения характеризуется устойчивым негативным отношением к общению.</a:t>
            </a:r>
            <a:endParaRPr lang="ru-RU" sz="28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424936" cy="5693866"/>
          </a:xfrm>
          <a:prstGeom prst="rect">
            <a:avLst/>
          </a:prstGeom>
        </p:spPr>
        <p:txBody>
          <a:bodyPr wrap="square">
            <a:spAutoFit/>
          </a:bodyPr>
          <a:lstStyle/>
          <a:p>
            <a:pPr algn="just"/>
            <a:r>
              <a:rPr lang="ru-RU" sz="2800" b="1" dirty="0" smtClean="0">
                <a:solidFill>
                  <a:srgbClr val="7030A0"/>
                </a:solidFill>
                <a:latin typeface="Times New Roman" pitchFamily="18" charset="0"/>
                <a:cs typeface="Times New Roman" pitchFamily="18" charset="0"/>
              </a:rPr>
              <a:t>Условия  от которых зависит успешность коррекционного процесса с детьми:</a:t>
            </a:r>
          </a:p>
          <a:p>
            <a:pPr algn="just"/>
            <a:r>
              <a:rPr lang="ru-RU" sz="2800" i="1" dirty="0" smtClean="0">
                <a:latin typeface="Times New Roman" pitchFamily="18" charset="0"/>
                <a:cs typeface="Times New Roman" pitchFamily="18" charset="0"/>
              </a:rPr>
              <a:t>Условие 1. </a:t>
            </a:r>
            <a:r>
              <a:rPr lang="ru-RU" sz="2800" dirty="0" smtClean="0">
                <a:latin typeface="Times New Roman" pitchFamily="18" charset="0"/>
                <a:cs typeface="Times New Roman" pitchFamily="18" charset="0"/>
              </a:rPr>
              <a:t>Техники и приёмы должны подбираться по принципу простоты и эффектности.</a:t>
            </a:r>
          </a:p>
          <a:p>
            <a:pPr algn="just"/>
            <a:r>
              <a:rPr lang="ru-RU" sz="2800" i="1" dirty="0" smtClean="0">
                <a:latin typeface="Times New Roman" pitchFamily="18" charset="0"/>
                <a:cs typeface="Times New Roman" pitchFamily="18" charset="0"/>
              </a:rPr>
              <a:t>Условие 2. </a:t>
            </a:r>
            <a:r>
              <a:rPr lang="ru-RU" sz="2800" dirty="0" smtClean="0">
                <a:latin typeface="Times New Roman" pitchFamily="18" charset="0"/>
                <a:cs typeface="Times New Roman" pitchFamily="18" charset="0"/>
              </a:rPr>
              <a:t>Интересными и привлекательными должны быть и процесс создания изображения, и результат.</a:t>
            </a:r>
          </a:p>
          <a:p>
            <a:pPr algn="just"/>
            <a:r>
              <a:rPr lang="ru-RU" sz="2800" i="1" dirty="0" smtClean="0">
                <a:latin typeface="Times New Roman" pitchFamily="18" charset="0"/>
                <a:cs typeface="Times New Roman" pitchFamily="18" charset="0"/>
              </a:rPr>
              <a:t>Условие 3</a:t>
            </a:r>
            <a:r>
              <a:rPr lang="ru-RU" sz="2800" dirty="0" smtClean="0">
                <a:latin typeface="Times New Roman" pitchFamily="18" charset="0"/>
                <a:cs typeface="Times New Roman" pitchFamily="18" charset="0"/>
              </a:rPr>
              <a:t>. Изобразительные техники и приёмы должны быть нетрадиционными</a:t>
            </a:r>
            <a:r>
              <a:rPr lang="ru-RU" sz="2800" dirty="0" smtClean="0">
                <a:solidFill>
                  <a:srgbClr val="7030A0"/>
                </a:solidFill>
                <a:latin typeface="Times New Roman" pitchFamily="18" charset="0"/>
                <a:cs typeface="Times New Roman" pitchFamily="18" charset="0"/>
              </a:rPr>
              <a:t>. </a:t>
            </a:r>
          </a:p>
          <a:p>
            <a:pPr algn="just"/>
            <a:r>
              <a:rPr lang="ru-RU" sz="2800" b="1" dirty="0" smtClean="0">
                <a:solidFill>
                  <a:srgbClr val="7030A0"/>
                </a:solidFill>
                <a:latin typeface="Times New Roman" pitchFamily="18" charset="0"/>
                <a:cs typeface="Times New Roman" pitchFamily="18" charset="0"/>
              </a:rPr>
              <a:t>К нетрадиционным техникам и приёмам относятся: </a:t>
            </a:r>
            <a:r>
              <a:rPr lang="ru-RU" sz="2800" dirty="0" smtClean="0">
                <a:latin typeface="Times New Roman" pitchFamily="18" charset="0"/>
                <a:cs typeface="Times New Roman" pitchFamily="18" charset="0"/>
              </a:rPr>
              <a:t>марания, монотипия, </a:t>
            </a:r>
            <a:r>
              <a:rPr lang="ru-RU" sz="2800" dirty="0" err="1" smtClean="0">
                <a:latin typeface="Times New Roman" pitchFamily="18" charset="0"/>
                <a:cs typeface="Times New Roman" pitchFamily="18" charset="0"/>
              </a:rPr>
              <a:t>кляксаграфия</a:t>
            </a:r>
            <a:r>
              <a:rPr lang="ru-RU" sz="2800" dirty="0" smtClean="0">
                <a:latin typeface="Times New Roman" pitchFamily="18" charset="0"/>
                <a:cs typeface="Times New Roman" pitchFamily="18" charset="0"/>
              </a:rPr>
              <a:t>, рисование по - мокрому листу, рисование сухими листьями, сыпучими материалами и продуктами и т.п.</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518623"/>
            <a:ext cx="813690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1" i="0"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Выводы по главе1. </a:t>
            </a:r>
            <a:endParaRPr kumimoji="0" lang="ru-RU" sz="3200" b="1" i="0"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Итак, использование изобразительной деятельности её методов и приёмов в коррекционной педагогической работе с дошкольниками затрагивает нераскрытые дарования у детей, нормализует их эмоциональное состояние, развивает коммуникативные навыки и волевые качества, что существенно повышает социальную адаптацию и облегчает интеграцию в общество. Это является исключительно важным для детей в развитии эмоциональной сферы у старших дошкольников.</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060848"/>
            <a:ext cx="8280920" cy="1631216"/>
          </a:xfrm>
          <a:prstGeom prst="rect">
            <a:avLst/>
          </a:prstGeom>
        </p:spPr>
        <p:txBody>
          <a:bodyPr wrap="square">
            <a:spAutoFit/>
          </a:bodyPr>
          <a:lstStyle/>
          <a:p>
            <a:pPr algn="just"/>
            <a:r>
              <a:rPr lang="ru-RU" sz="3600" b="1" dirty="0" smtClean="0">
                <a:solidFill>
                  <a:srgbClr val="7030A0"/>
                </a:solidFill>
                <a:latin typeface="Times New Roman" pitchFamily="18" charset="0"/>
                <a:cs typeface="Times New Roman" pitchFamily="18" charset="0"/>
              </a:rPr>
              <a:t>Глава 2. </a:t>
            </a:r>
            <a:r>
              <a:rPr lang="ru-RU" sz="3200" dirty="0" smtClean="0">
                <a:latin typeface="Times New Roman" pitchFamily="18" charset="0"/>
                <a:cs typeface="Times New Roman" pitchFamily="18" charset="0"/>
              </a:rPr>
              <a:t>Экспериментальная работа по изучению и коррекции эмоциональных отклонений у старших дошкольников</a:t>
            </a:r>
            <a:endParaRPr lang="ru-RU" sz="32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92696"/>
            <a:ext cx="8208912" cy="5262979"/>
          </a:xfrm>
          <a:prstGeom prst="rect">
            <a:avLst/>
          </a:prstGeom>
        </p:spPr>
        <p:txBody>
          <a:bodyPr wrap="square">
            <a:spAutoFit/>
          </a:bodyPr>
          <a:lstStyle/>
          <a:p>
            <a:pPr lvl="0" algn="just" fontAlgn="base">
              <a:spcBef>
                <a:spcPct val="0"/>
              </a:spcBef>
              <a:spcAft>
                <a:spcPct val="0"/>
              </a:spcAft>
            </a:pPr>
            <a:r>
              <a:rPr lang="ru-RU" sz="2800" b="1" dirty="0" smtClean="0">
                <a:solidFill>
                  <a:srgbClr val="7030A0"/>
                </a:solidFill>
                <a:latin typeface="Times New Roman" pitchFamily="18" charset="0"/>
                <a:ea typeface="Calibri" pitchFamily="34" charset="0"/>
                <a:cs typeface="Times New Roman" pitchFamily="18" charset="0"/>
              </a:rPr>
              <a:t>Цель: </a:t>
            </a:r>
            <a:r>
              <a:rPr lang="ru-RU" sz="2800" dirty="0" smtClean="0">
                <a:latin typeface="Times New Roman" pitchFamily="18" charset="0"/>
                <a:ea typeface="Calibri" pitchFamily="34" charset="0"/>
                <a:cs typeface="Times New Roman" pitchFamily="18" charset="0"/>
              </a:rPr>
              <a:t>исследование особенностей развития эмоциональной сферы у детей старшего дошкольного возраста.</a:t>
            </a:r>
            <a:endParaRPr lang="ru-RU" sz="2800" dirty="0" smtClean="0">
              <a:latin typeface="Arial" pitchFamily="34" charset="0"/>
              <a:cs typeface="Arial" pitchFamily="34" charset="0"/>
            </a:endParaRPr>
          </a:p>
          <a:p>
            <a:pPr lvl="0" algn="just" eaLnBrk="0" fontAlgn="base" hangingPunct="0">
              <a:spcBef>
                <a:spcPct val="0"/>
              </a:spcBef>
              <a:spcAft>
                <a:spcPct val="0"/>
              </a:spcAft>
            </a:pPr>
            <a:endParaRPr lang="ru-RU" sz="2800" u="sng"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ru-RU" sz="2800" b="1" dirty="0" smtClean="0">
                <a:solidFill>
                  <a:srgbClr val="7030A0"/>
                </a:solidFill>
                <a:latin typeface="Times New Roman" pitchFamily="18" charset="0"/>
                <a:ea typeface="Calibri" pitchFamily="34" charset="0"/>
                <a:cs typeface="Times New Roman" pitchFamily="18" charset="0"/>
              </a:rPr>
              <a:t>Задачи исследования:</a:t>
            </a:r>
            <a:endParaRPr lang="ru-RU" sz="2800" b="1" dirty="0" smtClean="0">
              <a:solidFill>
                <a:srgbClr val="7030A0"/>
              </a:solidFill>
              <a:latin typeface="Arial" pitchFamily="34" charset="0"/>
              <a:cs typeface="Arial" pitchFamily="34" charset="0"/>
            </a:endParaRPr>
          </a:p>
          <a:p>
            <a:pPr lvl="0" algn="just" eaLnBrk="0" fontAlgn="base" hangingPunct="0">
              <a:spcBef>
                <a:spcPct val="0"/>
              </a:spcBef>
              <a:spcAft>
                <a:spcPct val="0"/>
              </a:spcAft>
            </a:pPr>
            <a:r>
              <a:rPr lang="ru-RU" sz="2800" b="1" dirty="0" smtClean="0">
                <a:solidFill>
                  <a:srgbClr val="7030A0"/>
                </a:solidFill>
                <a:latin typeface="Times New Roman" pitchFamily="18" charset="0"/>
                <a:ea typeface="Calibri" pitchFamily="34" charset="0"/>
                <a:cs typeface="Times New Roman" pitchFamily="18" charset="0"/>
              </a:rPr>
              <a:t>1.</a:t>
            </a:r>
            <a:r>
              <a:rPr lang="ru-RU" sz="2800" dirty="0" smtClean="0">
                <a:latin typeface="Times New Roman" pitchFamily="18" charset="0"/>
                <a:ea typeface="Calibri" pitchFamily="34" charset="0"/>
                <a:cs typeface="Times New Roman" pitchFamily="18" charset="0"/>
              </a:rPr>
              <a:t>Подобрать диагностический материал для выявления особенностей развития эмоциональной сферы у детей старшего дошкольного возраста.</a:t>
            </a:r>
            <a:endParaRPr lang="ru-RU" sz="2800" dirty="0" smtClean="0">
              <a:latin typeface="Arial" pitchFamily="34" charset="0"/>
              <a:cs typeface="Arial" pitchFamily="34" charset="0"/>
            </a:endParaRPr>
          </a:p>
          <a:p>
            <a:pPr lvl="0" algn="just" eaLnBrk="0" fontAlgn="base" hangingPunct="0">
              <a:spcBef>
                <a:spcPct val="0"/>
              </a:spcBef>
              <a:spcAft>
                <a:spcPct val="0"/>
              </a:spcAft>
            </a:pPr>
            <a:r>
              <a:rPr lang="ru-RU" sz="2800" b="1" dirty="0" smtClean="0">
                <a:solidFill>
                  <a:srgbClr val="7030A0"/>
                </a:solidFill>
                <a:latin typeface="Times New Roman" pitchFamily="18" charset="0"/>
                <a:ea typeface="Calibri" pitchFamily="34" charset="0"/>
                <a:cs typeface="Times New Roman" pitchFamily="18" charset="0"/>
              </a:rPr>
              <a:t>2.</a:t>
            </a:r>
            <a:r>
              <a:rPr lang="ru-RU" sz="2800" dirty="0" smtClean="0">
                <a:latin typeface="Times New Roman" pitchFamily="18" charset="0"/>
                <a:ea typeface="Calibri" pitchFamily="34" charset="0"/>
                <a:cs typeface="Times New Roman" pitchFamily="18" charset="0"/>
              </a:rPr>
              <a:t>Выявить особенности развития эмоциональной сферы у дошкольников.</a:t>
            </a:r>
            <a:endParaRPr lang="ru-RU" sz="2800" dirty="0" smtClean="0">
              <a:latin typeface="Arial" pitchFamily="34" charset="0"/>
              <a:cs typeface="Arial" pitchFamily="34" charset="0"/>
            </a:endParaRPr>
          </a:p>
          <a:p>
            <a:pPr lvl="0" algn="just" eaLnBrk="0" fontAlgn="base" hangingPunct="0">
              <a:spcBef>
                <a:spcPct val="0"/>
              </a:spcBef>
              <a:spcAft>
                <a:spcPct val="0"/>
              </a:spcAft>
            </a:pPr>
            <a:r>
              <a:rPr lang="ru-RU" sz="2800" b="1" dirty="0" smtClean="0">
                <a:solidFill>
                  <a:srgbClr val="7030A0"/>
                </a:solidFill>
                <a:latin typeface="Times New Roman" pitchFamily="18" charset="0"/>
                <a:ea typeface="Calibri" pitchFamily="34" charset="0"/>
                <a:cs typeface="Times New Roman" pitchFamily="18" charset="0"/>
              </a:rPr>
              <a:t>3.</a:t>
            </a:r>
            <a:r>
              <a:rPr lang="ru-RU" sz="2800" dirty="0" smtClean="0">
                <a:latin typeface="Times New Roman" pitchFamily="18" charset="0"/>
                <a:ea typeface="Calibri" pitchFamily="34" charset="0"/>
                <a:cs typeface="Times New Roman" pitchFamily="18" charset="0"/>
              </a:rPr>
              <a:t>Осуществить интерпретацию полученных экспериментальных данных.</a:t>
            </a:r>
            <a:endParaRPr lang="ru-RU"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280920" cy="5262979"/>
          </a:xfrm>
          <a:prstGeom prst="rect">
            <a:avLst/>
          </a:prstGeom>
        </p:spPr>
        <p:txBody>
          <a:bodyPr wrap="square">
            <a:spAutoFit/>
          </a:bodyPr>
          <a:lstStyle/>
          <a:p>
            <a:pPr algn="just"/>
            <a:r>
              <a:rPr lang="ru-RU" sz="2800" dirty="0" smtClean="0">
                <a:latin typeface="Times New Roman" pitchFamily="18" charset="0"/>
                <a:cs typeface="Times New Roman" pitchFamily="18" charset="0"/>
              </a:rPr>
              <a:t>Исследование проводилось (с апреля по август) на базе МКДОУ Детский сад № 11 «Колокольчик», в эксперименте приняли участие 10 детей старшего дошкольного возраста.</a:t>
            </a:r>
            <a:r>
              <a:rPr lang="ru-RU" sz="2800" dirty="0" smtClean="0"/>
              <a:t> </a:t>
            </a:r>
          </a:p>
          <a:p>
            <a:pPr algn="just"/>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Для оценки особенностей эмоциональной сферы у детей старшего дошкольного возраста был использован  метод Л.П. Стрелковой  «Наблюдение за проявлениями эмоций ребенка».</a:t>
            </a: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Для удобства оценки эмоционального развития детей, данная методика была мной модифицирована, разработала уровни эмоциональных проявлений  дошкольников.</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1520" y="260649"/>
          <a:ext cx="8712968" cy="6228183"/>
        </p:xfrm>
        <a:graphic>
          <a:graphicData uri="http://schemas.openxmlformats.org/drawingml/2006/table">
            <a:tbl>
              <a:tblPr/>
              <a:tblGrid>
                <a:gridCol w="2499622"/>
                <a:gridCol w="6213346"/>
              </a:tblGrid>
              <a:tr h="363256">
                <a:tc gridSpan="2">
                  <a:txBody>
                    <a:bodyPr/>
                    <a:lstStyle/>
                    <a:p>
                      <a:pPr algn="ctr">
                        <a:spcAft>
                          <a:spcPts val="0"/>
                        </a:spcAft>
                      </a:pPr>
                      <a:r>
                        <a:rPr lang="ru-RU" sz="2400" b="1" dirty="0">
                          <a:solidFill>
                            <a:srgbClr val="7030A0"/>
                          </a:solidFill>
                          <a:latin typeface="Times New Roman"/>
                          <a:ea typeface="Times New Roman"/>
                        </a:rPr>
                        <a:t>Уровни развития эмоционального проявления ребёнком</a:t>
                      </a:r>
                      <a:endParaRPr lang="ru-RU" sz="2400" dirty="0">
                        <a:solidFill>
                          <a:srgbClr val="7030A0"/>
                        </a:solidFill>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ru-RU"/>
                    </a:p>
                  </a:txBody>
                  <a:tcPr/>
                </a:tc>
              </a:tr>
              <a:tr h="1290423">
                <a:tc>
                  <a:txBody>
                    <a:bodyPr/>
                    <a:lstStyle/>
                    <a:p>
                      <a:pPr>
                        <a:spcAft>
                          <a:spcPts val="0"/>
                        </a:spcAft>
                      </a:pPr>
                      <a:r>
                        <a:rPr lang="ru-RU" sz="2000" dirty="0">
                          <a:latin typeface="Times New Roman"/>
                          <a:ea typeface="Calibri"/>
                          <a:cs typeface="Times New Roman"/>
                        </a:rPr>
                        <a:t>Уровни эмоциональных проявлений по</a:t>
                      </a:r>
                      <a:r>
                        <a:rPr lang="ru-RU" sz="2000" dirty="0">
                          <a:latin typeface="Times New Roman"/>
                          <a:ea typeface="Times New Roman"/>
                          <a:cs typeface="Times New Roman"/>
                        </a:rPr>
                        <a:t> </a:t>
                      </a:r>
                      <a:r>
                        <a:rPr lang="ru-RU" sz="2000" dirty="0">
                          <a:latin typeface="Times New Roman"/>
                          <a:ea typeface="Calibri"/>
                          <a:cs typeface="Times New Roman"/>
                        </a:rPr>
                        <a:t>шкале баллов</a:t>
                      </a:r>
                      <a:r>
                        <a:rPr lang="ru-RU" sz="2000" dirty="0">
                          <a:latin typeface="Times New Roman"/>
                          <a:ea typeface="Times New Roman"/>
                          <a:cs typeface="Times New Roman"/>
                        </a:rPr>
                        <a:t> </a:t>
                      </a:r>
                      <a:r>
                        <a:rPr lang="ru-RU" sz="2000" dirty="0">
                          <a:latin typeface="Times New Roman"/>
                          <a:ea typeface="Calibri"/>
                          <a:cs typeface="Times New Roman"/>
                        </a:rPr>
                        <a:t>(от 1 до 3)</a:t>
                      </a:r>
                      <a:endParaRPr lang="ru-RU" sz="2000" dirty="0">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2000" dirty="0">
                          <a:latin typeface="Times New Roman"/>
                          <a:ea typeface="Calibri"/>
                          <a:cs typeface="Times New Roman"/>
                        </a:rPr>
                        <a:t>Эмоциональные проявления ребёнка</a:t>
                      </a:r>
                      <a:endParaRPr lang="ru-RU" sz="2000" dirty="0">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816283">
                <a:tc>
                  <a:txBody>
                    <a:bodyPr/>
                    <a:lstStyle/>
                    <a:p>
                      <a:pPr algn="ctr">
                        <a:spcAft>
                          <a:spcPts val="0"/>
                        </a:spcAft>
                      </a:pPr>
                      <a:r>
                        <a:rPr lang="ru-RU" sz="2000" dirty="0">
                          <a:latin typeface="Times New Roman"/>
                          <a:ea typeface="Calibri"/>
                          <a:cs typeface="Times New Roman"/>
                        </a:rPr>
                        <a:t>3 (часто)</a:t>
                      </a:r>
                      <a:endParaRPr lang="ru-RU" sz="2000" dirty="0">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dirty="0">
                          <a:latin typeface="Times New Roman"/>
                          <a:ea typeface="Calibri"/>
                          <a:cs typeface="Times New Roman"/>
                        </a:rPr>
                        <a:t>Эмоциональные проявления (радость, гнев, страх, печаль) наблюдается часто, при этом эмоции ярко выражены. Ребенок не может сдерживать такие эмоциональные проявления, как крик, плач, либо чрезмерный смех. Характерна повышенная эмоциональная подвижность, неустойчивость.</a:t>
                      </a:r>
                      <a:endParaRPr lang="ru-RU" sz="2000" dirty="0">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6283">
                <a:tc>
                  <a:txBody>
                    <a:bodyPr/>
                    <a:lstStyle/>
                    <a:p>
                      <a:pPr algn="ctr">
                        <a:spcAft>
                          <a:spcPts val="0"/>
                        </a:spcAft>
                      </a:pPr>
                      <a:r>
                        <a:rPr lang="ru-RU" sz="2000" dirty="0">
                          <a:latin typeface="Times New Roman"/>
                          <a:ea typeface="Calibri"/>
                          <a:cs typeface="Times New Roman"/>
                        </a:rPr>
                        <a:t>2 (иногда)</a:t>
                      </a:r>
                      <a:endParaRPr lang="ru-RU" sz="2000" dirty="0">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dirty="0">
                          <a:latin typeface="Times New Roman"/>
                          <a:ea typeface="Calibri"/>
                          <a:cs typeface="Times New Roman"/>
                        </a:rPr>
                        <a:t>Эмоциональные проявления (радость, гнев, страх, печаль) носят эпизодический характер. Выраженность эмоций не сильная. Ребенок не всегда может контролировать свое эмоциональное состояние, сдерживать крик, плач, либо чрезмерный смех. Характерна эмоциональная напряженность.</a:t>
                      </a:r>
                      <a:endParaRPr lang="ru-RU" sz="2000" dirty="0">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8142">
                <a:tc>
                  <a:txBody>
                    <a:bodyPr/>
                    <a:lstStyle/>
                    <a:p>
                      <a:pPr algn="ctr">
                        <a:spcAft>
                          <a:spcPts val="0"/>
                        </a:spcAft>
                      </a:pPr>
                      <a:r>
                        <a:rPr lang="ru-RU" sz="2000">
                          <a:latin typeface="Times New Roman"/>
                          <a:ea typeface="Calibri"/>
                          <a:cs typeface="Times New Roman"/>
                        </a:rPr>
                        <a:t>1 (очень редко)</a:t>
                      </a:r>
                      <a:endParaRPr lang="ru-RU" sz="2000">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000" dirty="0">
                          <a:latin typeface="Times New Roman"/>
                          <a:ea typeface="Calibri"/>
                          <a:cs typeface="Times New Roman"/>
                        </a:rPr>
                        <a:t>Ребенок может адекватно выражать свое эмоциональное состояние. Эмоциональный фон положительный.</a:t>
                      </a:r>
                      <a:endParaRPr lang="ru-RU" sz="2000" dirty="0">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
            <a:ext cx="8496944" cy="461665"/>
          </a:xfrm>
          <a:prstGeom prst="rect">
            <a:avLst/>
          </a:prstGeom>
        </p:spPr>
        <p:txBody>
          <a:bodyPr wrap="square">
            <a:spAutoFit/>
          </a:bodyPr>
          <a:lstStyle/>
          <a:p>
            <a:r>
              <a:rPr lang="ru-RU" sz="2400" b="1" dirty="0" smtClean="0">
                <a:solidFill>
                  <a:srgbClr val="7030A0"/>
                </a:solidFill>
                <a:latin typeface="Times New Roman" pitchFamily="18" charset="0"/>
                <a:cs typeface="Times New Roman" pitchFamily="18" charset="0"/>
              </a:rPr>
              <a:t>Следующие ситуации эмоциональных проявлений у детей  </a:t>
            </a:r>
            <a:endParaRPr lang="ru-RU" sz="2400" b="1" dirty="0">
              <a:solidFill>
                <a:srgbClr val="7030A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395536" y="548680"/>
          <a:ext cx="8496943" cy="6148436"/>
        </p:xfrm>
        <a:graphic>
          <a:graphicData uri="http://schemas.openxmlformats.org/drawingml/2006/table">
            <a:tbl>
              <a:tblPr/>
              <a:tblGrid>
                <a:gridCol w="2783057"/>
                <a:gridCol w="2856943"/>
                <a:gridCol w="2856943"/>
              </a:tblGrid>
              <a:tr h="322764">
                <a:tc>
                  <a:txBody>
                    <a:bodyPr/>
                    <a:lstStyle/>
                    <a:p>
                      <a:pPr>
                        <a:lnSpc>
                          <a:spcPct val="115000"/>
                        </a:lnSpc>
                        <a:spcAft>
                          <a:spcPts val="0"/>
                        </a:spcAft>
                      </a:pPr>
                      <a:r>
                        <a:rPr lang="ru-RU" sz="2000" b="1" dirty="0">
                          <a:latin typeface="Times New Roman" pitchFamily="18" charset="0"/>
                          <a:ea typeface="Calibri"/>
                          <a:cs typeface="Times New Roman" pitchFamily="18" charset="0"/>
                        </a:rPr>
                        <a:t>Страх:</a:t>
                      </a:r>
                    </a:p>
                  </a:txBody>
                  <a:tcPr marL="54139" marR="54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b="1" dirty="0" smtClean="0">
                          <a:latin typeface="Times New Roman" pitchFamily="18" charset="0"/>
                          <a:ea typeface="Times New Roman"/>
                          <a:cs typeface="Times New Roman" pitchFamily="18" charset="0"/>
                        </a:rPr>
                        <a:t>Гнев: </a:t>
                      </a:r>
                      <a:endParaRPr lang="ru-RU" sz="2000" b="1" dirty="0">
                        <a:latin typeface="Times New Roman" pitchFamily="18" charset="0"/>
                        <a:ea typeface="Calibri"/>
                        <a:cs typeface="Times New Roman" pitchFamily="18" charset="0"/>
                      </a:endParaRPr>
                    </a:p>
                  </a:txBody>
                  <a:tcPr marL="54139" marR="54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b="1" dirty="0" smtClean="0">
                          <a:latin typeface="Times New Roman" pitchFamily="18" charset="0"/>
                          <a:ea typeface="Times New Roman"/>
                          <a:cs typeface="Times New Roman" pitchFamily="18" charset="0"/>
                        </a:rPr>
                        <a:t>Радость:</a:t>
                      </a:r>
                      <a:endParaRPr lang="ru-RU" sz="2000" b="1" dirty="0">
                        <a:latin typeface="Times New Roman" pitchFamily="18" charset="0"/>
                        <a:ea typeface="Calibri"/>
                        <a:cs typeface="Times New Roman" pitchFamily="18" charset="0"/>
                      </a:endParaRPr>
                    </a:p>
                  </a:txBody>
                  <a:tcPr marL="54139" marR="54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7916">
                <a:tc>
                  <a:txBody>
                    <a:bodyPr/>
                    <a:lstStyle/>
                    <a:p>
                      <a:pPr>
                        <a:spcAft>
                          <a:spcPts val="0"/>
                        </a:spcAft>
                      </a:pPr>
                      <a:r>
                        <a:rPr lang="ru-RU" sz="2000" dirty="0">
                          <a:latin typeface="Times New Roman" pitchFamily="18" charset="0"/>
                          <a:ea typeface="Calibri"/>
                          <a:cs typeface="Times New Roman" pitchFamily="18" charset="0"/>
                        </a:rPr>
                        <a:t>Приход в детский сад.</a:t>
                      </a:r>
                    </a:p>
                    <a:p>
                      <a:pPr>
                        <a:spcAft>
                          <a:spcPts val="0"/>
                        </a:spcAft>
                      </a:pPr>
                      <a:r>
                        <a:rPr lang="ru-RU" sz="2000" dirty="0">
                          <a:latin typeface="Times New Roman" pitchFamily="18" charset="0"/>
                          <a:ea typeface="Calibri"/>
                          <a:cs typeface="Times New Roman" pitchFamily="18" charset="0"/>
                        </a:rPr>
                        <a:t>Незнакомая, удивительная игрушка.</a:t>
                      </a:r>
                    </a:p>
                    <a:p>
                      <a:pPr>
                        <a:spcAft>
                          <a:spcPts val="0"/>
                        </a:spcAft>
                      </a:pPr>
                      <a:r>
                        <a:rPr lang="ru-RU" sz="2000" dirty="0">
                          <a:latin typeface="Times New Roman" pitchFamily="18" charset="0"/>
                          <a:ea typeface="Calibri"/>
                          <a:cs typeface="Times New Roman" pitchFamily="18" charset="0"/>
                        </a:rPr>
                        <a:t>Поломка игрушки.</a:t>
                      </a:r>
                    </a:p>
                    <a:p>
                      <a:pPr>
                        <a:spcAft>
                          <a:spcPts val="0"/>
                        </a:spcAft>
                      </a:pPr>
                      <a:r>
                        <a:rPr lang="ru-RU" sz="2000" dirty="0">
                          <a:latin typeface="Times New Roman" pitchFamily="18" charset="0"/>
                          <a:ea typeface="Calibri"/>
                          <a:cs typeface="Times New Roman" pitchFamily="18" charset="0"/>
                        </a:rPr>
                        <a:t>Плач, крик сверстника, друга.</a:t>
                      </a:r>
                    </a:p>
                    <a:p>
                      <a:pPr>
                        <a:spcAft>
                          <a:spcPts val="0"/>
                        </a:spcAft>
                      </a:pPr>
                      <a:r>
                        <a:rPr lang="ru-RU" sz="2000" dirty="0">
                          <a:latin typeface="Times New Roman" pitchFamily="18" charset="0"/>
                          <a:ea typeface="Calibri"/>
                          <a:cs typeface="Times New Roman" pitchFamily="18" charset="0"/>
                        </a:rPr>
                        <a:t>Нападение сверстника, друга.</a:t>
                      </a:r>
                    </a:p>
                    <a:p>
                      <a:pPr>
                        <a:spcAft>
                          <a:spcPts val="0"/>
                        </a:spcAft>
                      </a:pPr>
                      <a:r>
                        <a:rPr lang="ru-RU" sz="2000" dirty="0" smtClean="0">
                          <a:latin typeface="Times New Roman" pitchFamily="18" charset="0"/>
                          <a:ea typeface="Calibri"/>
                          <a:cs typeface="Times New Roman" pitchFamily="18" charset="0"/>
                        </a:rPr>
                        <a:t>Не успешность </a:t>
                      </a:r>
                      <a:r>
                        <a:rPr lang="ru-RU" sz="2000" dirty="0">
                          <a:latin typeface="Times New Roman" pitchFamily="18" charset="0"/>
                          <a:ea typeface="Calibri"/>
                          <a:cs typeface="Times New Roman" pitchFamily="18" charset="0"/>
                        </a:rPr>
                        <a:t>в деятельности.</a:t>
                      </a:r>
                    </a:p>
                    <a:p>
                      <a:pPr>
                        <a:spcAft>
                          <a:spcPts val="0"/>
                        </a:spcAft>
                      </a:pPr>
                      <a:r>
                        <a:rPr lang="ru-RU" sz="2000" dirty="0">
                          <a:latin typeface="Times New Roman" pitchFamily="18" charset="0"/>
                          <a:ea typeface="Calibri"/>
                          <a:cs typeface="Times New Roman" pitchFamily="18" charset="0"/>
                        </a:rPr>
                        <a:t>Незнакомые звуки.</a:t>
                      </a:r>
                    </a:p>
                    <a:p>
                      <a:pPr>
                        <a:spcAft>
                          <a:spcPts val="0"/>
                        </a:spcAft>
                      </a:pPr>
                      <a:r>
                        <a:rPr lang="ru-RU" sz="2000" dirty="0">
                          <a:latin typeface="Times New Roman" pitchFamily="18" charset="0"/>
                          <a:ea typeface="Calibri"/>
                          <a:cs typeface="Times New Roman" pitchFamily="18" charset="0"/>
                        </a:rPr>
                        <a:t>Запрет, ругань, крик со стороны взрослого.</a:t>
                      </a:r>
                    </a:p>
                    <a:p>
                      <a:pPr>
                        <a:spcAft>
                          <a:spcPts val="0"/>
                        </a:spcAft>
                      </a:pPr>
                      <a:r>
                        <a:rPr lang="ru-RU" sz="2000" dirty="0">
                          <a:latin typeface="Times New Roman" pitchFamily="18" charset="0"/>
                          <a:ea typeface="Calibri"/>
                          <a:cs typeface="Times New Roman" pitchFamily="18" charset="0"/>
                        </a:rPr>
                        <a:t>Незнакомое помещение.</a:t>
                      </a:r>
                    </a:p>
                    <a:p>
                      <a:pPr>
                        <a:spcAft>
                          <a:spcPts val="0"/>
                        </a:spcAft>
                      </a:pPr>
                      <a:r>
                        <a:rPr lang="ru-RU" sz="2000" dirty="0">
                          <a:latin typeface="Times New Roman" pitchFamily="18" charset="0"/>
                          <a:ea typeface="Calibri"/>
                          <a:cs typeface="Times New Roman" pitchFamily="18" charset="0"/>
                        </a:rPr>
                        <a:t>Появление и приближение незнакомых взрослых или детей.</a:t>
                      </a:r>
                    </a:p>
                  </a:txBody>
                  <a:tcPr marL="54139" marR="54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dirty="0">
                          <a:latin typeface="Times New Roman" pitchFamily="18" charset="0"/>
                          <a:ea typeface="Calibri"/>
                          <a:cs typeface="Times New Roman" pitchFamily="18" charset="0"/>
                        </a:rPr>
                        <a:t>Уход матери, близкого взрослого.</a:t>
                      </a:r>
                    </a:p>
                    <a:p>
                      <a:pPr>
                        <a:spcAft>
                          <a:spcPts val="0"/>
                        </a:spcAft>
                      </a:pPr>
                      <a:r>
                        <a:rPr lang="ru-RU" sz="2000" dirty="0">
                          <a:latin typeface="Times New Roman" pitchFamily="18" charset="0"/>
                          <a:ea typeface="Calibri"/>
                          <a:cs typeface="Times New Roman" pitchFamily="18" charset="0"/>
                        </a:rPr>
                        <a:t>Желание иметь что-то, чем обладает сверстник. Желание иметь что-то, что нельзя взять.</a:t>
                      </a:r>
                    </a:p>
                    <a:p>
                      <a:pPr>
                        <a:spcAft>
                          <a:spcPts val="0"/>
                        </a:spcAft>
                      </a:pPr>
                      <a:r>
                        <a:rPr lang="ru-RU" sz="2000" dirty="0">
                          <a:latin typeface="Times New Roman" pitchFamily="18" charset="0"/>
                          <a:ea typeface="Calibri"/>
                          <a:cs typeface="Times New Roman" pitchFamily="18" charset="0"/>
                        </a:rPr>
                        <a:t>Поломка игрушки.</a:t>
                      </a:r>
                    </a:p>
                    <a:p>
                      <a:pPr>
                        <a:spcAft>
                          <a:spcPts val="0"/>
                        </a:spcAft>
                      </a:pPr>
                      <a:r>
                        <a:rPr lang="ru-RU" sz="2000" dirty="0">
                          <a:latin typeface="Times New Roman" pitchFamily="18" charset="0"/>
                          <a:ea typeface="Calibri"/>
                          <a:cs typeface="Times New Roman" pitchFamily="18" charset="0"/>
                        </a:rPr>
                        <a:t>Другой ребенок забирает игрушку, нападает, дразнится, прячет игрушку.</a:t>
                      </a:r>
                    </a:p>
                    <a:p>
                      <a:pPr>
                        <a:spcAft>
                          <a:spcPts val="0"/>
                        </a:spcAft>
                      </a:pPr>
                      <a:r>
                        <a:rPr lang="ru-RU" sz="2000" dirty="0">
                          <a:latin typeface="Times New Roman" pitchFamily="18" charset="0"/>
                          <a:ea typeface="Calibri"/>
                          <a:cs typeface="Times New Roman" pitchFamily="18" charset="0"/>
                        </a:rPr>
                        <a:t>Сверстники не принимают в игру.</a:t>
                      </a:r>
                    </a:p>
                    <a:p>
                      <a:pPr>
                        <a:spcAft>
                          <a:spcPts val="0"/>
                        </a:spcAft>
                      </a:pPr>
                      <a:r>
                        <a:rPr lang="ru-RU" sz="2000" dirty="0" smtClean="0">
                          <a:latin typeface="Times New Roman" pitchFamily="18" charset="0"/>
                          <a:ea typeface="Calibri"/>
                          <a:cs typeface="Times New Roman" pitchFamily="18" charset="0"/>
                        </a:rPr>
                        <a:t>Не успешность </a:t>
                      </a:r>
                      <a:r>
                        <a:rPr lang="ru-RU" sz="2000" dirty="0">
                          <a:latin typeface="Times New Roman" pitchFamily="18" charset="0"/>
                          <a:ea typeface="Calibri"/>
                          <a:cs typeface="Times New Roman" pitchFamily="18" charset="0"/>
                        </a:rPr>
                        <a:t>на занятиях.</a:t>
                      </a:r>
                    </a:p>
                    <a:p>
                      <a:pPr>
                        <a:spcAft>
                          <a:spcPts val="0"/>
                        </a:spcAft>
                      </a:pPr>
                      <a:r>
                        <a:rPr lang="ru-RU" sz="2000" dirty="0">
                          <a:latin typeface="Times New Roman" pitchFamily="18" charset="0"/>
                          <a:ea typeface="Calibri"/>
                          <a:cs typeface="Times New Roman" pitchFamily="18" charset="0"/>
                        </a:rPr>
                        <a:t>Физическое наказание.</a:t>
                      </a:r>
                    </a:p>
                  </a:txBody>
                  <a:tcPr marL="54139" marR="54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dirty="0">
                          <a:latin typeface="Times New Roman" pitchFamily="18" charset="0"/>
                          <a:ea typeface="Calibri"/>
                          <a:cs typeface="Times New Roman" pitchFamily="18" charset="0"/>
                        </a:rPr>
                        <a:t>Приход в детский сад/домой.</a:t>
                      </a:r>
                    </a:p>
                    <a:p>
                      <a:pPr>
                        <a:spcAft>
                          <a:spcPts val="0"/>
                        </a:spcAft>
                      </a:pPr>
                      <a:r>
                        <a:rPr lang="ru-RU" sz="2000" dirty="0">
                          <a:latin typeface="Times New Roman" pitchFamily="18" charset="0"/>
                          <a:ea typeface="Calibri"/>
                          <a:cs typeface="Times New Roman" pitchFamily="18" charset="0"/>
                        </a:rPr>
                        <a:t>Выполнение задания.</a:t>
                      </a:r>
                    </a:p>
                    <a:p>
                      <a:pPr>
                        <a:spcAft>
                          <a:spcPts val="0"/>
                        </a:spcAft>
                      </a:pPr>
                      <a:r>
                        <a:rPr lang="ru-RU" sz="2000" dirty="0">
                          <a:latin typeface="Times New Roman" pitchFamily="18" charset="0"/>
                          <a:ea typeface="Calibri"/>
                          <a:cs typeface="Times New Roman" pitchFamily="18" charset="0"/>
                        </a:rPr>
                        <a:t>Сверстник дурачится.</a:t>
                      </a:r>
                    </a:p>
                    <a:p>
                      <a:pPr>
                        <a:spcAft>
                          <a:spcPts val="0"/>
                        </a:spcAft>
                      </a:pPr>
                      <a:r>
                        <a:rPr lang="ru-RU" sz="2000" dirty="0">
                          <a:latin typeface="Times New Roman" pitchFamily="18" charset="0"/>
                          <a:ea typeface="Calibri"/>
                          <a:cs typeface="Times New Roman" pitchFamily="18" charset="0"/>
                        </a:rPr>
                        <a:t>Внимание, похвала другого человека при взаимном общении.</a:t>
                      </a:r>
                    </a:p>
                    <a:p>
                      <a:pPr>
                        <a:spcAft>
                          <a:spcPts val="0"/>
                        </a:spcAft>
                      </a:pPr>
                      <a:r>
                        <a:rPr lang="ru-RU" sz="2000" dirty="0">
                          <a:latin typeface="Times New Roman" pitchFamily="18" charset="0"/>
                          <a:ea typeface="Calibri"/>
                          <a:cs typeface="Times New Roman" pitchFamily="18" charset="0"/>
                        </a:rPr>
                        <a:t>Совместная игра.</a:t>
                      </a:r>
                    </a:p>
                    <a:p>
                      <a:pPr>
                        <a:spcAft>
                          <a:spcPts val="0"/>
                        </a:spcAft>
                      </a:pPr>
                      <a:r>
                        <a:rPr lang="ru-RU" sz="2000" dirty="0">
                          <a:latin typeface="Times New Roman" pitchFamily="18" charset="0"/>
                          <a:ea typeface="Calibri"/>
                          <a:cs typeface="Times New Roman" pitchFamily="18" charset="0"/>
                        </a:rPr>
                        <a:t>Воспитатель заигрывает с детьми, веселит их.</a:t>
                      </a:r>
                    </a:p>
                  </a:txBody>
                  <a:tcPr marL="54139" marR="54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55577" y="836712"/>
          <a:ext cx="7848872" cy="4821169"/>
        </p:xfrm>
        <a:graphic>
          <a:graphicData uri="http://schemas.openxmlformats.org/drawingml/2006/table">
            <a:tbl>
              <a:tblPr/>
              <a:tblGrid>
                <a:gridCol w="3576100"/>
                <a:gridCol w="4272772"/>
              </a:tblGrid>
              <a:tr h="401764">
                <a:tc>
                  <a:txBody>
                    <a:bodyPr/>
                    <a:lstStyle/>
                    <a:p>
                      <a:pPr>
                        <a:spcAft>
                          <a:spcPts val="0"/>
                        </a:spcAft>
                      </a:pPr>
                      <a:r>
                        <a:rPr lang="ru-RU" sz="2400" b="1" dirty="0">
                          <a:latin typeface="Times New Roman" pitchFamily="18" charset="0"/>
                          <a:ea typeface="Calibri"/>
                          <a:cs typeface="Times New Roman" pitchFamily="18" charset="0"/>
                        </a:rPr>
                        <a:t>Печаль: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b="1" dirty="0">
                          <a:latin typeface="Times New Roman" pitchFamily="18" charset="0"/>
                          <a:ea typeface="Calibri"/>
                          <a:cs typeface="Times New Roman" pitchFamily="18" charset="0"/>
                        </a:rPr>
                        <a:t>Удивление: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405">
                <a:tc>
                  <a:txBody>
                    <a:bodyPr/>
                    <a:lstStyle/>
                    <a:p>
                      <a:pPr>
                        <a:spcAft>
                          <a:spcPts val="0"/>
                        </a:spcAft>
                      </a:pPr>
                      <a:r>
                        <a:rPr lang="ru-RU" sz="2400" dirty="0">
                          <a:latin typeface="Times New Roman" pitchFamily="18" charset="0"/>
                          <a:ea typeface="Calibri"/>
                          <a:cs typeface="Times New Roman" pitchFamily="18" charset="0"/>
                        </a:rPr>
                        <a:t>Приход в детский сад.</a:t>
                      </a:r>
                    </a:p>
                    <a:p>
                      <a:pPr>
                        <a:spcAft>
                          <a:spcPts val="0"/>
                        </a:spcAft>
                      </a:pPr>
                      <a:r>
                        <a:rPr lang="ru-RU" sz="2400" dirty="0">
                          <a:latin typeface="Times New Roman" pitchFamily="18" charset="0"/>
                          <a:ea typeface="Calibri"/>
                          <a:cs typeface="Times New Roman" pitchFamily="18" charset="0"/>
                        </a:rPr>
                        <a:t>Уход матери, близкого взрослого.</a:t>
                      </a:r>
                    </a:p>
                    <a:p>
                      <a:pPr>
                        <a:spcAft>
                          <a:spcPts val="0"/>
                        </a:spcAft>
                      </a:pPr>
                      <a:r>
                        <a:rPr lang="ru-RU" sz="2400" dirty="0">
                          <a:latin typeface="Times New Roman" pitchFamily="18" charset="0"/>
                          <a:ea typeface="Calibri"/>
                          <a:cs typeface="Times New Roman" pitchFamily="18" charset="0"/>
                        </a:rPr>
                        <a:t>Игра, общение со сверстниками.</a:t>
                      </a:r>
                    </a:p>
                    <a:p>
                      <a:pPr>
                        <a:spcAft>
                          <a:spcPts val="0"/>
                        </a:spcAft>
                      </a:pPr>
                      <a:r>
                        <a:rPr lang="ru-RU" sz="2400" dirty="0">
                          <a:latin typeface="Times New Roman" pitchFamily="18" charset="0"/>
                          <a:ea typeface="Calibri"/>
                          <a:cs typeface="Times New Roman" pitchFamily="18" charset="0"/>
                        </a:rPr>
                        <a:t>Невнимание со стороны взрослого.</a:t>
                      </a:r>
                    </a:p>
                    <a:p>
                      <a:pPr>
                        <a:spcAft>
                          <a:spcPts val="0"/>
                        </a:spcAft>
                      </a:pPr>
                      <a:r>
                        <a:rPr lang="ru-RU" sz="2400" dirty="0">
                          <a:latin typeface="Times New Roman" pitchFamily="18" charset="0"/>
                          <a:ea typeface="Calibri"/>
                          <a:cs typeface="Times New Roman" pitchFamily="18" charset="0"/>
                        </a:rPr>
                        <a:t>Сверстники не принимают в игру.</a:t>
                      </a:r>
                    </a:p>
                    <a:p>
                      <a:pPr>
                        <a:spcAft>
                          <a:spcPts val="0"/>
                        </a:spcAft>
                      </a:pPr>
                      <a:r>
                        <a:rPr lang="ru-RU" sz="2400" dirty="0">
                          <a:latin typeface="Times New Roman" pitchFamily="18" charset="0"/>
                          <a:ea typeface="Calibri"/>
                          <a:cs typeface="Times New Roman" pitchFamily="18" charset="0"/>
                        </a:rPr>
                        <a:t>Трудности при выполнении задания.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a:latin typeface="Times New Roman" pitchFamily="18" charset="0"/>
                          <a:ea typeface="Calibri"/>
                          <a:cs typeface="Times New Roman" pitchFamily="18" charset="0"/>
                        </a:rPr>
                        <a:t>Появление чего-либо/кого-либо в группе.</a:t>
                      </a:r>
                    </a:p>
                    <a:p>
                      <a:pPr>
                        <a:spcAft>
                          <a:spcPts val="0"/>
                        </a:spcAft>
                      </a:pPr>
                      <a:r>
                        <a:rPr lang="ru-RU" sz="2400" dirty="0">
                          <a:latin typeface="Times New Roman" pitchFamily="18" charset="0"/>
                          <a:ea typeface="Calibri"/>
                          <a:cs typeface="Times New Roman" pitchFamily="18" charset="0"/>
                        </a:rPr>
                        <a:t>Незнакомая игрушка.</a:t>
                      </a:r>
                    </a:p>
                    <a:p>
                      <a:pPr>
                        <a:spcAft>
                          <a:spcPts val="0"/>
                        </a:spcAft>
                      </a:pPr>
                      <a:r>
                        <a:rPr lang="ru-RU" sz="2400" dirty="0">
                          <a:latin typeface="Times New Roman" pitchFamily="18" charset="0"/>
                          <a:ea typeface="Calibri"/>
                          <a:cs typeface="Times New Roman" pitchFamily="18" charset="0"/>
                        </a:rPr>
                        <a:t>Новая игра.</a:t>
                      </a:r>
                    </a:p>
                    <a:p>
                      <a:pPr>
                        <a:spcAft>
                          <a:spcPts val="0"/>
                        </a:spcAft>
                      </a:pPr>
                      <a:r>
                        <a:rPr lang="ru-RU" sz="2400" dirty="0">
                          <a:latin typeface="Times New Roman" pitchFamily="18" charset="0"/>
                          <a:ea typeface="Calibri"/>
                          <a:cs typeface="Times New Roman" pitchFamily="18" charset="0"/>
                        </a:rPr>
                        <a:t> Знакомый сверстник, друг ведет себя по-другому.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0"/>
            <a:ext cx="8496944" cy="1077218"/>
          </a:xfrm>
          <a:prstGeom prst="rect">
            <a:avLst/>
          </a:prstGeom>
        </p:spPr>
        <p:txBody>
          <a:bodyPr wrap="square">
            <a:spAutoFit/>
          </a:bodyPr>
          <a:lstStyle/>
          <a:p>
            <a:pPr algn="just"/>
            <a:r>
              <a:rPr lang="ru-RU" sz="3200" b="1" dirty="0" smtClean="0">
                <a:solidFill>
                  <a:srgbClr val="7030A0"/>
                </a:solidFill>
                <a:latin typeface="Times New Roman" pitchFamily="18" charset="0"/>
                <a:cs typeface="Times New Roman" pitchFamily="18" charset="0"/>
              </a:rPr>
              <a:t>В бланке  отмечаются ситуационные формы проявления эмоций у ребёнка</a:t>
            </a:r>
            <a:endParaRPr lang="ru-RU" sz="3200" b="1" dirty="0">
              <a:solidFill>
                <a:srgbClr val="7030A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251524" y="1196748"/>
          <a:ext cx="8712965" cy="5486400"/>
        </p:xfrm>
        <a:graphic>
          <a:graphicData uri="http://schemas.openxmlformats.org/drawingml/2006/table">
            <a:tbl>
              <a:tblPr/>
              <a:tblGrid>
                <a:gridCol w="1438510"/>
                <a:gridCol w="726157"/>
                <a:gridCol w="727077"/>
                <a:gridCol w="727998"/>
                <a:gridCol w="727998"/>
                <a:gridCol w="727998"/>
                <a:gridCol w="727077"/>
                <a:gridCol w="727077"/>
                <a:gridCol w="727077"/>
                <a:gridCol w="727998"/>
                <a:gridCol w="727998"/>
              </a:tblGrid>
              <a:tr h="281419">
                <a:tc rowSpan="3">
                  <a:txBody>
                    <a:bodyPr/>
                    <a:lstStyle/>
                    <a:p>
                      <a:pPr algn="just">
                        <a:spcAft>
                          <a:spcPts val="0"/>
                        </a:spcAft>
                      </a:pPr>
                      <a:r>
                        <a:rPr lang="ru-RU" sz="2400" dirty="0" smtClean="0">
                          <a:solidFill>
                            <a:schemeClr val="tx1"/>
                          </a:solidFill>
                          <a:latin typeface="Times New Roman"/>
                          <a:ea typeface="Calibri"/>
                          <a:cs typeface="Times New Roman"/>
                        </a:rPr>
                        <a:t>Ф.И. испытуемого,</a:t>
                      </a:r>
                      <a:endParaRPr lang="ru-RU" sz="2400" dirty="0">
                        <a:solidFill>
                          <a:schemeClr val="tx1"/>
                        </a:solidFill>
                        <a:latin typeface="Calibri"/>
                        <a:ea typeface="Calibri"/>
                        <a:cs typeface="Times New Roman"/>
                      </a:endParaRPr>
                    </a:p>
                    <a:p>
                      <a:pPr algn="just">
                        <a:spcAft>
                          <a:spcPts val="0"/>
                        </a:spcAft>
                      </a:pPr>
                      <a:r>
                        <a:rPr lang="ru-RU" sz="2400" dirty="0">
                          <a:solidFill>
                            <a:schemeClr val="tx1"/>
                          </a:solidFill>
                          <a:latin typeface="Times New Roman"/>
                          <a:ea typeface="Calibri"/>
                          <a:cs typeface="Times New Roman"/>
                        </a:rPr>
                        <a:t>возраст</a:t>
                      </a:r>
                      <a:endParaRPr lang="ru-RU" sz="2400" dirty="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10">
                  <a:txBody>
                    <a:bodyPr/>
                    <a:lstStyle/>
                    <a:p>
                      <a:pPr algn="just">
                        <a:spcAft>
                          <a:spcPts val="0"/>
                        </a:spcAft>
                      </a:pPr>
                      <a:r>
                        <a:rPr lang="ru-RU" sz="2400">
                          <a:solidFill>
                            <a:schemeClr val="tx1"/>
                          </a:solidFill>
                          <a:latin typeface="Times New Roman"/>
                          <a:ea typeface="Calibri"/>
                          <a:cs typeface="Times New Roman"/>
                        </a:rPr>
                        <a:t>Деятельность в режимные моменты</a:t>
                      </a:r>
                      <a:endParaRPr lang="ru-RU" sz="240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1419">
                <a:tc vMerge="1">
                  <a:txBody>
                    <a:bodyPr/>
                    <a:lstStyle/>
                    <a:p>
                      <a:endParaRPr lang="ru-RU"/>
                    </a:p>
                  </a:txBody>
                  <a:tcPr/>
                </a:tc>
                <a:tc gridSpan="5">
                  <a:txBody>
                    <a:bodyPr/>
                    <a:lstStyle/>
                    <a:p>
                      <a:pPr algn="just">
                        <a:spcAft>
                          <a:spcPts val="0"/>
                        </a:spcAft>
                      </a:pPr>
                      <a:r>
                        <a:rPr lang="ru-RU" sz="2400" dirty="0">
                          <a:solidFill>
                            <a:schemeClr val="tx1"/>
                          </a:solidFill>
                          <a:latin typeface="Times New Roman"/>
                          <a:ea typeface="Calibri"/>
                          <a:cs typeface="Times New Roman"/>
                        </a:rPr>
                        <a:t>Индивидуальное поведение</a:t>
                      </a:r>
                      <a:endParaRPr lang="ru-RU" sz="2400" dirty="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just">
                        <a:spcAft>
                          <a:spcPts val="0"/>
                        </a:spcAft>
                      </a:pPr>
                      <a:r>
                        <a:rPr lang="ru-RU" sz="2400">
                          <a:solidFill>
                            <a:schemeClr val="tx1"/>
                          </a:solidFill>
                          <a:latin typeface="Times New Roman"/>
                          <a:ea typeface="Calibri"/>
                          <a:cs typeface="Times New Roman"/>
                        </a:rPr>
                        <a:t>Поведение в общении</a:t>
                      </a:r>
                      <a:endParaRPr lang="ru-RU" sz="240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1419">
                <a:tc vMerge="1">
                  <a:txBody>
                    <a:bodyPr/>
                    <a:lstStyle/>
                    <a:p>
                      <a:endParaRPr lang="ru-RU"/>
                    </a:p>
                  </a:txBody>
                  <a:tcPr/>
                </a:tc>
                <a:tc>
                  <a:txBody>
                    <a:bodyPr/>
                    <a:lstStyle/>
                    <a:p>
                      <a:pPr algn="just">
                        <a:spcAft>
                          <a:spcPts val="0"/>
                        </a:spcAft>
                      </a:pPr>
                      <a:r>
                        <a:rPr lang="ru-RU" sz="2400" dirty="0">
                          <a:solidFill>
                            <a:schemeClr val="tx1"/>
                          </a:solidFill>
                          <a:latin typeface="Times New Roman"/>
                          <a:ea typeface="Calibri"/>
                          <a:cs typeface="Times New Roman"/>
                        </a:rPr>
                        <a:t>Р</a:t>
                      </a:r>
                      <a:endParaRPr lang="ru-RU" sz="2400" dirty="0">
                        <a:solidFill>
                          <a:schemeClr val="tx1"/>
                        </a:solidFill>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2400" dirty="0">
                          <a:solidFill>
                            <a:schemeClr val="tx1"/>
                          </a:solidFill>
                          <a:latin typeface="Times New Roman"/>
                          <a:ea typeface="Calibri"/>
                          <a:cs typeface="Times New Roman"/>
                        </a:rPr>
                        <a:t>Г</a:t>
                      </a:r>
                      <a:endParaRPr lang="ru-RU" sz="240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С</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П</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У</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Р</a:t>
                      </a:r>
                      <a:endParaRPr lang="ru-RU" sz="2400">
                        <a:solidFill>
                          <a:schemeClr val="tx1"/>
                        </a:solidFill>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Г</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С</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П</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У</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57967">
                <a:tc rowSpan="9">
                  <a:txBody>
                    <a:bodyPr/>
                    <a:lstStyle/>
                    <a:p>
                      <a:pPr algn="just">
                        <a:spcAft>
                          <a:spcPts val="0"/>
                        </a:spcAft>
                      </a:pPr>
                      <a:endParaRPr lang="ru-RU" sz="2400" dirty="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19">
                <a:tc vMerge="1">
                  <a:txBody>
                    <a:bodyPr/>
                    <a:lstStyle/>
                    <a:p>
                      <a:endParaRPr lang="ru-RU"/>
                    </a:p>
                  </a:txBody>
                  <a:tcPr/>
                </a:tc>
                <a:tc gridSpan="10">
                  <a:txBody>
                    <a:bodyPr/>
                    <a:lstStyle/>
                    <a:p>
                      <a:pPr algn="just">
                        <a:spcAft>
                          <a:spcPts val="0"/>
                        </a:spcAft>
                      </a:pPr>
                      <a:r>
                        <a:rPr lang="ru-RU" sz="2400" dirty="0">
                          <a:solidFill>
                            <a:schemeClr val="tx1"/>
                          </a:solidFill>
                          <a:latin typeface="Times New Roman"/>
                          <a:ea typeface="Calibri"/>
                          <a:cs typeface="Times New Roman"/>
                        </a:rPr>
                        <a:t>Организованная деятельность (развлекательная)</a:t>
                      </a:r>
                      <a:endParaRPr lang="ru-RU" sz="2400" dirty="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1419">
                <a:tc vMerge="1">
                  <a:txBody>
                    <a:bodyPr/>
                    <a:lstStyle/>
                    <a:p>
                      <a:endParaRPr lang="ru-RU"/>
                    </a:p>
                  </a:txBody>
                  <a:tcPr/>
                </a:tc>
                <a:tc gridSpan="5">
                  <a:txBody>
                    <a:bodyPr/>
                    <a:lstStyle/>
                    <a:p>
                      <a:pPr algn="just">
                        <a:spcAft>
                          <a:spcPts val="0"/>
                        </a:spcAft>
                      </a:pPr>
                      <a:r>
                        <a:rPr lang="ru-RU" sz="2400" dirty="0">
                          <a:solidFill>
                            <a:schemeClr val="tx1"/>
                          </a:solidFill>
                          <a:latin typeface="Times New Roman"/>
                          <a:ea typeface="Calibri"/>
                          <a:cs typeface="Times New Roman"/>
                        </a:rPr>
                        <a:t>Индивидуальное поведение</a:t>
                      </a:r>
                      <a:endParaRPr lang="ru-RU" sz="2400" dirty="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just">
                        <a:spcAft>
                          <a:spcPts val="0"/>
                        </a:spcAft>
                      </a:pPr>
                      <a:r>
                        <a:rPr lang="ru-RU" sz="2400">
                          <a:solidFill>
                            <a:schemeClr val="tx1"/>
                          </a:solidFill>
                          <a:latin typeface="Times New Roman"/>
                          <a:ea typeface="Calibri"/>
                          <a:cs typeface="Times New Roman"/>
                        </a:rPr>
                        <a:t>Поведение в общении</a:t>
                      </a:r>
                      <a:endParaRPr lang="ru-RU" sz="240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1419">
                <a:tc vMerge="1">
                  <a:txBody>
                    <a:bodyPr/>
                    <a:lstStyle/>
                    <a:p>
                      <a:endParaRPr lang="ru-RU"/>
                    </a:p>
                  </a:txBody>
                  <a:tcPr/>
                </a:tc>
                <a:tc>
                  <a:txBody>
                    <a:bodyPr/>
                    <a:lstStyle/>
                    <a:p>
                      <a:pPr algn="just">
                        <a:spcAft>
                          <a:spcPts val="0"/>
                        </a:spcAft>
                      </a:pPr>
                      <a:r>
                        <a:rPr lang="ru-RU" sz="2400">
                          <a:solidFill>
                            <a:schemeClr val="tx1"/>
                          </a:solidFill>
                          <a:latin typeface="Times New Roman"/>
                          <a:ea typeface="Calibri"/>
                          <a:cs typeface="Times New Roman"/>
                        </a:rPr>
                        <a:t>Р</a:t>
                      </a:r>
                      <a:endParaRPr lang="ru-RU" sz="2400">
                        <a:solidFill>
                          <a:schemeClr val="tx1"/>
                        </a:solidFill>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Г</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С</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a:solidFill>
                            <a:schemeClr val="tx1"/>
                          </a:solidFill>
                          <a:latin typeface="Times New Roman"/>
                          <a:ea typeface="Calibri"/>
                          <a:cs typeface="Times New Roman"/>
                        </a:rPr>
                        <a:t>П</a:t>
                      </a:r>
                      <a:endParaRPr lang="ru-RU" sz="240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a:solidFill>
                            <a:schemeClr val="tx1"/>
                          </a:solidFill>
                          <a:latin typeface="Times New Roman"/>
                          <a:ea typeface="Calibri"/>
                          <a:cs typeface="Times New Roman"/>
                        </a:rPr>
                        <a:t>У</a:t>
                      </a:r>
                      <a:endParaRPr lang="ru-RU" sz="240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a:solidFill>
                            <a:schemeClr val="tx1"/>
                          </a:solidFill>
                          <a:latin typeface="Times New Roman"/>
                          <a:ea typeface="Calibri"/>
                          <a:cs typeface="Times New Roman"/>
                        </a:rPr>
                        <a:t>Р</a:t>
                      </a:r>
                      <a:endParaRPr lang="ru-RU" sz="2400" dirty="0">
                        <a:solidFill>
                          <a:schemeClr val="tx1"/>
                        </a:solidFill>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Г</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С</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П</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У</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967">
                <a:tc vMerge="1">
                  <a:txBody>
                    <a:bodyPr/>
                    <a:lstStyle/>
                    <a:p>
                      <a:endParaRPr lang="ru-RU"/>
                    </a:p>
                  </a:txBody>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19">
                <a:tc vMerge="1">
                  <a:txBody>
                    <a:bodyPr/>
                    <a:lstStyle/>
                    <a:p>
                      <a:endParaRPr lang="ru-RU"/>
                    </a:p>
                  </a:txBody>
                  <a:tcPr/>
                </a:tc>
                <a:tc gridSpan="10">
                  <a:txBody>
                    <a:bodyPr/>
                    <a:lstStyle/>
                    <a:p>
                      <a:pPr algn="just">
                        <a:spcAft>
                          <a:spcPts val="0"/>
                        </a:spcAft>
                      </a:pPr>
                      <a:r>
                        <a:rPr lang="ru-RU" sz="2400" dirty="0">
                          <a:solidFill>
                            <a:schemeClr val="tx1"/>
                          </a:solidFill>
                          <a:latin typeface="Times New Roman"/>
                          <a:ea typeface="Calibri"/>
                          <a:cs typeface="Times New Roman"/>
                        </a:rPr>
                        <a:t>Неорганизованная деятельность (свободная игра)</a:t>
                      </a:r>
                      <a:endParaRPr lang="ru-RU" sz="2400" dirty="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1419">
                <a:tc vMerge="1">
                  <a:txBody>
                    <a:bodyPr/>
                    <a:lstStyle/>
                    <a:p>
                      <a:endParaRPr lang="ru-RU"/>
                    </a:p>
                  </a:txBody>
                  <a:tcPr/>
                </a:tc>
                <a:tc gridSpan="5">
                  <a:txBody>
                    <a:bodyPr/>
                    <a:lstStyle/>
                    <a:p>
                      <a:pPr algn="just">
                        <a:spcAft>
                          <a:spcPts val="0"/>
                        </a:spcAft>
                      </a:pPr>
                      <a:r>
                        <a:rPr lang="ru-RU" sz="2400">
                          <a:solidFill>
                            <a:schemeClr val="tx1"/>
                          </a:solidFill>
                          <a:latin typeface="Times New Roman"/>
                          <a:ea typeface="Calibri"/>
                          <a:cs typeface="Times New Roman"/>
                        </a:rPr>
                        <a:t>Индивидуальное поведение</a:t>
                      </a:r>
                      <a:endParaRPr lang="ru-RU" sz="240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just">
                        <a:spcAft>
                          <a:spcPts val="0"/>
                        </a:spcAft>
                      </a:pPr>
                      <a:r>
                        <a:rPr lang="ru-RU" sz="2400" dirty="0">
                          <a:solidFill>
                            <a:schemeClr val="tx1"/>
                          </a:solidFill>
                          <a:latin typeface="Times New Roman"/>
                          <a:ea typeface="Calibri"/>
                          <a:cs typeface="Times New Roman"/>
                        </a:rPr>
                        <a:t>Поведение в общении</a:t>
                      </a:r>
                      <a:endParaRPr lang="ru-RU" sz="2400" dirty="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1419">
                <a:tc vMerge="1">
                  <a:txBody>
                    <a:bodyPr/>
                    <a:lstStyle/>
                    <a:p>
                      <a:endParaRPr lang="ru-RU"/>
                    </a:p>
                  </a:txBody>
                  <a:tcPr/>
                </a:tc>
                <a:tc>
                  <a:txBody>
                    <a:bodyPr/>
                    <a:lstStyle/>
                    <a:p>
                      <a:pPr algn="just">
                        <a:spcAft>
                          <a:spcPts val="0"/>
                        </a:spcAft>
                      </a:pPr>
                      <a:r>
                        <a:rPr lang="ru-RU" sz="2400">
                          <a:solidFill>
                            <a:schemeClr val="tx1"/>
                          </a:solidFill>
                          <a:latin typeface="Times New Roman"/>
                          <a:ea typeface="Calibri"/>
                          <a:cs typeface="Times New Roman"/>
                        </a:rPr>
                        <a:t>Р</a:t>
                      </a:r>
                      <a:endParaRPr lang="ru-RU" sz="2400">
                        <a:solidFill>
                          <a:schemeClr val="tx1"/>
                        </a:solidFill>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Г</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С</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П</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У</a:t>
                      </a:r>
                      <a:endParaRPr lang="ru-RU" sz="240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a:solidFill>
                            <a:schemeClr val="tx1"/>
                          </a:solidFill>
                          <a:latin typeface="Times New Roman"/>
                          <a:ea typeface="Calibri"/>
                          <a:cs typeface="Times New Roman"/>
                        </a:rPr>
                        <a:t>Р</a:t>
                      </a:r>
                      <a:endParaRPr lang="ru-RU" sz="2400">
                        <a:solidFill>
                          <a:schemeClr val="tx1"/>
                        </a:solidFill>
                        <a:latin typeface="Calibri"/>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a:solidFill>
                            <a:schemeClr val="tx1"/>
                          </a:solidFill>
                          <a:latin typeface="Times New Roman"/>
                          <a:ea typeface="Calibri"/>
                          <a:cs typeface="Times New Roman"/>
                        </a:rPr>
                        <a:t>Г</a:t>
                      </a:r>
                      <a:endParaRPr lang="ru-RU" sz="240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a:solidFill>
                            <a:schemeClr val="tx1"/>
                          </a:solidFill>
                          <a:latin typeface="Times New Roman"/>
                          <a:ea typeface="Calibri"/>
                          <a:cs typeface="Times New Roman"/>
                        </a:rPr>
                        <a:t>С</a:t>
                      </a:r>
                      <a:endParaRPr lang="ru-RU" sz="240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a:solidFill>
                            <a:schemeClr val="tx1"/>
                          </a:solidFill>
                          <a:latin typeface="Times New Roman"/>
                          <a:ea typeface="Calibri"/>
                          <a:cs typeface="Times New Roman"/>
                        </a:rPr>
                        <a:t>П</a:t>
                      </a:r>
                      <a:endParaRPr lang="ru-RU" sz="240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a:solidFill>
                            <a:schemeClr val="tx1"/>
                          </a:solidFill>
                          <a:latin typeface="Times New Roman"/>
                          <a:ea typeface="Calibri"/>
                          <a:cs typeface="Times New Roman"/>
                        </a:rPr>
                        <a:t>У</a:t>
                      </a:r>
                      <a:endParaRPr lang="ru-RU" sz="240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967">
                <a:tc vMerge="1">
                  <a:txBody>
                    <a:bodyPr/>
                    <a:lstStyle/>
                    <a:p>
                      <a:endParaRPr lang="ru-RU"/>
                    </a:p>
                  </a:txBody>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endParaRPr lang="ru-RU" sz="2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endParaRPr lang="ru-RU" sz="2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endParaRPr lang="ru-RU" sz="2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484784"/>
            <a:ext cx="6984776" cy="3447098"/>
          </a:xfrm>
          <a:prstGeom prst="rect">
            <a:avLst/>
          </a:prstGeom>
        </p:spPr>
        <p:txBody>
          <a:bodyPr wrap="square">
            <a:spAutoFit/>
          </a:bodyPr>
          <a:lstStyle/>
          <a:p>
            <a:pPr lvl="0"/>
            <a:endParaRPr lang="ru-RU" sz="3200" dirty="0" smtClean="0">
              <a:solidFill>
                <a:srgbClr val="7030A0"/>
              </a:solidFill>
              <a:latin typeface="Arial Unicode MS" pitchFamily="34" charset="-128"/>
              <a:ea typeface="Arial Unicode MS" pitchFamily="34" charset="-128"/>
              <a:cs typeface="Arial Unicode MS" pitchFamily="34" charset="-128"/>
            </a:endParaRPr>
          </a:p>
          <a:p>
            <a:pPr lvl="0" algn="ctr"/>
            <a:r>
              <a:rPr lang="ru-RU" sz="3600" b="1" dirty="0" smtClean="0">
                <a:solidFill>
                  <a:srgbClr val="7030A0"/>
                </a:solidFill>
                <a:latin typeface="Times New Roman" pitchFamily="18" charset="0"/>
                <a:ea typeface="Arial Unicode MS" pitchFamily="34" charset="-128"/>
                <a:cs typeface="Times New Roman" pitchFamily="18" charset="0"/>
              </a:rPr>
              <a:t>Цель: </a:t>
            </a:r>
            <a:r>
              <a:rPr lang="ru-RU" sz="3200" dirty="0" smtClean="0">
                <a:latin typeface="Times New Roman" pitchFamily="18" charset="0"/>
                <a:ea typeface="Arial Unicode MS" pitchFamily="34" charset="-128"/>
                <a:cs typeface="Times New Roman" pitchFamily="18" charset="0"/>
              </a:rPr>
              <a:t>Разработка и апробация системы работы по изобразительной деятельности с целью  коррекции эмоциональной сферы  у детей.</a:t>
            </a:r>
          </a:p>
          <a:p>
            <a:endParaRPr lang="ru-RU" dirty="0" smtClean="0">
              <a:latin typeface="Times New Roman" pitchFamily="18" charset="0"/>
              <a:ea typeface="Arial Unicode MS" pitchFamily="34" charset="-128"/>
              <a:cs typeface="Times New Roman" pitchFamily="18" charset="0"/>
            </a:endParaRPr>
          </a:p>
          <a:p>
            <a:endParaRPr lang="ru-RU" dirty="0" smtClean="0">
              <a:latin typeface="Times New Roman" pitchFamily="18" charset="0"/>
              <a:ea typeface="Arial Unicode MS" pitchFamily="34" charset="-128"/>
              <a:cs typeface="Times New Roman" pitchFamily="18" charset="0"/>
            </a:endParaRP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1520" y="908720"/>
          <a:ext cx="8712978" cy="1947664"/>
        </p:xfrm>
        <a:graphic>
          <a:graphicData uri="http://schemas.openxmlformats.org/drawingml/2006/table">
            <a:tbl>
              <a:tblPr/>
              <a:tblGrid>
                <a:gridCol w="360039"/>
                <a:gridCol w="936104"/>
                <a:gridCol w="648072"/>
                <a:gridCol w="936104"/>
                <a:gridCol w="1079714"/>
                <a:gridCol w="936515"/>
                <a:gridCol w="720081"/>
                <a:gridCol w="792089"/>
                <a:gridCol w="720081"/>
                <a:gridCol w="936104"/>
                <a:gridCol w="648075"/>
              </a:tblGrid>
              <a:tr h="576064">
                <a:tc>
                  <a:txBody>
                    <a:bodyPr/>
                    <a:lstStyle/>
                    <a:p>
                      <a:pPr algn="just">
                        <a:spcAft>
                          <a:spcPts val="0"/>
                        </a:spcAft>
                      </a:pPr>
                      <a:endParaRPr lang="ru-RU" sz="1800" dirty="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1800" dirty="0">
                          <a:latin typeface="Times New Roman"/>
                          <a:ea typeface="Times New Roman"/>
                        </a:rPr>
                        <a:t>Кирилл С.</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1800">
                          <a:latin typeface="Times New Roman"/>
                          <a:ea typeface="Times New Roman"/>
                        </a:rPr>
                        <a:t>Олег 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1800">
                          <a:latin typeface="Times New Roman"/>
                          <a:ea typeface="Times New Roman"/>
                        </a:rPr>
                        <a:t>Андрей</a:t>
                      </a:r>
                    </a:p>
                    <a:p>
                      <a:pPr algn="just">
                        <a:spcAft>
                          <a:spcPts val="0"/>
                        </a:spcAft>
                      </a:pPr>
                      <a:r>
                        <a:rPr lang="ru-RU" sz="1800">
                          <a:latin typeface="Times New Roman"/>
                          <a:ea typeface="Times New Roman"/>
                        </a:rPr>
                        <a:t>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1800">
                          <a:latin typeface="Times New Roman"/>
                          <a:ea typeface="Times New Roman"/>
                        </a:rPr>
                        <a:t>Тимофей</a:t>
                      </a:r>
                    </a:p>
                    <a:p>
                      <a:pPr algn="just">
                        <a:spcAft>
                          <a:spcPts val="0"/>
                        </a:spcAft>
                      </a:pPr>
                      <a:r>
                        <a:rPr lang="ru-RU" sz="1800">
                          <a:latin typeface="Times New Roman"/>
                          <a:ea typeface="Times New Roman"/>
                        </a:rPr>
                        <a:t>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1800">
                          <a:latin typeface="Times New Roman"/>
                          <a:ea typeface="Times New Roman"/>
                        </a:rPr>
                        <a:t>Никита</a:t>
                      </a:r>
                    </a:p>
                    <a:p>
                      <a:pPr algn="just">
                        <a:spcAft>
                          <a:spcPts val="0"/>
                        </a:spcAft>
                      </a:pPr>
                      <a:r>
                        <a:rPr lang="ru-RU" sz="1800">
                          <a:latin typeface="Times New Roman"/>
                          <a:ea typeface="Times New Roman"/>
                        </a:rPr>
                        <a:t>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1800">
                          <a:latin typeface="Times New Roman"/>
                          <a:ea typeface="Times New Roman"/>
                        </a:rPr>
                        <a:t>Ваня</a:t>
                      </a:r>
                    </a:p>
                    <a:p>
                      <a:pPr algn="just">
                        <a:spcAft>
                          <a:spcPts val="0"/>
                        </a:spcAft>
                      </a:pPr>
                      <a:r>
                        <a:rPr lang="ru-RU" sz="1800">
                          <a:latin typeface="Times New Roman"/>
                          <a:ea typeface="Times New Roman"/>
                        </a:rPr>
                        <a:t>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1800">
                          <a:latin typeface="Times New Roman"/>
                          <a:ea typeface="Times New Roman"/>
                        </a:rPr>
                        <a:t>Алина</a:t>
                      </a:r>
                    </a:p>
                    <a:p>
                      <a:pPr algn="just">
                        <a:spcAft>
                          <a:spcPts val="0"/>
                        </a:spcAft>
                      </a:pPr>
                      <a:r>
                        <a:rPr lang="ru-RU" sz="1800">
                          <a:latin typeface="Times New Roman"/>
                          <a:ea typeface="Times New Roman"/>
                        </a:rPr>
                        <a:t>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1800">
                          <a:latin typeface="Times New Roman"/>
                          <a:ea typeface="Times New Roman"/>
                        </a:rPr>
                        <a:t>Соня</a:t>
                      </a:r>
                    </a:p>
                    <a:p>
                      <a:pPr algn="just">
                        <a:spcAft>
                          <a:spcPts val="0"/>
                        </a:spcAft>
                      </a:pPr>
                      <a:r>
                        <a:rPr lang="ru-RU" sz="1800">
                          <a:latin typeface="Times New Roman"/>
                          <a:ea typeface="Times New Roman"/>
                        </a:rPr>
                        <a:t>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1800">
                          <a:latin typeface="Times New Roman"/>
                          <a:ea typeface="Times New Roman"/>
                        </a:rPr>
                        <a:t>Полина </a:t>
                      </a:r>
                    </a:p>
                    <a:p>
                      <a:pPr algn="just">
                        <a:spcAft>
                          <a:spcPts val="0"/>
                        </a:spcAft>
                      </a:pPr>
                      <a:r>
                        <a:rPr lang="ru-RU" sz="1800">
                          <a:latin typeface="Times New Roman"/>
                          <a:ea typeface="Times New Roman"/>
                        </a:rPr>
                        <a:t>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ru-RU" sz="1800">
                          <a:latin typeface="Times New Roman"/>
                          <a:ea typeface="Times New Roman"/>
                        </a:rPr>
                        <a:t>Лера</a:t>
                      </a:r>
                    </a:p>
                    <a:p>
                      <a:pPr algn="just">
                        <a:spcAft>
                          <a:spcPts val="0"/>
                        </a:spcAft>
                      </a:pPr>
                      <a:r>
                        <a:rPr lang="ru-RU" sz="1800">
                          <a:latin typeface="Times New Roman"/>
                          <a:ea typeface="Times New Roman"/>
                        </a:rPr>
                        <a:t>Ш.</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64033">
                <a:tc>
                  <a:txBody>
                    <a:bodyPr/>
                    <a:lstStyle/>
                    <a:p>
                      <a:pPr algn="just">
                        <a:spcAft>
                          <a:spcPts val="0"/>
                        </a:spcAft>
                      </a:pPr>
                      <a:r>
                        <a:rPr lang="ru-RU" sz="1800">
                          <a:latin typeface="Times New Roman"/>
                          <a:ea typeface="Times New Roman"/>
                        </a:rPr>
                        <a:t>Р.</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3</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33">
                <a:tc>
                  <a:txBody>
                    <a:bodyPr/>
                    <a:lstStyle/>
                    <a:p>
                      <a:pPr algn="just">
                        <a:spcAft>
                          <a:spcPts val="0"/>
                        </a:spcAft>
                      </a:pPr>
                      <a:r>
                        <a:rPr lang="ru-RU" sz="1800">
                          <a:latin typeface="Times New Roman"/>
                          <a:ea typeface="Times New Roman"/>
                        </a:rPr>
                        <a:t>У.</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2</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33">
                <a:tc>
                  <a:txBody>
                    <a:bodyPr/>
                    <a:lstStyle/>
                    <a:p>
                      <a:pPr algn="just">
                        <a:spcAft>
                          <a:spcPts val="0"/>
                        </a:spcAft>
                      </a:pPr>
                      <a:r>
                        <a:rPr lang="ru-RU" sz="1800">
                          <a:latin typeface="Times New Roman"/>
                          <a:ea typeface="Times New Roman"/>
                        </a:rPr>
                        <a:t>С.</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2</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33">
                <a:tc>
                  <a:txBody>
                    <a:bodyPr/>
                    <a:lstStyle/>
                    <a:p>
                      <a:pPr algn="just">
                        <a:spcAft>
                          <a:spcPts val="0"/>
                        </a:spcAft>
                      </a:pPr>
                      <a:r>
                        <a:rPr lang="ru-RU" sz="1800">
                          <a:latin typeface="Times New Roman"/>
                          <a:ea typeface="Times New Roman"/>
                        </a:rPr>
                        <a:t>П.</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2</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33">
                <a:tc>
                  <a:txBody>
                    <a:bodyPr/>
                    <a:lstStyle/>
                    <a:p>
                      <a:pPr algn="just">
                        <a:spcAft>
                          <a:spcPts val="0"/>
                        </a:spcAft>
                      </a:pPr>
                      <a:r>
                        <a:rPr lang="ru-RU" sz="1800">
                          <a:latin typeface="Times New Roman"/>
                          <a:ea typeface="Times New Roman"/>
                        </a:rPr>
                        <a:t>Г.</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3</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251520" y="61555"/>
            <a:ext cx="889248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2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Степень выраженности эмоциональных состояний у детей представлены в таблице №1                                </a:t>
            </a:r>
            <a:r>
              <a:rPr lang="ru-RU" sz="2400" b="1" dirty="0" smtClean="0">
                <a:solidFill>
                  <a:srgbClr val="7030A0"/>
                </a:solidFill>
                <a:latin typeface="Times New Roman" pitchFamily="18" charset="0"/>
                <a:ea typeface="Calibri" pitchFamily="34" charset="0"/>
                <a:cs typeface="Times New Roman" pitchFamily="18" charset="0"/>
              </a:rPr>
              <a:t>         </a:t>
            </a:r>
            <a:r>
              <a:rPr lang="ru-RU" sz="2000" b="1" dirty="0" smtClean="0">
                <a:latin typeface="Times New Roman" pitchFamily="18" charset="0"/>
                <a:ea typeface="Calibri" pitchFamily="34" charset="0"/>
                <a:cs typeface="Times New Roman" pitchFamily="18" charset="0"/>
              </a:rPr>
              <a:t>  таблица №1</a:t>
            </a:r>
            <a:endParaRPr kumimoji="0" lang="ru-RU" sz="20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nvGraphicFramePr>
        <p:xfrm>
          <a:off x="251520" y="3831312"/>
          <a:ext cx="8712968" cy="2838048"/>
        </p:xfrm>
        <a:graphic>
          <a:graphicData uri="http://schemas.openxmlformats.org/drawingml/2006/table">
            <a:tbl>
              <a:tblPr/>
              <a:tblGrid>
                <a:gridCol w="2178242"/>
                <a:gridCol w="2178242"/>
                <a:gridCol w="2178242"/>
                <a:gridCol w="2178242"/>
              </a:tblGrid>
              <a:tr h="568052">
                <a:tc rowSpan="2">
                  <a:txBody>
                    <a:bodyPr/>
                    <a:lstStyle/>
                    <a:p>
                      <a:pPr>
                        <a:spcAft>
                          <a:spcPts val="0"/>
                        </a:spcAft>
                      </a:pPr>
                      <a:r>
                        <a:rPr lang="ru-RU" sz="2000" dirty="0">
                          <a:latin typeface="Times New Roman"/>
                          <a:ea typeface="Times New Roman"/>
                        </a:rPr>
                        <a:t>Эмоциональные </a:t>
                      </a:r>
                    </a:p>
                    <a:p>
                      <a:pPr>
                        <a:spcAft>
                          <a:spcPts val="0"/>
                        </a:spcAft>
                      </a:pPr>
                      <a:r>
                        <a:rPr lang="ru-RU" sz="2000" dirty="0">
                          <a:latin typeface="Times New Roman"/>
                          <a:ea typeface="Times New Roman"/>
                        </a:rPr>
                        <a:t>проявления</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3">
                  <a:txBody>
                    <a:bodyPr/>
                    <a:lstStyle/>
                    <a:p>
                      <a:pPr algn="ctr">
                        <a:spcAft>
                          <a:spcPts val="0"/>
                        </a:spcAft>
                      </a:pPr>
                      <a:r>
                        <a:rPr lang="ru-RU" sz="2000" dirty="0">
                          <a:latin typeface="Times New Roman"/>
                          <a:ea typeface="Times New Roman"/>
                        </a:rPr>
                        <a:t>Количество детей</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579863">
                <a:tc vMerge="1">
                  <a:txBody>
                    <a:bodyPr/>
                    <a:lstStyle/>
                    <a:p>
                      <a:endParaRPr lang="ru-RU"/>
                    </a:p>
                  </a:txBody>
                  <a:tcPr/>
                </a:tc>
                <a:tc>
                  <a:txBody>
                    <a:bodyPr/>
                    <a:lstStyle/>
                    <a:p>
                      <a:pPr algn="ctr">
                        <a:spcAft>
                          <a:spcPts val="0"/>
                        </a:spcAft>
                      </a:pPr>
                      <a:r>
                        <a:rPr lang="ru-RU" sz="2000">
                          <a:latin typeface="Times New Roman"/>
                          <a:ea typeface="Times New Roman"/>
                        </a:rPr>
                        <a:t>1балл (очень редко)</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2балла (иногда)</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pPr>
                      <a:r>
                        <a:rPr lang="ru-RU" sz="2000">
                          <a:latin typeface="Times New Roman"/>
                          <a:ea typeface="Times New Roman"/>
                        </a:rPr>
                        <a:t>3 балла (часто)</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25843">
                <a:tc>
                  <a:txBody>
                    <a:bodyPr/>
                    <a:lstStyle/>
                    <a:p>
                      <a:pPr algn="ctr">
                        <a:spcAft>
                          <a:spcPts val="0"/>
                        </a:spcAft>
                      </a:pPr>
                      <a:r>
                        <a:rPr lang="ru-RU" sz="2000" dirty="0">
                          <a:latin typeface="Times New Roman"/>
                          <a:ea typeface="Times New Roman"/>
                        </a:rPr>
                        <a:t>Радость</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2</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4</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4</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843">
                <a:tc>
                  <a:txBody>
                    <a:bodyPr/>
                    <a:lstStyle/>
                    <a:p>
                      <a:pPr algn="ctr">
                        <a:spcAft>
                          <a:spcPts val="0"/>
                        </a:spcAft>
                      </a:pPr>
                      <a:r>
                        <a:rPr lang="ru-RU" sz="2000" dirty="0">
                          <a:latin typeface="Times New Roman"/>
                          <a:ea typeface="Times New Roman"/>
                        </a:rPr>
                        <a:t>Удивление</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3</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5</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2</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843">
                <a:tc>
                  <a:txBody>
                    <a:bodyPr/>
                    <a:lstStyle/>
                    <a:p>
                      <a:pPr algn="ctr">
                        <a:spcAft>
                          <a:spcPts val="0"/>
                        </a:spcAft>
                      </a:pPr>
                      <a:r>
                        <a:rPr lang="ru-RU" sz="2000" dirty="0">
                          <a:latin typeface="Times New Roman"/>
                          <a:ea typeface="Times New Roman"/>
                        </a:rPr>
                        <a:t>Страх</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3</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5</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2</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843">
                <a:tc>
                  <a:txBody>
                    <a:bodyPr/>
                    <a:lstStyle/>
                    <a:p>
                      <a:pPr algn="ctr">
                        <a:spcAft>
                          <a:spcPts val="0"/>
                        </a:spcAft>
                      </a:pPr>
                      <a:r>
                        <a:rPr lang="ru-RU" sz="2000" dirty="0">
                          <a:latin typeface="Times New Roman"/>
                          <a:ea typeface="Times New Roman"/>
                        </a:rPr>
                        <a:t>Печаль</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Times New Roman"/>
                          <a:ea typeface="Times New Roman"/>
                        </a:rPr>
                        <a:t>3</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6</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Times New Roman"/>
                          <a:ea typeface="Times New Roman"/>
                        </a:rPr>
                        <a:t>1</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024">
                <a:tc>
                  <a:txBody>
                    <a:bodyPr/>
                    <a:lstStyle/>
                    <a:p>
                      <a:pPr algn="ctr">
                        <a:spcAft>
                          <a:spcPts val="0"/>
                        </a:spcAft>
                      </a:pPr>
                      <a:r>
                        <a:rPr lang="ru-RU" sz="2000">
                          <a:latin typeface="Times New Roman"/>
                          <a:ea typeface="Times New Roman"/>
                        </a:rPr>
                        <a:t>Гнев</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2000" dirty="0">
                          <a:latin typeface="Times New Roman"/>
                          <a:ea typeface="Times New Roman"/>
                        </a:rPr>
                        <a:t>3</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2000" dirty="0">
                          <a:latin typeface="Times New Roman"/>
                          <a:ea typeface="Times New Roman"/>
                        </a:rPr>
                        <a:t>5</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2000" dirty="0">
                          <a:latin typeface="Times New Roman"/>
                          <a:ea typeface="Times New Roman"/>
                        </a:rPr>
                        <a:t>2</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1026" name="Rectangle 2"/>
          <p:cNvSpPr>
            <a:spLocks noChangeArrowheads="1"/>
          </p:cNvSpPr>
          <p:nvPr/>
        </p:nvSpPr>
        <p:spPr bwMode="auto">
          <a:xfrm>
            <a:off x="251520" y="2967408"/>
            <a:ext cx="8712968"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400" b="1" dirty="0" smtClean="0">
                <a:solidFill>
                  <a:srgbClr val="7030A0"/>
                </a:solidFill>
                <a:latin typeface="Calibri"/>
                <a:ea typeface="Calibri" pitchFamily="34" charset="0"/>
                <a:cs typeface="Times New Roman" pitchFamily="18" charset="0"/>
              </a:rPr>
              <a:t>    </a:t>
            </a:r>
            <a:r>
              <a:rPr kumimoji="0" lang="ru-RU" sz="2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Результаты наблюдения за проявлениями эмоций дошкольников</a:t>
            </a:r>
            <a:r>
              <a:rPr lang="ru-RU" sz="2400" b="1" dirty="0" smtClean="0">
                <a:solidFill>
                  <a:srgbClr val="7030A0"/>
                </a:solidFill>
                <a:latin typeface="Calibri"/>
                <a:ea typeface="Calibri" pitchFamily="34" charset="0"/>
                <a:cs typeface="Times New Roman" pitchFamily="18" charset="0"/>
              </a:rPr>
              <a:t> </a:t>
            </a:r>
            <a:r>
              <a:rPr lang="ru-RU" sz="2400" b="1" dirty="0" smtClean="0">
                <a:solidFill>
                  <a:srgbClr val="7030A0"/>
                </a:solidFill>
                <a:latin typeface="Times New Roman" pitchFamily="18" charset="0"/>
                <a:ea typeface="Calibri" pitchFamily="34" charset="0"/>
                <a:cs typeface="Times New Roman" pitchFamily="18" charset="0"/>
              </a:rPr>
              <a:t>в т</a:t>
            </a:r>
            <a:r>
              <a:rPr kumimoji="0" lang="ru-RU" sz="2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аблице №2                                        </a:t>
            </a:r>
            <a:r>
              <a:rPr kumimoji="0" lang="ru-RU" sz="2000" b="1" i="0" u="none" strike="noStrike" cap="none" normalizeH="0" baseline="0" dirty="0" smtClean="0">
                <a:ln>
                  <a:noFill/>
                </a:ln>
                <a:effectLst/>
                <a:latin typeface="Times New Roman" pitchFamily="18" charset="0"/>
                <a:ea typeface="Calibri" pitchFamily="34" charset="0"/>
                <a:cs typeface="Times New Roman" pitchFamily="18" charset="0"/>
              </a:rPr>
              <a:t>таблица</a:t>
            </a:r>
            <a:r>
              <a:rPr kumimoji="0" lang="ru-RU" sz="2000" b="1" i="0" u="none" strike="noStrike" cap="none" normalizeH="0" dirty="0" smtClean="0">
                <a:ln>
                  <a:noFill/>
                </a:ln>
                <a:effectLst/>
                <a:latin typeface="Times New Roman" pitchFamily="18" charset="0"/>
                <a:ea typeface="Calibri" pitchFamily="34" charset="0"/>
                <a:cs typeface="Times New Roman" pitchFamily="18" charset="0"/>
              </a:rPr>
              <a:t> №2</a:t>
            </a:r>
            <a:endParaRPr kumimoji="0" lang="ru-RU" sz="20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251520" y="404664"/>
          <a:ext cx="8640960" cy="6192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568952" cy="6186309"/>
          </a:xfrm>
          <a:prstGeom prst="rect">
            <a:avLst/>
          </a:prstGeom>
        </p:spPr>
        <p:txBody>
          <a:bodyPr wrap="square">
            <a:spAutoFit/>
          </a:bodyPr>
          <a:lstStyle/>
          <a:p>
            <a:pPr algn="just"/>
            <a:r>
              <a:rPr lang="ru-RU" sz="2800" b="1" dirty="0" smtClean="0">
                <a:solidFill>
                  <a:srgbClr val="7030A0"/>
                </a:solidFill>
                <a:latin typeface="Times New Roman" pitchFamily="18" charset="0"/>
                <a:cs typeface="Times New Roman" pitchFamily="18" charset="0"/>
              </a:rPr>
              <a:t>На основании результатов констатирующего эксперимента определила </a:t>
            </a:r>
            <a:r>
              <a:rPr lang="ru-RU" sz="2400" b="1" dirty="0" smtClean="0">
                <a:solidFill>
                  <a:srgbClr val="7030A0"/>
                </a:solidFill>
                <a:latin typeface="Times New Roman" pitchFamily="18" charset="0"/>
                <a:cs typeface="Times New Roman" pitchFamily="18" charset="0"/>
              </a:rPr>
              <a:t>- Цель: </a:t>
            </a:r>
            <a:r>
              <a:rPr lang="ru-RU" sz="2400" dirty="0" smtClean="0">
                <a:latin typeface="Times New Roman" pitchFamily="18" charset="0"/>
                <a:cs typeface="Times New Roman" pitchFamily="18" charset="0"/>
              </a:rPr>
              <a:t>Коррекция и развитие эмоциональной сферы у детей старшего дошкольного возраста, через использование методов и приёмов нетрадиционной техники рисования.</a:t>
            </a:r>
          </a:p>
          <a:p>
            <a:pPr algn="just"/>
            <a:r>
              <a:rPr lang="ru-RU" sz="2800" b="1" dirty="0" smtClean="0">
                <a:solidFill>
                  <a:srgbClr val="7030A0"/>
                </a:solidFill>
                <a:latin typeface="Times New Roman" pitchFamily="18" charset="0"/>
                <a:cs typeface="Times New Roman" pitchFamily="18" charset="0"/>
              </a:rPr>
              <a:t>В связи с этим были поставлены следующие задачи </a:t>
            </a:r>
            <a:r>
              <a:rPr lang="ru-RU" sz="2400" dirty="0" smtClean="0">
                <a:latin typeface="Times New Roman" pitchFamily="18" charset="0"/>
                <a:cs typeface="Times New Roman" pitchFamily="18" charset="0"/>
              </a:rPr>
              <a:t>системы коррекционной работы по  изобразительной деятельности :</a:t>
            </a:r>
          </a:p>
          <a:p>
            <a:pPr algn="just"/>
            <a:r>
              <a:rPr lang="ru-RU" sz="2400" b="1" dirty="0" smtClean="0">
                <a:solidFill>
                  <a:srgbClr val="7030A0"/>
                </a:solidFill>
                <a:latin typeface="Times New Roman" pitchFamily="18" charset="0"/>
                <a:cs typeface="Times New Roman" pitchFamily="18" charset="0"/>
              </a:rPr>
              <a:t>1.</a:t>
            </a:r>
            <a:r>
              <a:rPr lang="ru-RU" sz="2400" dirty="0" smtClean="0">
                <a:latin typeface="Times New Roman" pitchFamily="18" charset="0"/>
                <a:cs typeface="Times New Roman" pitchFamily="18" charset="0"/>
              </a:rPr>
              <a:t>Формировать у дошкольников позитивные качества личности (доверия к людям, чувство  доброты, взаимопомощи, сопереживания и т. д.);</a:t>
            </a:r>
          </a:p>
          <a:p>
            <a:pPr algn="just"/>
            <a:r>
              <a:rPr lang="ru-RU" sz="2400" b="1" dirty="0" smtClean="0">
                <a:solidFill>
                  <a:srgbClr val="7030A0"/>
                </a:solidFill>
                <a:latin typeface="Times New Roman" pitchFamily="18" charset="0"/>
                <a:cs typeface="Times New Roman" pitchFamily="18" charset="0"/>
              </a:rPr>
              <a:t>2.</a:t>
            </a:r>
            <a:r>
              <a:rPr lang="ru-RU" sz="2400" dirty="0" smtClean="0">
                <a:latin typeface="Times New Roman" pitchFamily="18" charset="0"/>
                <a:cs typeface="Times New Roman" pitchFamily="18" charset="0"/>
              </a:rPr>
              <a:t>Способствовать снижению эмоционального напряжения у детей;</a:t>
            </a:r>
          </a:p>
          <a:p>
            <a:pPr algn="just"/>
            <a:r>
              <a:rPr lang="ru-RU" sz="2400" b="1" dirty="0" smtClean="0">
                <a:solidFill>
                  <a:srgbClr val="7030A0"/>
                </a:solidFill>
                <a:latin typeface="Times New Roman" pitchFamily="18" charset="0"/>
                <a:cs typeface="Times New Roman" pitchFamily="18" charset="0"/>
              </a:rPr>
              <a:t>3.</a:t>
            </a:r>
            <a:r>
              <a:rPr lang="ru-RU" sz="2400" dirty="0" smtClean="0">
                <a:latin typeface="Times New Roman" pitchFamily="18" charset="0"/>
                <a:cs typeface="Times New Roman" pitchFamily="18" charset="0"/>
              </a:rPr>
              <a:t>Способствовать развитию умения у детей адекватно выражать свое эмоциональное состояние;</a:t>
            </a:r>
          </a:p>
          <a:p>
            <a:pPr algn="just"/>
            <a:r>
              <a:rPr lang="ru-RU" sz="2400" b="1" dirty="0" smtClean="0">
                <a:solidFill>
                  <a:srgbClr val="7030A0"/>
                </a:solidFill>
                <a:latin typeface="Times New Roman" pitchFamily="18" charset="0"/>
                <a:cs typeface="Times New Roman" pitchFamily="18" charset="0"/>
              </a:rPr>
              <a:t>4.</a:t>
            </a:r>
            <a:r>
              <a:rPr lang="ru-RU" sz="2400" dirty="0" smtClean="0">
                <a:latin typeface="Times New Roman" pitchFamily="18" charset="0"/>
                <a:cs typeface="Times New Roman" pitchFamily="18" charset="0"/>
              </a:rPr>
              <a:t>Формировать способность у детей к </a:t>
            </a:r>
            <a:r>
              <a:rPr lang="ru-RU" sz="2400" dirty="0" err="1" smtClean="0">
                <a:latin typeface="Times New Roman" pitchFamily="18" charset="0"/>
                <a:cs typeface="Times New Roman" pitchFamily="18" charset="0"/>
              </a:rPr>
              <a:t>саморегуляции</a:t>
            </a:r>
            <a:r>
              <a:rPr lang="ru-RU" sz="2400" dirty="0" smtClean="0">
                <a:latin typeface="Times New Roman" pitchFamily="18" charset="0"/>
                <a:cs typeface="Times New Roman" pitchFamily="18"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8496944" cy="5693866"/>
          </a:xfrm>
          <a:prstGeom prst="rect">
            <a:avLst/>
          </a:prstGeom>
        </p:spPr>
        <p:txBody>
          <a:bodyPr wrap="square">
            <a:spAutoFit/>
          </a:bodyPr>
          <a:lstStyle/>
          <a:p>
            <a:pPr lvl="0" algn="just" fontAlgn="base">
              <a:spcBef>
                <a:spcPct val="0"/>
              </a:spcBef>
              <a:spcAft>
                <a:spcPct val="0"/>
              </a:spcAft>
            </a:pPr>
            <a:r>
              <a:rPr lang="ru-RU" sz="2800" dirty="0" smtClean="0">
                <a:latin typeface="Times New Roman" pitchFamily="18" charset="0"/>
                <a:ea typeface="Calibri" pitchFamily="34" charset="0"/>
                <a:cs typeface="Times New Roman" pitchFamily="18" charset="0"/>
              </a:rPr>
              <a:t>Система коррекционной организованной совместной деятельности  состоит из 16 занятий, которые проводились два раза  в неделю, продолжительность каждого 25-30 минут.</a:t>
            </a:r>
            <a:endParaRPr lang="ru-RU" sz="2800" dirty="0" smtClean="0">
              <a:latin typeface="Times New Roman" pitchFamily="18" charset="0"/>
              <a:cs typeface="Times New Roman" pitchFamily="18" charset="0"/>
            </a:endParaRPr>
          </a:p>
          <a:p>
            <a:pPr lvl="0" algn="just" eaLnBrk="0" fontAlgn="base" hangingPunct="0">
              <a:spcBef>
                <a:spcPct val="0"/>
              </a:spcBef>
              <a:spcAft>
                <a:spcPct val="0"/>
              </a:spcAft>
            </a:pPr>
            <a:endParaRPr lang="ru-RU" sz="2800"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ru-RU" sz="2800" dirty="0" smtClean="0">
                <a:latin typeface="Times New Roman" pitchFamily="18" charset="0"/>
                <a:ea typeface="Calibri" pitchFamily="34" charset="0"/>
                <a:cs typeface="Times New Roman" pitchFamily="18" charset="0"/>
              </a:rPr>
              <a:t>В совместной организованной деятельности использовала</a:t>
            </a:r>
            <a:r>
              <a:rPr lang="ru-RU" sz="2800" dirty="0" smtClean="0">
                <a:latin typeface="Times New Roman" pitchFamily="18" charset="0"/>
                <a:ea typeface="Times New Roman" pitchFamily="18" charset="0"/>
                <a:cs typeface="Times New Roman" pitchFamily="18" charset="0"/>
              </a:rPr>
              <a:t> различные формы ор</a:t>
            </a:r>
            <a:r>
              <a:rPr lang="ru-RU" sz="2800" dirty="0" smtClean="0">
                <a:latin typeface="Times New Roman" pitchFamily="18" charset="0"/>
                <a:ea typeface="Calibri" pitchFamily="34" charset="0"/>
                <a:cs typeface="Times New Roman" pitchFamily="18" charset="0"/>
              </a:rPr>
              <a:t>ганизации детей: коллективная,  п</a:t>
            </a:r>
            <a:r>
              <a:rPr lang="ru-RU" sz="2800" dirty="0" smtClean="0">
                <a:latin typeface="Times New Roman" pitchFamily="18" charset="0"/>
                <a:ea typeface="Times New Roman" pitchFamily="18" charset="0"/>
                <a:cs typeface="Times New Roman" pitchFamily="18" charset="0"/>
              </a:rPr>
              <a:t>одгрупповая</a:t>
            </a:r>
            <a:r>
              <a:rPr lang="ru-RU" sz="2800" dirty="0" smtClean="0">
                <a:latin typeface="Times New Roman" pitchFamily="18" charset="0"/>
                <a:ea typeface="Calibri" pitchFamily="34" charset="0"/>
                <a:cs typeface="Times New Roman" pitchFamily="18" charset="0"/>
              </a:rPr>
              <a:t>,  работа в парах и </a:t>
            </a:r>
            <a:r>
              <a:rPr lang="ru-RU" sz="2800" dirty="0" smtClean="0">
                <a:latin typeface="Times New Roman" pitchFamily="18" charset="0"/>
                <a:ea typeface="Times New Roman" pitchFamily="18" charset="0"/>
                <a:cs typeface="Times New Roman" pitchFamily="18" charset="0"/>
              </a:rPr>
              <a:t>индивидуальная</a:t>
            </a:r>
            <a:r>
              <a:rPr lang="ru-RU" sz="2800" dirty="0" smtClean="0">
                <a:latin typeface="Times New Roman" pitchFamily="18" charset="0"/>
                <a:ea typeface="Calibri" pitchFamily="34" charset="0"/>
                <a:cs typeface="Times New Roman" pitchFamily="18" charset="0"/>
              </a:rPr>
              <a:t>.</a:t>
            </a:r>
            <a:r>
              <a:rPr lang="ru-RU" sz="2800" dirty="0" smtClean="0">
                <a:latin typeface="Times New Roman" pitchFamily="18" charset="0"/>
                <a:cs typeface="Times New Roman" pitchFamily="18" charset="0"/>
              </a:rPr>
              <a:t> </a:t>
            </a:r>
          </a:p>
          <a:p>
            <a:pPr lvl="0" algn="just" eaLnBrk="0" fontAlgn="base" hangingPunct="0">
              <a:spcBef>
                <a:spcPct val="0"/>
              </a:spcBef>
              <a:spcAft>
                <a:spcPct val="0"/>
              </a:spcAft>
            </a:pPr>
            <a:endParaRPr lang="ru-RU" sz="28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2800" dirty="0" smtClean="0">
                <a:latin typeface="Times New Roman" pitchFamily="18" charset="0"/>
                <a:cs typeface="Times New Roman" pitchFamily="18" charset="0"/>
              </a:rPr>
              <a:t>Составлена она на основе материалов (техник, игр и упражнений), представленных в работах: Казакова Р. Г. , </a:t>
            </a:r>
            <a:r>
              <a:rPr lang="ru-RU" sz="2800" dirty="0" err="1" smtClean="0">
                <a:latin typeface="Times New Roman" pitchFamily="18" charset="0"/>
                <a:cs typeface="Times New Roman" pitchFamily="18" charset="0"/>
              </a:rPr>
              <a:t>Кожохина</a:t>
            </a:r>
            <a:r>
              <a:rPr lang="ru-RU" sz="2800" dirty="0" smtClean="0">
                <a:latin typeface="Times New Roman" pitchFamily="18" charset="0"/>
                <a:cs typeface="Times New Roman" pitchFamily="18" charset="0"/>
              </a:rPr>
              <a:t> С. К. и др.</a:t>
            </a:r>
            <a:endParaRPr lang="ru-RU" sz="28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1519" y="188640"/>
          <a:ext cx="8568953" cy="4238244"/>
        </p:xfrm>
        <a:graphic>
          <a:graphicData uri="http://schemas.openxmlformats.org/drawingml/2006/table">
            <a:tbl>
              <a:tblPr/>
              <a:tblGrid>
                <a:gridCol w="288033"/>
                <a:gridCol w="1440160"/>
                <a:gridCol w="5184576"/>
                <a:gridCol w="1656184"/>
              </a:tblGrid>
              <a:tr h="869784">
                <a:tc>
                  <a:txBody>
                    <a:bodyPr/>
                    <a:lstStyle/>
                    <a:p>
                      <a:pPr algn="ctr">
                        <a:lnSpc>
                          <a:spcPct val="115000"/>
                        </a:lnSpc>
                        <a:spcAft>
                          <a:spcPts val="1000"/>
                        </a:spcAft>
                      </a:pPr>
                      <a:r>
                        <a:rPr lang="ru-RU" sz="1800" dirty="0">
                          <a:solidFill>
                            <a:srgbClr val="000000"/>
                          </a:solidFill>
                          <a:latin typeface="Times New Roman"/>
                          <a:ea typeface="Calibri"/>
                          <a:cs typeface="Times New Roman"/>
                        </a:rPr>
                        <a:t>№</a:t>
                      </a:r>
                      <a:endParaRPr lang="ru-RU" sz="1800" dirty="0">
                        <a:latin typeface="Calibri"/>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800" dirty="0">
                          <a:latin typeface="Times New Roman"/>
                          <a:ea typeface="Calibri"/>
                          <a:cs typeface="Times New Roman"/>
                        </a:rPr>
                        <a:t>Тема совместной</a:t>
                      </a:r>
                      <a:r>
                        <a:rPr lang="ru-RU" sz="1800" dirty="0">
                          <a:solidFill>
                            <a:srgbClr val="000000"/>
                          </a:solidFill>
                          <a:latin typeface="Times New Roman"/>
                          <a:ea typeface="Calibri"/>
                          <a:cs typeface="Times New Roman"/>
                        </a:rPr>
                        <a:t> деятельности</a:t>
                      </a:r>
                      <a:endParaRPr lang="ru-RU" sz="1800" dirty="0">
                        <a:latin typeface="Calibri"/>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800" dirty="0">
                          <a:latin typeface="Times New Roman"/>
                          <a:ea typeface="Calibri"/>
                          <a:cs typeface="Times New Roman"/>
                        </a:rPr>
                        <a:t>Цель, задачи</a:t>
                      </a:r>
                      <a:endParaRPr lang="ru-RU" sz="1800" dirty="0">
                        <a:latin typeface="Calibri"/>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800">
                          <a:latin typeface="Times New Roman"/>
                          <a:ea typeface="Calibri"/>
                          <a:cs typeface="Times New Roman"/>
                        </a:rPr>
                        <a:t>Методы и приёмы работы</a:t>
                      </a:r>
                      <a:endParaRPr lang="ru-RU" sz="1800">
                        <a:latin typeface="Calibri"/>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0656">
                <a:tc>
                  <a:txBody>
                    <a:bodyPr/>
                    <a:lstStyle/>
                    <a:p>
                      <a:pPr algn="ctr">
                        <a:lnSpc>
                          <a:spcPct val="115000"/>
                        </a:lnSpc>
                        <a:spcAft>
                          <a:spcPts val="0"/>
                        </a:spcAft>
                      </a:pPr>
                      <a:r>
                        <a:rPr lang="ru-RU" sz="1800" dirty="0">
                          <a:latin typeface="Times New Roman"/>
                          <a:ea typeface="Times New Roman"/>
                          <a:cs typeface="Times New Roman"/>
                        </a:rPr>
                        <a:t>3.</a:t>
                      </a:r>
                      <a:endParaRPr lang="ru-RU" sz="1800" dirty="0">
                        <a:latin typeface="Calibri"/>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latin typeface="Times New Roman"/>
                          <a:ea typeface="Calibri"/>
                          <a:cs typeface="Times New Roman"/>
                        </a:rPr>
                        <a:t>Тема: </a:t>
                      </a:r>
                      <a:endParaRPr lang="ru-RU" sz="1800" dirty="0">
                        <a:latin typeface="Calibri"/>
                        <a:ea typeface="Calibri"/>
                        <a:cs typeface="Times New Roman"/>
                      </a:endParaRPr>
                    </a:p>
                    <a:p>
                      <a:pPr>
                        <a:lnSpc>
                          <a:spcPct val="115000"/>
                        </a:lnSpc>
                        <a:spcAft>
                          <a:spcPts val="0"/>
                        </a:spcAft>
                      </a:pPr>
                      <a:r>
                        <a:rPr lang="ru-RU" sz="1800" b="1" dirty="0">
                          <a:solidFill>
                            <a:schemeClr val="tx1"/>
                          </a:solidFill>
                          <a:latin typeface="Times New Roman"/>
                          <a:ea typeface="Calibri"/>
                          <a:cs typeface="Times New Roman"/>
                        </a:rPr>
                        <a:t>«Портрет друга»</a:t>
                      </a:r>
                      <a:endParaRPr lang="ru-RU" sz="1800" b="1" dirty="0">
                        <a:solidFill>
                          <a:schemeClr val="tx1"/>
                        </a:solidFill>
                        <a:latin typeface="Calibri"/>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800" b="1" dirty="0">
                          <a:solidFill>
                            <a:srgbClr val="7030A0"/>
                          </a:solidFill>
                          <a:latin typeface="Times New Roman"/>
                          <a:ea typeface="Calibri"/>
                          <a:cs typeface="Times New Roman"/>
                        </a:rPr>
                        <a:t>Цель: </a:t>
                      </a:r>
                      <a:r>
                        <a:rPr lang="ru-RU" sz="1800" dirty="0">
                          <a:latin typeface="Times New Roman"/>
                          <a:ea typeface="Calibri"/>
                          <a:cs typeface="Times New Roman"/>
                        </a:rPr>
                        <a:t>Коррекция и развитие эмоциональной сферы у детей старшего дошкольного возраста, через использование методов и приёмов нетрадиционной техники рисования.</a:t>
                      </a:r>
                      <a:endParaRPr lang="ru-RU" sz="1800" dirty="0">
                        <a:latin typeface="Calibri"/>
                        <a:ea typeface="Calibri"/>
                        <a:cs typeface="Times New Roman"/>
                      </a:endParaRPr>
                    </a:p>
                    <a:p>
                      <a:pPr>
                        <a:spcAft>
                          <a:spcPts val="0"/>
                        </a:spcAft>
                      </a:pPr>
                      <a:r>
                        <a:rPr lang="ru-RU" sz="1800" b="1" dirty="0">
                          <a:solidFill>
                            <a:srgbClr val="7030A0"/>
                          </a:solidFill>
                          <a:latin typeface="Times New Roman"/>
                          <a:ea typeface="Calibri"/>
                          <a:cs typeface="Times New Roman"/>
                        </a:rPr>
                        <a:t>Задачи:</a:t>
                      </a:r>
                      <a:endParaRPr lang="ru-RU" sz="1800" b="1" dirty="0">
                        <a:solidFill>
                          <a:srgbClr val="7030A0"/>
                        </a:solidFill>
                        <a:latin typeface="Calibri"/>
                        <a:ea typeface="Calibri"/>
                        <a:cs typeface="Times New Roman"/>
                      </a:endParaRPr>
                    </a:p>
                    <a:p>
                      <a:pPr>
                        <a:spcAft>
                          <a:spcPts val="0"/>
                        </a:spcAft>
                      </a:pPr>
                      <a:r>
                        <a:rPr lang="ru-RU" sz="1800" dirty="0">
                          <a:latin typeface="Times New Roman"/>
                          <a:ea typeface="Calibri"/>
                          <a:cs typeface="Times New Roman"/>
                        </a:rPr>
                        <a:t>1. Формировать у дошкольников позитивные качества личности (доверия к людям, чувство  доброты, взаимопомощи, сопереживания и т. д.);</a:t>
                      </a:r>
                      <a:endParaRPr lang="ru-RU" sz="1800" dirty="0">
                        <a:latin typeface="Calibri"/>
                        <a:ea typeface="Calibri"/>
                        <a:cs typeface="Times New Roman"/>
                      </a:endParaRPr>
                    </a:p>
                    <a:p>
                      <a:pPr>
                        <a:spcAft>
                          <a:spcPts val="0"/>
                        </a:spcAft>
                      </a:pPr>
                      <a:r>
                        <a:rPr lang="ru-RU" sz="1800" dirty="0">
                          <a:latin typeface="Times New Roman"/>
                          <a:ea typeface="Calibri"/>
                          <a:cs typeface="Times New Roman"/>
                        </a:rPr>
                        <a:t>2. Способствовать снижению эмоционального напряжения у детей</a:t>
                      </a:r>
                      <a:r>
                        <a:rPr lang="ru-RU" sz="1800" dirty="0" smtClean="0">
                          <a:latin typeface="Times New Roman"/>
                          <a:ea typeface="Calibri"/>
                          <a:cs typeface="Times New Roman"/>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latin typeface="Times New Roman" pitchFamily="18" charset="0"/>
                          <a:ea typeface="+mn-ea"/>
                          <a:cs typeface="Times New Roman" pitchFamily="18" charset="0"/>
                        </a:rPr>
                        <a:t>3.Формировать у детей эмоциональный отклик на полученный результат;</a:t>
                      </a: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latin typeface="Times New Roman"/>
                          <a:ea typeface="Calibri"/>
                          <a:cs typeface="Times New Roman"/>
                        </a:rPr>
                        <a:t>Рисование на тему: </a:t>
                      </a:r>
                      <a:r>
                        <a:rPr lang="ru-RU" sz="1800" b="1" dirty="0">
                          <a:solidFill>
                            <a:srgbClr val="7030A0"/>
                          </a:solidFill>
                          <a:latin typeface="Times New Roman"/>
                          <a:ea typeface="Calibri"/>
                          <a:cs typeface="Times New Roman"/>
                        </a:rPr>
                        <a:t>«Случайный опыт»  </a:t>
                      </a:r>
                      <a:r>
                        <a:rPr lang="ru-RU" sz="1800" dirty="0">
                          <a:latin typeface="Times New Roman"/>
                          <a:ea typeface="Calibri"/>
                          <a:cs typeface="Times New Roman"/>
                        </a:rPr>
                        <a:t>(техника – </a:t>
                      </a:r>
                      <a:r>
                        <a:rPr lang="ru-RU" sz="1800" dirty="0" err="1">
                          <a:latin typeface="Times New Roman"/>
                          <a:ea typeface="Calibri"/>
                          <a:cs typeface="Times New Roman"/>
                        </a:rPr>
                        <a:t>кляксаграфия</a:t>
                      </a:r>
                      <a:r>
                        <a:rPr lang="ru-RU" sz="1800" dirty="0">
                          <a:latin typeface="Times New Roman"/>
                          <a:ea typeface="Calibri"/>
                          <a:cs typeface="Times New Roman"/>
                        </a:rPr>
                        <a:t>).</a:t>
                      </a:r>
                      <a:endParaRPr lang="ru-RU" sz="1800" dirty="0">
                        <a:latin typeface="Calibri"/>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0" name="Picture 2" descr="C:\Users\Виталий\Desktop\эмоциональная сфера\P1030270.JPG"/>
          <p:cNvPicPr>
            <a:picLocks noChangeAspect="1" noChangeArrowheads="1"/>
          </p:cNvPicPr>
          <p:nvPr/>
        </p:nvPicPr>
        <p:blipFill>
          <a:blip r:embed="rId2" cstate="print"/>
          <a:srcRect/>
          <a:stretch>
            <a:fillRect/>
          </a:stretch>
        </p:blipFill>
        <p:spPr bwMode="auto">
          <a:xfrm>
            <a:off x="251520" y="4509120"/>
            <a:ext cx="4320480" cy="2160240"/>
          </a:xfrm>
          <a:prstGeom prst="rect">
            <a:avLst/>
          </a:prstGeom>
          <a:ln>
            <a:noFill/>
          </a:ln>
          <a:effectLst>
            <a:softEdge rad="112500"/>
          </a:effectLst>
        </p:spPr>
      </p:pic>
      <p:pic>
        <p:nvPicPr>
          <p:cNvPr id="2051" name="Picture 3" descr="C:\Users\Виталий\Desktop\эмоциональная сфера\P1030269.JPG"/>
          <p:cNvPicPr>
            <a:picLocks noChangeAspect="1" noChangeArrowheads="1"/>
          </p:cNvPicPr>
          <p:nvPr/>
        </p:nvPicPr>
        <p:blipFill>
          <a:blip r:embed="rId3" cstate="print"/>
          <a:srcRect/>
          <a:stretch>
            <a:fillRect/>
          </a:stretch>
        </p:blipFill>
        <p:spPr bwMode="auto">
          <a:xfrm>
            <a:off x="4716016" y="4509120"/>
            <a:ext cx="4248472" cy="2160240"/>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Виталий\Desktop\P1030271.JPG"/>
          <p:cNvPicPr>
            <a:picLocks noChangeAspect="1" noChangeArrowheads="1"/>
          </p:cNvPicPr>
          <p:nvPr/>
        </p:nvPicPr>
        <p:blipFill>
          <a:blip r:embed="rId2" cstate="print"/>
          <a:srcRect l="9836" t="22414" r="22951" b="10345"/>
          <a:stretch>
            <a:fillRect/>
          </a:stretch>
        </p:blipFill>
        <p:spPr bwMode="auto">
          <a:xfrm>
            <a:off x="323528" y="3501008"/>
            <a:ext cx="5400600" cy="3168352"/>
          </a:xfrm>
          <a:prstGeom prst="rect">
            <a:avLst/>
          </a:prstGeom>
          <a:ln>
            <a:noFill/>
          </a:ln>
          <a:effectLst>
            <a:softEdge rad="112500"/>
          </a:effectLst>
        </p:spPr>
      </p:pic>
      <p:pic>
        <p:nvPicPr>
          <p:cNvPr id="37891" name="Picture 3" descr="C:\Users\Виталий\Desktop\P1030252.JPG"/>
          <p:cNvPicPr>
            <a:picLocks noChangeAspect="1" noChangeArrowheads="1"/>
          </p:cNvPicPr>
          <p:nvPr/>
        </p:nvPicPr>
        <p:blipFill>
          <a:blip r:embed="rId3" cstate="print"/>
          <a:srcRect/>
          <a:stretch>
            <a:fillRect/>
          </a:stretch>
        </p:blipFill>
        <p:spPr bwMode="auto">
          <a:xfrm>
            <a:off x="323528" y="188640"/>
            <a:ext cx="4104456" cy="3240360"/>
          </a:xfrm>
          <a:prstGeom prst="rect">
            <a:avLst/>
          </a:prstGeom>
          <a:ln>
            <a:noFill/>
          </a:ln>
          <a:effectLst>
            <a:softEdge rad="112500"/>
          </a:effectLst>
        </p:spPr>
      </p:pic>
      <p:pic>
        <p:nvPicPr>
          <p:cNvPr id="37892" name="Picture 4" descr="C:\Users\Виталий\Desktop\P1030252.JPG"/>
          <p:cNvPicPr>
            <a:picLocks noChangeAspect="1" noChangeArrowheads="1"/>
          </p:cNvPicPr>
          <p:nvPr/>
        </p:nvPicPr>
        <p:blipFill>
          <a:blip r:embed="rId4" cstate="print"/>
          <a:srcRect/>
          <a:stretch>
            <a:fillRect/>
          </a:stretch>
        </p:blipFill>
        <p:spPr bwMode="auto">
          <a:xfrm>
            <a:off x="25598336" y="3212976"/>
            <a:ext cx="3960440" cy="3645024"/>
          </a:xfrm>
          <a:prstGeom prst="rect">
            <a:avLst/>
          </a:prstGeom>
          <a:noFill/>
        </p:spPr>
      </p:pic>
      <p:pic>
        <p:nvPicPr>
          <p:cNvPr id="37893" name="Picture 5" descr="C:\Users\Виталий\Desktop\P1030261 — копия.JPG"/>
          <p:cNvPicPr>
            <a:picLocks noChangeAspect="1" noChangeArrowheads="1"/>
          </p:cNvPicPr>
          <p:nvPr/>
        </p:nvPicPr>
        <p:blipFill>
          <a:blip r:embed="rId5" cstate="print"/>
          <a:srcRect/>
          <a:stretch>
            <a:fillRect/>
          </a:stretch>
        </p:blipFill>
        <p:spPr bwMode="auto">
          <a:xfrm>
            <a:off x="4572000" y="188640"/>
            <a:ext cx="4248472" cy="3240360"/>
          </a:xfrm>
          <a:prstGeom prst="rect">
            <a:avLst/>
          </a:prstGeom>
          <a:ln>
            <a:noFill/>
          </a:ln>
          <a:effectLst>
            <a:softEdge rad="112500"/>
          </a:effectLst>
        </p:spPr>
      </p:pic>
      <p:sp>
        <p:nvSpPr>
          <p:cNvPr id="37894" name="Rectangle 6"/>
          <p:cNvSpPr>
            <a:spLocks noChangeArrowheads="1"/>
          </p:cNvSpPr>
          <p:nvPr/>
        </p:nvSpPr>
        <p:spPr bwMode="auto">
          <a:xfrm>
            <a:off x="5724128" y="3685964"/>
            <a:ext cx="3168352"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Рисование на тему</a:t>
            </a:r>
            <a:r>
              <a:rPr kumimoji="0" lang="ru-RU" sz="24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t>
            </a:r>
            <a:r>
              <a:rPr kumimoji="0" lang="ru-RU" sz="2800" b="1" i="1"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ru-RU" sz="28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Чудо - птицы</a:t>
            </a:r>
            <a:r>
              <a:rPr kumimoji="0" lang="ru-RU" sz="2800" b="1" i="1"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ru-RU" sz="28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(техника-рисование пальчиками, ладошками)</a:t>
            </a:r>
            <a:endParaRPr kumimoji="0" lang="ru-RU" sz="2400" b="1"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италий\Desktop\эмоциональная сфера\SAM_5025.JPG"/>
          <p:cNvPicPr>
            <a:picLocks noChangeAspect="1" noChangeArrowheads="1"/>
          </p:cNvPicPr>
          <p:nvPr/>
        </p:nvPicPr>
        <p:blipFill>
          <a:blip r:embed="rId2" cstate="print"/>
          <a:srcRect/>
          <a:stretch>
            <a:fillRect/>
          </a:stretch>
        </p:blipFill>
        <p:spPr bwMode="auto">
          <a:xfrm>
            <a:off x="323528" y="3501008"/>
            <a:ext cx="4320480" cy="3096344"/>
          </a:xfrm>
          <a:prstGeom prst="rect">
            <a:avLst/>
          </a:prstGeom>
          <a:ln>
            <a:noFill/>
          </a:ln>
          <a:effectLst>
            <a:softEdge rad="112500"/>
          </a:effectLst>
        </p:spPr>
      </p:pic>
      <p:pic>
        <p:nvPicPr>
          <p:cNvPr id="1027" name="Picture 3" descr="C:\Users\Виталий\Desktop\эмоциональная сфера\SAM_5026.JPG"/>
          <p:cNvPicPr>
            <a:picLocks noChangeAspect="1" noChangeArrowheads="1"/>
          </p:cNvPicPr>
          <p:nvPr/>
        </p:nvPicPr>
        <p:blipFill>
          <a:blip r:embed="rId3" cstate="print"/>
          <a:srcRect/>
          <a:stretch>
            <a:fillRect/>
          </a:stretch>
        </p:blipFill>
        <p:spPr bwMode="auto">
          <a:xfrm>
            <a:off x="4788024" y="260648"/>
            <a:ext cx="4032448" cy="3096344"/>
          </a:xfrm>
          <a:prstGeom prst="rect">
            <a:avLst/>
          </a:prstGeom>
          <a:ln>
            <a:noFill/>
          </a:ln>
          <a:effectLst>
            <a:softEdge rad="112500"/>
          </a:effectLst>
        </p:spPr>
      </p:pic>
      <p:pic>
        <p:nvPicPr>
          <p:cNvPr id="1028" name="Picture 4" descr="C:\Users\Виталий\Desktop\эмоциональная сфера\SAM_5015.JPG"/>
          <p:cNvPicPr>
            <a:picLocks noChangeAspect="1" noChangeArrowheads="1"/>
          </p:cNvPicPr>
          <p:nvPr/>
        </p:nvPicPr>
        <p:blipFill>
          <a:blip r:embed="rId4" cstate="print"/>
          <a:srcRect/>
          <a:stretch>
            <a:fillRect/>
          </a:stretch>
        </p:blipFill>
        <p:spPr bwMode="auto">
          <a:xfrm>
            <a:off x="323528" y="260648"/>
            <a:ext cx="4320480" cy="3096344"/>
          </a:xfrm>
          <a:prstGeom prst="rect">
            <a:avLst/>
          </a:prstGeom>
          <a:ln>
            <a:noFill/>
          </a:ln>
          <a:effectLst>
            <a:softEdge rad="112500"/>
          </a:effectLst>
        </p:spPr>
      </p:pic>
      <p:sp>
        <p:nvSpPr>
          <p:cNvPr id="5" name="Прямоугольник 4"/>
          <p:cNvSpPr/>
          <p:nvPr/>
        </p:nvSpPr>
        <p:spPr>
          <a:xfrm>
            <a:off x="4716016" y="3573016"/>
            <a:ext cx="3888432" cy="2246769"/>
          </a:xfrm>
          <a:prstGeom prst="rect">
            <a:avLst/>
          </a:prstGeom>
        </p:spPr>
        <p:txBody>
          <a:bodyPr wrap="square">
            <a:spAutoFit/>
          </a:bodyPr>
          <a:lstStyle/>
          <a:p>
            <a:pPr algn="ctr"/>
            <a:r>
              <a:rPr lang="ru-RU" sz="2800" b="1" dirty="0" smtClean="0">
                <a:solidFill>
                  <a:srgbClr val="7030A0"/>
                </a:solidFill>
                <a:latin typeface="Times New Roman" pitchFamily="18" charset="0"/>
                <a:cs typeface="Times New Roman" pitchFamily="18" charset="0"/>
              </a:rPr>
              <a:t>Рисование на тему: </a:t>
            </a:r>
            <a:r>
              <a:rPr lang="ru-RU" sz="2800" b="1" i="1" dirty="0" smtClean="0">
                <a:solidFill>
                  <a:srgbClr val="FF0000"/>
                </a:solidFill>
                <a:latin typeface="Times New Roman" pitchFamily="18" charset="0"/>
                <a:cs typeface="Times New Roman" pitchFamily="18" charset="0"/>
              </a:rPr>
              <a:t>«Зачарованный лес» </a:t>
            </a:r>
            <a:r>
              <a:rPr lang="ru-RU" sz="2800" b="1" dirty="0" smtClean="0">
                <a:solidFill>
                  <a:srgbClr val="7030A0"/>
                </a:solidFill>
                <a:latin typeface="Times New Roman" pitchFamily="18" charset="0"/>
                <a:cs typeface="Times New Roman" pitchFamily="18" charset="0"/>
              </a:rPr>
              <a:t>(техника «выдувание» –  рисование  с помощью трубочки).</a:t>
            </a:r>
            <a:endParaRPr lang="ru-RU" sz="2800" b="1" dirty="0">
              <a:solidFill>
                <a:srgbClr val="7030A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83568" y="260648"/>
            <a:ext cx="76328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2800" b="1" dirty="0" smtClean="0">
                <a:solidFill>
                  <a:srgbClr val="7030A0"/>
                </a:solidFill>
                <a:latin typeface="Times New Roman" pitchFamily="18" charset="0"/>
                <a:cs typeface="Times New Roman" pitchFamily="18" charset="0"/>
              </a:rPr>
              <a:t>Содержание </a:t>
            </a:r>
            <a:r>
              <a:rPr lang="ru-RU" sz="2800" dirty="0" smtClean="0"/>
              <a:t> </a:t>
            </a:r>
            <a:r>
              <a:rPr lang="ru-RU" sz="2800" b="1" dirty="0" smtClean="0">
                <a:solidFill>
                  <a:srgbClr val="7030A0"/>
                </a:solidFill>
                <a:latin typeface="Times New Roman" pitchFamily="18" charset="0"/>
                <a:cs typeface="Times New Roman" pitchFamily="18" charset="0"/>
              </a:rPr>
              <a:t>в</a:t>
            </a:r>
            <a:r>
              <a:rPr kumimoji="0" lang="ru-RU" sz="2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заимодействия  с  родителями</a:t>
            </a:r>
            <a:endParaRPr kumimoji="0" lang="ru-RU" sz="2800" b="1" i="0" u="none" strike="noStrike" cap="none" normalizeH="0" baseline="0" dirty="0" smtClean="0">
              <a:ln>
                <a:noFill/>
              </a:ln>
              <a:solidFill>
                <a:srgbClr val="7030A0"/>
              </a:solidFill>
              <a:effectLst/>
              <a:latin typeface="Arial" pitchFamily="34" charset="0"/>
              <a:cs typeface="Arial" pitchFamily="34" charset="0"/>
            </a:endParaRPr>
          </a:p>
        </p:txBody>
      </p:sp>
      <p:sp>
        <p:nvSpPr>
          <p:cNvPr id="3" name="Прямоугольник 2"/>
          <p:cNvSpPr/>
          <p:nvPr/>
        </p:nvSpPr>
        <p:spPr>
          <a:xfrm>
            <a:off x="755576" y="692696"/>
            <a:ext cx="3024336" cy="523220"/>
          </a:xfrm>
          <a:prstGeom prst="rect">
            <a:avLst/>
          </a:prstGeom>
        </p:spPr>
        <p:txBody>
          <a:bodyPr wrap="none">
            <a:prstTxWarp prst="textChevron">
              <a:avLst/>
            </a:prstTxWarp>
            <a:spAutoFit/>
          </a:bodyPr>
          <a:lstStyle/>
          <a:p>
            <a:r>
              <a:rPr lang="ru-RU" sz="2800" dirty="0" smtClean="0">
                <a:solidFill>
                  <a:srgbClr val="FF0000"/>
                </a:solidFill>
                <a:latin typeface="Times New Roman" pitchFamily="18" charset="0"/>
                <a:cs typeface="Times New Roman" pitchFamily="18" charset="0"/>
              </a:rPr>
              <a:t>Консультации</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4" name="Прямоугольник 3"/>
          <p:cNvSpPr/>
          <p:nvPr/>
        </p:nvSpPr>
        <p:spPr>
          <a:xfrm>
            <a:off x="4355976" y="764704"/>
            <a:ext cx="4464496" cy="523220"/>
          </a:xfrm>
          <a:prstGeom prst="rect">
            <a:avLst/>
          </a:prstGeom>
        </p:spPr>
        <p:txBody>
          <a:bodyPr wrap="none">
            <a:prstTxWarp prst="textChevron">
              <a:avLst/>
            </a:prstTxWarp>
            <a:spAutoFit/>
          </a:bodyPr>
          <a:lstStyle/>
          <a:p>
            <a:r>
              <a:rPr lang="ru-RU" sz="2800" dirty="0" smtClean="0">
                <a:solidFill>
                  <a:srgbClr val="FF0000"/>
                </a:solidFill>
                <a:latin typeface="Times New Roman" pitchFamily="18" charset="0"/>
                <a:cs typeface="Times New Roman" pitchFamily="18" charset="0"/>
              </a:rPr>
              <a:t>Выставка рисунков </a:t>
            </a:r>
            <a:endParaRPr lang="ru-RU" sz="2800" dirty="0">
              <a:solidFill>
                <a:srgbClr val="FF0000"/>
              </a:solidFill>
              <a:latin typeface="Times New Roman" pitchFamily="18" charset="0"/>
              <a:cs typeface="Times New Roman" pitchFamily="18" charset="0"/>
            </a:endParaRPr>
          </a:p>
        </p:txBody>
      </p:sp>
      <p:pic>
        <p:nvPicPr>
          <p:cNvPr id="5" name="Рисунок 4" descr="C:\Users\Виталий\Desktop\P1030279.JPG"/>
          <p:cNvPicPr/>
          <p:nvPr/>
        </p:nvPicPr>
        <p:blipFill>
          <a:blip r:embed="rId2" cstate="print"/>
          <a:srcRect l="2321" t="1685" r="6254"/>
          <a:stretch>
            <a:fillRect/>
          </a:stretch>
        </p:blipFill>
        <p:spPr bwMode="auto">
          <a:xfrm rot="5400000">
            <a:off x="3923926" y="1628800"/>
            <a:ext cx="5184578" cy="4752529"/>
          </a:xfrm>
          <a:prstGeom prst="rect">
            <a:avLst/>
          </a:prstGeom>
          <a:ln>
            <a:noFill/>
          </a:ln>
          <a:effectLst>
            <a:softEdge rad="112500"/>
          </a:effectLst>
        </p:spPr>
      </p:pic>
      <p:pic>
        <p:nvPicPr>
          <p:cNvPr id="6" name="Picture 3" descr="C:\Users\Виталий\Desktop\P1030316.JPG"/>
          <p:cNvPicPr>
            <a:picLocks noChangeAspect="1" noChangeArrowheads="1"/>
          </p:cNvPicPr>
          <p:nvPr/>
        </p:nvPicPr>
        <p:blipFill>
          <a:blip r:embed="rId3" cstate="print"/>
          <a:srcRect l="10667" t="9886" b="11023"/>
          <a:stretch>
            <a:fillRect/>
          </a:stretch>
        </p:blipFill>
        <p:spPr bwMode="auto">
          <a:xfrm>
            <a:off x="179512" y="1484784"/>
            <a:ext cx="3960440" cy="5040560"/>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352928" cy="4832092"/>
          </a:xfrm>
          <a:prstGeom prst="rect">
            <a:avLst/>
          </a:prstGeom>
        </p:spPr>
        <p:txBody>
          <a:bodyPr wrap="square">
            <a:spAutoFit/>
          </a:bodyPr>
          <a:lstStyle/>
          <a:p>
            <a:pPr algn="just" eaLnBrk="0" fontAlgn="base" hangingPunct="0">
              <a:spcBef>
                <a:spcPct val="0"/>
              </a:spcBef>
              <a:spcAft>
                <a:spcPct val="0"/>
              </a:spcAft>
            </a:pPr>
            <a:r>
              <a:rPr lang="ru-RU" sz="2800" b="1" dirty="0" smtClean="0">
                <a:solidFill>
                  <a:srgbClr val="7030A0"/>
                </a:solidFill>
                <a:latin typeface="Times New Roman" pitchFamily="18" charset="0"/>
                <a:cs typeface="Times New Roman" pitchFamily="18" charset="0"/>
              </a:rPr>
              <a:t>Повторное диагностическое исследование </a:t>
            </a:r>
            <a:r>
              <a:rPr lang="ru-RU" sz="2800" dirty="0" smtClean="0">
                <a:latin typeface="Times New Roman" pitchFamily="18" charset="0"/>
                <a:cs typeface="Times New Roman" pitchFamily="18" charset="0"/>
              </a:rPr>
              <a:t>на выявление негативных эмоциональных отклонений у детей старшего дошкольного возраста прошедших коррекцию, </a:t>
            </a:r>
            <a:r>
              <a:rPr lang="ru-RU" sz="2800" dirty="0" smtClean="0">
                <a:latin typeface="Times New Roman" pitchFamily="18" charset="0"/>
                <a:ea typeface="Times New Roman" pitchFamily="18" charset="0"/>
                <a:cs typeface="Times New Roman" pitchFamily="18" charset="0"/>
              </a:rPr>
              <a:t>проводила по той же методике Л.П. Стрелковой  «Наблюдение за проявлениями эмоций ребенка». </a:t>
            </a:r>
            <a:endParaRPr lang="ru-RU" sz="2800" dirty="0" smtClean="0">
              <a:latin typeface="Times New Roman" pitchFamily="18" charset="0"/>
              <a:cs typeface="Times New Roman" pitchFamily="18" charset="0"/>
            </a:endParaRPr>
          </a:p>
          <a:p>
            <a:pPr lvl="0" algn="just" eaLnBrk="0" fontAlgn="base" hangingPunct="0">
              <a:spcBef>
                <a:spcPct val="0"/>
              </a:spcBef>
              <a:spcAft>
                <a:spcPct val="0"/>
              </a:spcAft>
            </a:pPr>
            <a:endParaRPr lang="ru-RU" sz="2800" u="sng"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sz="2800" b="1" dirty="0" smtClean="0">
                <a:solidFill>
                  <a:srgbClr val="7030A0"/>
                </a:solidFill>
                <a:latin typeface="Times New Roman" pitchFamily="18" charset="0"/>
                <a:ea typeface="Times New Roman" pitchFamily="18" charset="0"/>
                <a:cs typeface="Times New Roman" pitchFamily="18" charset="0"/>
              </a:rPr>
              <a:t>Цель:</a:t>
            </a:r>
            <a:r>
              <a:rPr lang="ru-RU" sz="2800" b="1" i="1" dirty="0" smtClean="0">
                <a:solidFill>
                  <a:srgbClr val="7030A0"/>
                </a:solidFill>
                <a:latin typeface="Times New Roman" pitchFamily="18" charset="0"/>
                <a:ea typeface="Times New Roman" pitchFamily="18" charset="0"/>
                <a:cs typeface="Times New Roman" pitchFamily="18" charset="0"/>
              </a:rPr>
              <a:t> </a:t>
            </a:r>
            <a:r>
              <a:rPr lang="ru-RU" sz="2800" dirty="0" smtClean="0">
                <a:latin typeface="Times New Roman" pitchFamily="18" charset="0"/>
                <a:ea typeface="Calibri" pitchFamily="34" charset="0"/>
                <a:cs typeface="Times New Roman" pitchFamily="18" charset="0"/>
              </a:rPr>
              <a:t>исследование особенностей развития эмоциональной сферы у детей старшего дошкольного возраста, прошедших  коррекционную  деятельность.</a:t>
            </a:r>
            <a:endParaRPr lang="ru-RU" sz="2800" dirty="0" smtClean="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251520" y="404664"/>
          <a:ext cx="8640960" cy="6192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844824"/>
            <a:ext cx="7776864" cy="2677656"/>
          </a:xfrm>
          <a:prstGeom prst="rect">
            <a:avLst/>
          </a:prstGeom>
        </p:spPr>
        <p:txBody>
          <a:bodyPr wrap="square">
            <a:spAutoFit/>
          </a:bodyPr>
          <a:lstStyle/>
          <a:p>
            <a:pPr lvl="0" algn="just" fontAlgn="base">
              <a:spcBef>
                <a:spcPct val="0"/>
              </a:spcBef>
              <a:spcAft>
                <a:spcPct val="0"/>
              </a:spcAft>
            </a:pPr>
            <a:r>
              <a:rPr lang="ru-RU" sz="2800" b="1" dirty="0" smtClean="0">
                <a:solidFill>
                  <a:srgbClr val="7030A0"/>
                </a:solidFill>
                <a:latin typeface="Times New Roman" pitchFamily="18" charset="0"/>
                <a:ea typeface="Arial Unicode MS" pitchFamily="34" charset="-128"/>
                <a:cs typeface="Times New Roman" pitchFamily="18" charset="0"/>
              </a:rPr>
              <a:t>Объект: </a:t>
            </a:r>
            <a:r>
              <a:rPr lang="ru-RU" sz="2800" dirty="0" smtClean="0">
                <a:latin typeface="Times New Roman" pitchFamily="18" charset="0"/>
                <a:ea typeface="Arial Unicode MS" pitchFamily="34" charset="-128"/>
                <a:cs typeface="Times New Roman" pitchFamily="18" charset="0"/>
              </a:rPr>
              <a:t>процесс коррекции отклонений в эмоциональной сфере у детей старшего дошкольного возраста.</a:t>
            </a:r>
          </a:p>
          <a:p>
            <a:pPr lvl="0" algn="just" fontAlgn="base">
              <a:spcBef>
                <a:spcPct val="0"/>
              </a:spcBef>
              <a:spcAft>
                <a:spcPct val="0"/>
              </a:spcAft>
            </a:pPr>
            <a:endParaRPr lang="ru-RU" sz="2800" dirty="0" smtClean="0">
              <a:latin typeface="Times New Roman" pitchFamily="18" charset="0"/>
              <a:ea typeface="Arial Unicode MS" pitchFamily="34" charset="-128"/>
              <a:cs typeface="Times New Roman" pitchFamily="18" charset="0"/>
            </a:endParaRPr>
          </a:p>
          <a:p>
            <a:pPr lvl="0" algn="just" eaLnBrk="0" fontAlgn="base" hangingPunct="0">
              <a:spcBef>
                <a:spcPct val="0"/>
              </a:spcBef>
              <a:spcAft>
                <a:spcPct val="0"/>
              </a:spcAft>
            </a:pPr>
            <a:r>
              <a:rPr lang="ru-RU" sz="2800" b="1" dirty="0" smtClean="0">
                <a:solidFill>
                  <a:srgbClr val="7030A0"/>
                </a:solidFill>
                <a:latin typeface="Times New Roman" pitchFamily="18" charset="0"/>
                <a:ea typeface="Arial Unicode MS" pitchFamily="34" charset="-128"/>
                <a:cs typeface="Times New Roman" pitchFamily="18" charset="0"/>
              </a:rPr>
              <a:t>Предмет: </a:t>
            </a:r>
            <a:r>
              <a:rPr lang="ru-RU" sz="2800" dirty="0" smtClean="0">
                <a:latin typeface="Times New Roman" pitchFamily="18" charset="0"/>
                <a:ea typeface="Arial Unicode MS" pitchFamily="34" charset="-128"/>
                <a:cs typeface="Times New Roman" pitchFamily="18" charset="0"/>
              </a:rPr>
              <a:t>эмоциональная сфера у детей старшего дошкольного возраста.</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48680"/>
            <a:ext cx="8568952" cy="5324535"/>
          </a:xfrm>
          <a:prstGeom prst="rect">
            <a:avLst/>
          </a:prstGeom>
        </p:spPr>
        <p:txBody>
          <a:bodyPr wrap="square">
            <a:spAutoFit/>
          </a:bodyPr>
          <a:lstStyle/>
          <a:p>
            <a:pPr lvl="0" algn="just" fontAlgn="base">
              <a:spcBef>
                <a:spcPct val="0"/>
              </a:spcBef>
              <a:spcAft>
                <a:spcPct val="0"/>
              </a:spcAft>
            </a:pPr>
            <a:r>
              <a:rPr lang="ru-RU" sz="3200" b="1" dirty="0" smtClean="0">
                <a:solidFill>
                  <a:srgbClr val="7030A0"/>
                </a:solidFill>
                <a:latin typeface="Times New Roman" pitchFamily="18" charset="0"/>
                <a:ea typeface="Calibri" pitchFamily="34" charset="0"/>
                <a:cs typeface="Times New Roman" pitchFamily="18" charset="0"/>
              </a:rPr>
              <a:t>Заключение:</a:t>
            </a:r>
            <a:endParaRPr lang="ru-RU" sz="3200" dirty="0" smtClean="0">
              <a:solidFill>
                <a:srgbClr val="7030A0"/>
              </a:solidFill>
              <a:latin typeface="Arial" pitchFamily="34" charset="0"/>
              <a:cs typeface="Arial" pitchFamily="34" charset="0"/>
            </a:endParaRPr>
          </a:p>
          <a:p>
            <a:pPr lvl="0" algn="just" eaLnBrk="0" fontAlgn="base" hangingPunct="0">
              <a:spcBef>
                <a:spcPct val="0"/>
              </a:spcBef>
              <a:spcAft>
                <a:spcPct val="0"/>
              </a:spcAft>
            </a:pPr>
            <a:r>
              <a:rPr lang="ru-RU" sz="2800" dirty="0" smtClean="0">
                <a:latin typeface="Times New Roman" pitchFamily="18" charset="0"/>
                <a:ea typeface="Calibri" pitchFamily="34" charset="0"/>
                <a:cs typeface="Times New Roman" pitchFamily="18" charset="0"/>
              </a:rPr>
              <a:t>По результатам проведённого диагностического исследования, на данном этапе работы, можно сказать следующие,  детям с низким уровнем можно  рекомендовать помощь специалиста </a:t>
            </a:r>
            <a:r>
              <a:rPr lang="ru-RU" sz="2800" dirty="0" smtClean="0">
                <a:ea typeface="Calibri" pitchFamily="34" charset="0"/>
                <a:cs typeface="Times New Roman" pitchFamily="18" charset="0"/>
              </a:rPr>
              <a:t>–</a:t>
            </a:r>
            <a:r>
              <a:rPr lang="ru-RU" sz="2800" dirty="0" smtClean="0">
                <a:latin typeface="Times New Roman" pitchFamily="18" charset="0"/>
                <a:ea typeface="Calibri" pitchFamily="34" charset="0"/>
                <a:cs typeface="Times New Roman" pitchFamily="18" charset="0"/>
              </a:rPr>
              <a:t> психолога (3). Детям со средним уровнем  позитивный результат обеспечила  система коррекционной работы в группе (4). У детей с высоким уровнем эмоционального развития (3) проявились способности к изобразительной деятельности в нетрадиционной техники рисования, их работы можно рекомендовать для участия в детских конкурсах по </a:t>
            </a:r>
            <a:r>
              <a:rPr lang="ru-RU" sz="2800" dirty="0" err="1" smtClean="0">
                <a:latin typeface="Times New Roman" pitchFamily="18" charset="0"/>
                <a:ea typeface="Calibri" pitchFamily="34" charset="0"/>
                <a:cs typeface="Times New Roman" pitchFamily="18" charset="0"/>
              </a:rPr>
              <a:t>изодеятельности</a:t>
            </a:r>
            <a:r>
              <a:rPr lang="ru-RU" sz="2800" dirty="0" smtClean="0">
                <a:latin typeface="Times New Roman" pitchFamily="18" charset="0"/>
                <a:ea typeface="Calibri" pitchFamily="34" charset="0"/>
                <a:cs typeface="Times New Roman" pitchFamily="18" charset="0"/>
              </a:rPr>
              <a:t>. </a:t>
            </a:r>
            <a:endParaRPr lang="ru-RU" sz="2800" dirty="0" smtClean="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Виталий\Desktop\P1030318.JPG"/>
          <p:cNvPicPr>
            <a:picLocks noChangeAspect="1" noChangeArrowheads="1"/>
          </p:cNvPicPr>
          <p:nvPr/>
        </p:nvPicPr>
        <p:blipFill>
          <a:blip r:embed="rId2" cstate="print"/>
          <a:srcRect l="2923" t="8305" b="6273"/>
          <a:stretch>
            <a:fillRect/>
          </a:stretch>
        </p:blipFill>
        <p:spPr bwMode="auto">
          <a:xfrm>
            <a:off x="251520" y="476672"/>
            <a:ext cx="8496944" cy="5976664"/>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92696"/>
            <a:ext cx="8424936" cy="4031873"/>
          </a:xfrm>
          <a:prstGeom prst="rect">
            <a:avLst/>
          </a:prstGeom>
        </p:spPr>
        <p:txBody>
          <a:bodyPr wrap="square">
            <a:spAutoFit/>
          </a:bodyPr>
          <a:lstStyle/>
          <a:p>
            <a:pPr lvl="0" algn="just" eaLnBrk="0" fontAlgn="base" hangingPunct="0">
              <a:spcBef>
                <a:spcPct val="0"/>
              </a:spcBef>
              <a:spcAft>
                <a:spcPct val="0"/>
              </a:spcAft>
            </a:pPr>
            <a:r>
              <a:rPr lang="ru-RU" sz="3200" dirty="0" smtClean="0">
                <a:latin typeface="Times New Roman" pitchFamily="18" charset="0"/>
                <a:ea typeface="Calibri" pitchFamily="34" charset="0"/>
                <a:cs typeface="Times New Roman" pitchFamily="18" charset="0"/>
              </a:rPr>
              <a:t>Таким, образом, можно сделать вывод: по теме </a:t>
            </a:r>
            <a:r>
              <a:rPr lang="ru-RU" sz="3200" i="1" dirty="0" smtClean="0">
                <a:solidFill>
                  <a:srgbClr val="7030A0"/>
                </a:solidFill>
                <a:ea typeface="Calibri" pitchFamily="34" charset="0"/>
                <a:cs typeface="Times New Roman" pitchFamily="18" charset="0"/>
              </a:rPr>
              <a:t>«</a:t>
            </a:r>
            <a:r>
              <a:rPr lang="ru-RU" sz="3200" i="1" dirty="0" smtClean="0">
                <a:solidFill>
                  <a:srgbClr val="7030A0"/>
                </a:solidFill>
                <a:latin typeface="Times New Roman" pitchFamily="18" charset="0"/>
                <a:ea typeface="Calibri" pitchFamily="34" charset="0"/>
                <a:cs typeface="Times New Roman" pitchFamily="18" charset="0"/>
              </a:rPr>
              <a:t>Изобразительная деятельность как  средство коррекции эмоциональной сферы у детей старшего дошкольного возраста, в рамках ФГОС</a:t>
            </a:r>
            <a:r>
              <a:rPr lang="ru-RU" sz="3200" i="1" dirty="0" smtClean="0">
                <a:solidFill>
                  <a:srgbClr val="7030A0"/>
                </a:solidFill>
                <a:ea typeface="Calibri" pitchFamily="34" charset="0"/>
                <a:cs typeface="Times New Roman" pitchFamily="18" charset="0"/>
              </a:rPr>
              <a:t>»</a:t>
            </a:r>
            <a:r>
              <a:rPr lang="ru-RU" sz="3200" i="1" dirty="0" smtClean="0">
                <a:latin typeface="Times New Roman" pitchFamily="18" charset="0"/>
                <a:ea typeface="Calibri" pitchFamily="34" charset="0"/>
                <a:cs typeface="Times New Roman" pitchFamily="18" charset="0"/>
              </a:rPr>
              <a:t>, </a:t>
            </a:r>
            <a:r>
              <a:rPr lang="ru-RU" sz="3200" dirty="0" smtClean="0">
                <a:latin typeface="Times New Roman" pitchFamily="18" charset="0"/>
                <a:ea typeface="Calibri" pitchFamily="34" charset="0"/>
                <a:cs typeface="Times New Roman" pitchFamily="18" charset="0"/>
              </a:rPr>
              <a:t>имеет положительный результат и может быть рекомендована специалистам, работающим с детьми в их педагогической деятельности.</a:t>
            </a:r>
            <a:endParaRPr lang="ru-RU" sz="3200" dirty="0" smtClean="0">
              <a:latin typeface="Arial" pitchFamily="34" charset="0"/>
              <a:cs typeface="Arial" pitchFamily="34" charset="0"/>
            </a:endParaRPr>
          </a:p>
        </p:txBody>
      </p:sp>
      <p:sp>
        <p:nvSpPr>
          <p:cNvPr id="3" name="Прямоугольник 2"/>
          <p:cNvSpPr/>
          <p:nvPr/>
        </p:nvSpPr>
        <p:spPr>
          <a:xfrm>
            <a:off x="1403648" y="5085184"/>
            <a:ext cx="6120680" cy="576064"/>
          </a:xfrm>
          <a:prstGeom prst="rect">
            <a:avLst/>
          </a:prstGeom>
        </p:spPr>
        <p:txBody>
          <a:bodyPr wrap="square">
            <a:prstTxWarp prst="textDeflate">
              <a:avLst/>
            </a:prstTxWarp>
            <a:spAutoFit/>
          </a:bodyPr>
          <a:lstStyle/>
          <a:p>
            <a:pPr fontAlgn="auto">
              <a:spcBef>
                <a:spcPts val="0"/>
              </a:spcBef>
              <a:spcAft>
                <a:spcPts val="0"/>
              </a:spcAft>
              <a:defRPr/>
            </a:pPr>
            <a:r>
              <a:rPr lang="ru-RU" b="1" i="1" cap="all" dirty="0" smtClean="0">
                <a:ln w="0"/>
                <a:solidFill>
                  <a:srgbClr val="7030A0"/>
                </a:solidFill>
                <a:effectLst>
                  <a:reflection blurRad="12700" stA="50000" endPos="50000" dist="5000" dir="5400000" sy="-100000" rotWithShape="0"/>
                </a:effectLst>
                <a:latin typeface="Times New Roman" pitchFamily="18" charset="0"/>
                <a:cs typeface="Times New Roman" pitchFamily="18" charset="0"/>
              </a:rPr>
              <a:t>Спасибо за внимание</a:t>
            </a:r>
            <a:r>
              <a:rPr lang="ru-RU" b="1" cap="all" dirty="0" smtClean="0">
                <a:ln w="0"/>
                <a:solidFill>
                  <a:srgbClr val="7030A0"/>
                </a:solidFill>
                <a:effectLst>
                  <a:reflection blurRad="12700" stA="50000" endPos="50000" dist="5000" dir="5400000" sy="-100000" rotWithShape="0"/>
                </a:effectLst>
                <a:latin typeface="Times New Roman" pitchFamily="18" charset="0"/>
                <a:cs typeface="Times New Roman" pitchFamily="18" charset="0"/>
              </a:rPr>
              <a:t>!</a:t>
            </a:r>
            <a:endParaRPr lang="ru-RU" b="1" cap="all" dirty="0">
              <a:ln w="0"/>
              <a:solidFill>
                <a:srgbClr val="7030A0"/>
              </a:soli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280920" cy="6247864"/>
          </a:xfrm>
          <a:prstGeom prst="rect">
            <a:avLst/>
          </a:prstGeom>
        </p:spPr>
        <p:txBody>
          <a:bodyPr wrap="square">
            <a:spAutoFit/>
          </a:bodyPr>
          <a:lstStyle/>
          <a:p>
            <a:pPr lvl="0" algn="just" fontAlgn="base">
              <a:spcBef>
                <a:spcPct val="0"/>
              </a:spcBef>
              <a:spcAft>
                <a:spcPct val="0"/>
              </a:spcAft>
            </a:pPr>
            <a:r>
              <a:rPr lang="ru-RU" sz="3600" b="1" dirty="0" smtClean="0">
                <a:solidFill>
                  <a:srgbClr val="7030A0"/>
                </a:solidFill>
                <a:latin typeface="Times New Roman" pitchFamily="18" charset="0"/>
                <a:ea typeface="Arial Unicode MS" pitchFamily="34" charset="-128"/>
                <a:cs typeface="Times New Roman" pitchFamily="18" charset="0"/>
              </a:rPr>
              <a:t>Задачи:</a:t>
            </a:r>
          </a:p>
          <a:p>
            <a:pPr lvl="0" algn="just" eaLnBrk="0" fontAlgn="base" hangingPunct="0">
              <a:spcBef>
                <a:spcPct val="0"/>
              </a:spcBef>
              <a:spcAft>
                <a:spcPct val="0"/>
              </a:spcAft>
            </a:pPr>
            <a:r>
              <a:rPr lang="ru-RU" sz="2800" b="1" dirty="0" smtClean="0">
                <a:solidFill>
                  <a:srgbClr val="7030A0"/>
                </a:solidFill>
                <a:latin typeface="Times New Roman" pitchFamily="18" charset="0"/>
                <a:ea typeface="Arial Unicode MS" pitchFamily="34" charset="-128"/>
                <a:cs typeface="Times New Roman" pitchFamily="18" charset="0"/>
              </a:rPr>
              <a:t>1.</a:t>
            </a:r>
            <a:r>
              <a:rPr lang="ru-RU" sz="2800" dirty="0" smtClean="0">
                <a:latin typeface="Times New Roman" pitchFamily="18" charset="0"/>
                <a:ea typeface="Arial Unicode MS" pitchFamily="34" charset="-128"/>
                <a:cs typeface="Times New Roman" pitchFamily="18" charset="0"/>
              </a:rPr>
              <a:t>Ознакомиться с особенностями формирования эмоциональной сферы  у детей старшего дошкольного возраста;</a:t>
            </a:r>
          </a:p>
          <a:p>
            <a:pPr lvl="0" algn="just" eaLnBrk="0" fontAlgn="base" hangingPunct="0">
              <a:spcBef>
                <a:spcPct val="0"/>
              </a:spcBef>
              <a:spcAft>
                <a:spcPct val="0"/>
              </a:spcAft>
            </a:pPr>
            <a:r>
              <a:rPr lang="ru-RU" sz="2800" b="1" dirty="0" smtClean="0">
                <a:solidFill>
                  <a:srgbClr val="7030A0"/>
                </a:solidFill>
                <a:latin typeface="Times New Roman" pitchFamily="18" charset="0"/>
                <a:ea typeface="Arial Unicode MS" pitchFamily="34" charset="-128"/>
                <a:cs typeface="Times New Roman" pitchFamily="18" charset="0"/>
              </a:rPr>
              <a:t>2.</a:t>
            </a:r>
            <a:r>
              <a:rPr lang="ru-RU" sz="2800" dirty="0" smtClean="0">
                <a:latin typeface="Times New Roman" pitchFamily="18" charset="0"/>
                <a:ea typeface="Arial Unicode MS" pitchFamily="34" charset="-128"/>
                <a:cs typeface="Times New Roman" pitchFamily="18" charset="0"/>
              </a:rPr>
              <a:t>Разработать систему работы по изобразительной деятельности способствующей коррекции эмоциональных форм реагирования;</a:t>
            </a:r>
          </a:p>
          <a:p>
            <a:pPr lvl="0" algn="just" eaLnBrk="0" fontAlgn="base" hangingPunct="0">
              <a:spcBef>
                <a:spcPct val="0"/>
              </a:spcBef>
              <a:spcAft>
                <a:spcPct val="0"/>
              </a:spcAft>
            </a:pPr>
            <a:r>
              <a:rPr lang="ru-RU" sz="2800" dirty="0" smtClean="0">
                <a:solidFill>
                  <a:srgbClr val="7030A0"/>
                </a:solidFill>
                <a:latin typeface="Times New Roman" pitchFamily="18" charset="0"/>
                <a:ea typeface="Arial Unicode MS" pitchFamily="34" charset="-128"/>
                <a:cs typeface="Times New Roman" pitchFamily="18" charset="0"/>
              </a:rPr>
              <a:t>3.</a:t>
            </a:r>
            <a:r>
              <a:rPr lang="ru-RU" sz="2800" dirty="0" smtClean="0">
                <a:latin typeface="Times New Roman" pitchFamily="18" charset="0"/>
                <a:ea typeface="Arial Unicode MS" pitchFamily="34" charset="-128"/>
                <a:cs typeface="Times New Roman" pitchFamily="18" charset="0"/>
              </a:rPr>
              <a:t>Апробировать систему работы  по изобразительной деятельности с детьми старшего дошкольного возраста;</a:t>
            </a:r>
          </a:p>
          <a:p>
            <a:pPr lvl="0" algn="just" eaLnBrk="0" fontAlgn="base" hangingPunct="0">
              <a:spcBef>
                <a:spcPct val="0"/>
              </a:spcBef>
              <a:spcAft>
                <a:spcPct val="0"/>
              </a:spcAft>
            </a:pPr>
            <a:r>
              <a:rPr lang="ru-RU" sz="2800" b="1" dirty="0" smtClean="0">
                <a:solidFill>
                  <a:srgbClr val="7030A0"/>
                </a:solidFill>
                <a:latin typeface="Times New Roman" pitchFamily="18" charset="0"/>
                <a:ea typeface="Arial Unicode MS" pitchFamily="34" charset="-128"/>
                <a:cs typeface="Times New Roman" pitchFamily="18" charset="0"/>
              </a:rPr>
              <a:t>4.</a:t>
            </a:r>
            <a:r>
              <a:rPr lang="ru-RU" sz="2800" dirty="0" smtClean="0">
                <a:latin typeface="Times New Roman" pitchFamily="18" charset="0"/>
                <a:ea typeface="Arial Unicode MS" pitchFamily="34" charset="-128"/>
                <a:cs typeface="Times New Roman" pitchFamily="18" charset="0"/>
              </a:rPr>
              <a:t>Проанализировать эффективность  применения изобразительной деятельности, как средства позитивного развития в эмоциональной сфере старшего дошкольного  возраста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76672"/>
            <a:ext cx="7992888" cy="6093976"/>
          </a:xfrm>
          <a:prstGeom prst="rect">
            <a:avLst/>
          </a:prstGeom>
        </p:spPr>
        <p:txBody>
          <a:bodyPr wrap="square">
            <a:spAutoFit/>
          </a:bodyPr>
          <a:lstStyle/>
          <a:p>
            <a:pPr lvl="0" algn="just" fontAlgn="base">
              <a:spcBef>
                <a:spcPct val="0"/>
              </a:spcBef>
              <a:spcAft>
                <a:spcPct val="0"/>
              </a:spcAft>
            </a:pPr>
            <a:r>
              <a:rPr lang="ru-RU" sz="3600" b="1" dirty="0" smtClean="0">
                <a:solidFill>
                  <a:srgbClr val="7030A0"/>
                </a:solidFill>
                <a:latin typeface="Times New Roman" pitchFamily="18" charset="0"/>
                <a:ea typeface="Calibri" pitchFamily="34" charset="0"/>
                <a:cs typeface="Times New Roman" pitchFamily="18" charset="0"/>
              </a:rPr>
              <a:t>Планируемые результаты:</a:t>
            </a:r>
            <a:endParaRPr lang="ru-RU" sz="3600" b="1" dirty="0" smtClean="0">
              <a:solidFill>
                <a:srgbClr val="7030A0"/>
              </a:solidFill>
              <a:latin typeface="Times New Roman" pitchFamily="18" charset="0"/>
              <a:cs typeface="Times New Roman" pitchFamily="18" charset="0"/>
            </a:endParaRPr>
          </a:p>
          <a:p>
            <a:pPr lvl="0" algn="just" eaLnBrk="0" fontAlgn="base" hangingPunct="0">
              <a:spcBef>
                <a:spcPct val="0"/>
              </a:spcBef>
              <a:spcAft>
                <a:spcPct val="0"/>
              </a:spcAft>
            </a:pPr>
            <a:endParaRPr lang="ru-RU"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ru-RU" sz="2800" b="1" dirty="0" smtClean="0">
                <a:solidFill>
                  <a:srgbClr val="7030A0"/>
                </a:solidFill>
                <a:latin typeface="Times New Roman" pitchFamily="18" charset="0"/>
                <a:ea typeface="Calibri" pitchFamily="34" charset="0"/>
                <a:cs typeface="Times New Roman" pitchFamily="18" charset="0"/>
              </a:rPr>
              <a:t>1.</a:t>
            </a:r>
            <a:r>
              <a:rPr lang="ru-RU" sz="2800" dirty="0" smtClean="0">
                <a:latin typeface="Times New Roman" pitchFamily="18" charset="0"/>
                <a:ea typeface="Calibri" pitchFamily="34" charset="0"/>
                <a:cs typeface="Times New Roman" pitchFamily="18" charset="0"/>
              </a:rPr>
              <a:t>Сформировать у дошкольников позитивные качества личности;</a:t>
            </a:r>
            <a:endParaRPr lang="ru-RU" sz="2800" dirty="0" smtClean="0">
              <a:latin typeface="Times New Roman" pitchFamily="18" charset="0"/>
              <a:cs typeface="Times New Roman" pitchFamily="18" charset="0"/>
            </a:endParaRPr>
          </a:p>
          <a:p>
            <a:pPr lvl="0" algn="just" eaLnBrk="0" fontAlgn="base" hangingPunct="0">
              <a:spcBef>
                <a:spcPct val="0"/>
              </a:spcBef>
              <a:spcAft>
                <a:spcPct val="0"/>
              </a:spcAft>
            </a:pPr>
            <a:endParaRPr lang="ru-RU" sz="2800"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ru-RU" sz="2800" b="1" dirty="0" smtClean="0">
                <a:solidFill>
                  <a:srgbClr val="7030A0"/>
                </a:solidFill>
                <a:latin typeface="Times New Roman" pitchFamily="18" charset="0"/>
                <a:ea typeface="Calibri" pitchFamily="34" charset="0"/>
                <a:cs typeface="Times New Roman" pitchFamily="18" charset="0"/>
              </a:rPr>
              <a:t>2.</a:t>
            </a:r>
            <a:r>
              <a:rPr lang="ru-RU" sz="2800" dirty="0" smtClean="0">
                <a:latin typeface="Times New Roman" pitchFamily="18" charset="0"/>
                <a:ea typeface="Calibri" pitchFamily="34" charset="0"/>
                <a:cs typeface="Times New Roman" pitchFamily="18" charset="0"/>
              </a:rPr>
              <a:t>Способствовать снижению эмоционального напряжения у детей;</a:t>
            </a:r>
            <a:endParaRPr lang="ru-RU" sz="2800" dirty="0" smtClean="0">
              <a:latin typeface="Times New Roman" pitchFamily="18" charset="0"/>
              <a:cs typeface="Times New Roman" pitchFamily="18" charset="0"/>
            </a:endParaRPr>
          </a:p>
          <a:p>
            <a:pPr lvl="0" algn="just" eaLnBrk="0" fontAlgn="base" hangingPunct="0">
              <a:spcBef>
                <a:spcPct val="0"/>
              </a:spcBef>
              <a:spcAft>
                <a:spcPct val="0"/>
              </a:spcAft>
            </a:pPr>
            <a:endParaRPr lang="ru-RU" sz="2800"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ru-RU" sz="2800" b="1" dirty="0" smtClean="0">
                <a:solidFill>
                  <a:srgbClr val="7030A0"/>
                </a:solidFill>
                <a:latin typeface="Times New Roman" pitchFamily="18" charset="0"/>
                <a:ea typeface="Calibri" pitchFamily="34" charset="0"/>
                <a:cs typeface="Times New Roman" pitchFamily="18" charset="0"/>
              </a:rPr>
              <a:t>3.</a:t>
            </a:r>
            <a:r>
              <a:rPr lang="ru-RU" sz="2800" dirty="0" smtClean="0">
                <a:latin typeface="Times New Roman" pitchFamily="18" charset="0"/>
                <a:ea typeface="Calibri" pitchFamily="34" charset="0"/>
                <a:cs typeface="Times New Roman" pitchFamily="18" charset="0"/>
              </a:rPr>
              <a:t>Способствовать развитию умения у детей адекватно выражать свое эмоциональное состояние;</a:t>
            </a:r>
            <a:endParaRPr lang="ru-RU" sz="2800" dirty="0" smtClean="0">
              <a:latin typeface="Times New Roman" pitchFamily="18" charset="0"/>
              <a:cs typeface="Times New Roman" pitchFamily="18" charset="0"/>
            </a:endParaRPr>
          </a:p>
          <a:p>
            <a:pPr lvl="0" algn="just" eaLnBrk="0" fontAlgn="base" hangingPunct="0">
              <a:spcBef>
                <a:spcPct val="0"/>
              </a:spcBef>
              <a:spcAft>
                <a:spcPct val="0"/>
              </a:spcAft>
            </a:pPr>
            <a:endParaRPr lang="ru-RU" sz="2800"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ru-RU" sz="2800" b="1" dirty="0" smtClean="0">
                <a:solidFill>
                  <a:srgbClr val="7030A0"/>
                </a:solidFill>
                <a:latin typeface="Times New Roman" pitchFamily="18" charset="0"/>
                <a:ea typeface="Calibri" pitchFamily="34" charset="0"/>
                <a:cs typeface="Times New Roman" pitchFamily="18" charset="0"/>
              </a:rPr>
              <a:t>4.</a:t>
            </a:r>
            <a:r>
              <a:rPr lang="ru-RU" sz="2800" dirty="0" smtClean="0">
                <a:latin typeface="Times New Roman" pitchFamily="18" charset="0"/>
                <a:ea typeface="Calibri" pitchFamily="34" charset="0"/>
                <a:cs typeface="Times New Roman" pitchFamily="18" charset="0"/>
              </a:rPr>
              <a:t>Повысить  интерес к нетрадиционным техникам рисования</a:t>
            </a:r>
            <a:endParaRPr lang="ru-RU" sz="2800"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7992888" cy="5663089"/>
          </a:xfrm>
          <a:prstGeom prst="rect">
            <a:avLst/>
          </a:prstGeom>
        </p:spPr>
        <p:txBody>
          <a:bodyPr wrap="square">
            <a:spAutoFit/>
          </a:bodyPr>
          <a:lstStyle/>
          <a:p>
            <a:pPr lvl="0" algn="just" fontAlgn="base">
              <a:spcBef>
                <a:spcPct val="0"/>
              </a:spcBef>
              <a:spcAft>
                <a:spcPct val="0"/>
              </a:spcAft>
            </a:pPr>
            <a:r>
              <a:rPr lang="ru-RU" sz="3200" b="1" dirty="0" smtClean="0">
                <a:solidFill>
                  <a:srgbClr val="7030A0"/>
                </a:solidFill>
                <a:latin typeface="Times New Roman" pitchFamily="18" charset="0"/>
                <a:ea typeface="Calibri" pitchFamily="34" charset="0"/>
                <a:cs typeface="Times New Roman" pitchFamily="18" charset="0"/>
              </a:rPr>
              <a:t>Комплекс методов исследования представлен следующими группами:</a:t>
            </a:r>
            <a:endParaRPr lang="ru-RU" sz="3200" b="1" dirty="0" smtClean="0">
              <a:solidFill>
                <a:srgbClr val="7030A0"/>
              </a:solidFill>
              <a:latin typeface="Times New Roman" pitchFamily="18" charset="0"/>
              <a:cs typeface="Times New Roman" pitchFamily="18" charset="0"/>
            </a:endParaRPr>
          </a:p>
          <a:p>
            <a:pPr lvl="0" algn="just" eaLnBrk="0" fontAlgn="base" hangingPunct="0">
              <a:spcBef>
                <a:spcPct val="0"/>
              </a:spcBef>
              <a:spcAft>
                <a:spcPct val="0"/>
              </a:spcAft>
            </a:pPr>
            <a:endParaRPr lang="ru-RU" i="1"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ru-RU" sz="2800" i="1" dirty="0" smtClean="0">
                <a:latin typeface="Times New Roman" pitchFamily="18" charset="0"/>
                <a:ea typeface="Calibri" pitchFamily="34" charset="0"/>
                <a:cs typeface="Times New Roman" pitchFamily="18" charset="0"/>
              </a:rPr>
              <a:t>теоретические: </a:t>
            </a:r>
            <a:r>
              <a:rPr lang="ru-RU" sz="2800" dirty="0" smtClean="0">
                <a:latin typeface="Times New Roman" pitchFamily="18" charset="0"/>
                <a:ea typeface="Calibri" pitchFamily="34" charset="0"/>
                <a:cs typeface="Times New Roman" pitchFamily="18" charset="0"/>
              </a:rPr>
              <a:t>анализ психологических и педагогических источников по проблеме исследования;</a:t>
            </a:r>
            <a:endParaRPr lang="ru-RU" sz="2800" dirty="0" smtClean="0">
              <a:latin typeface="Times New Roman" pitchFamily="18" charset="0"/>
              <a:cs typeface="Times New Roman" pitchFamily="18" charset="0"/>
            </a:endParaRPr>
          </a:p>
          <a:p>
            <a:pPr lvl="0" algn="just" eaLnBrk="0" fontAlgn="base" hangingPunct="0">
              <a:spcBef>
                <a:spcPct val="0"/>
              </a:spcBef>
              <a:spcAft>
                <a:spcPct val="0"/>
              </a:spcAft>
            </a:pPr>
            <a:endParaRPr lang="ru-RU" sz="2800" i="1"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ru-RU" sz="2800" i="1" dirty="0" smtClean="0">
                <a:latin typeface="Times New Roman" pitchFamily="18" charset="0"/>
                <a:ea typeface="Calibri" pitchFamily="34" charset="0"/>
                <a:cs typeface="Times New Roman" pitchFamily="18" charset="0"/>
              </a:rPr>
              <a:t>эмпирические: </a:t>
            </a:r>
            <a:r>
              <a:rPr lang="ru-RU" sz="2800" dirty="0" smtClean="0">
                <a:latin typeface="Times New Roman" pitchFamily="18" charset="0"/>
                <a:ea typeface="Calibri" pitchFamily="34" charset="0"/>
                <a:cs typeface="Times New Roman" pitchFamily="18" charset="0"/>
              </a:rPr>
              <a:t>формирующий эксперимент в форме </a:t>
            </a:r>
            <a:r>
              <a:rPr lang="ru-RU" sz="2800" dirty="0" err="1" smtClean="0">
                <a:latin typeface="Times New Roman" pitchFamily="18" charset="0"/>
                <a:ea typeface="Calibri" pitchFamily="34" charset="0"/>
                <a:cs typeface="Times New Roman" pitchFamily="18" charset="0"/>
              </a:rPr>
              <a:t>коррекционно</a:t>
            </a:r>
            <a:r>
              <a:rPr lang="ru-RU" sz="2800" dirty="0" smtClean="0">
                <a:latin typeface="Times New Roman" pitchFamily="18" charset="0"/>
                <a:ea typeface="Calibri" pitchFamily="34" charset="0"/>
                <a:cs typeface="Times New Roman" pitchFamily="18" charset="0"/>
              </a:rPr>
              <a:t> – развивающей деятельности;</a:t>
            </a:r>
            <a:endParaRPr lang="ru-RU" sz="2800" dirty="0" smtClean="0">
              <a:latin typeface="Times New Roman" pitchFamily="18" charset="0"/>
              <a:cs typeface="Times New Roman" pitchFamily="18" charset="0"/>
            </a:endParaRPr>
          </a:p>
          <a:p>
            <a:pPr lvl="0" algn="just" eaLnBrk="0" fontAlgn="base" hangingPunct="0">
              <a:spcBef>
                <a:spcPct val="0"/>
              </a:spcBef>
              <a:spcAft>
                <a:spcPct val="0"/>
              </a:spcAft>
            </a:pPr>
            <a:endParaRPr lang="ru-RU" sz="2800" i="1"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ru-RU" sz="2800" i="1" dirty="0" err="1" smtClean="0">
                <a:latin typeface="Times New Roman" pitchFamily="18" charset="0"/>
                <a:ea typeface="Calibri" pitchFamily="34" charset="0"/>
                <a:cs typeface="Times New Roman" pitchFamily="18" charset="0"/>
              </a:rPr>
              <a:t>интерпритационные</a:t>
            </a:r>
            <a:r>
              <a:rPr lang="ru-RU" sz="2800" i="1" dirty="0" smtClean="0">
                <a:latin typeface="Times New Roman" pitchFamily="18" charset="0"/>
                <a:ea typeface="Calibri" pitchFamily="34" charset="0"/>
                <a:cs typeface="Times New Roman" pitchFamily="18" charset="0"/>
              </a:rPr>
              <a:t>: </a:t>
            </a:r>
            <a:r>
              <a:rPr lang="ru-RU" sz="2800" dirty="0" smtClean="0">
                <a:latin typeface="Times New Roman" pitchFamily="18" charset="0"/>
                <a:ea typeface="Calibri" pitchFamily="34" charset="0"/>
                <a:cs typeface="Times New Roman" pitchFamily="18" charset="0"/>
              </a:rPr>
              <a:t>количественный и качественный анализ результатов исследования с использованием математической статистики.</a:t>
            </a:r>
            <a:endParaRPr lang="ru-RU" sz="2800" dirty="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988840"/>
            <a:ext cx="7992888" cy="1938992"/>
          </a:xfrm>
          <a:prstGeom prst="rect">
            <a:avLst/>
          </a:prstGeom>
        </p:spPr>
        <p:txBody>
          <a:bodyPr wrap="square">
            <a:spAutoFit/>
          </a:bodyPr>
          <a:lstStyle/>
          <a:p>
            <a:pPr lvl="0" algn="just" fontAlgn="base">
              <a:spcBef>
                <a:spcPct val="0"/>
              </a:spcBef>
              <a:spcAft>
                <a:spcPct val="0"/>
              </a:spcAft>
            </a:pPr>
            <a:r>
              <a:rPr lang="ru-RU" sz="3600" b="1" dirty="0" smtClean="0">
                <a:solidFill>
                  <a:srgbClr val="7030A0"/>
                </a:solidFill>
                <a:latin typeface="Times New Roman" pitchFamily="18" charset="0"/>
                <a:ea typeface="Calibri" pitchFamily="34" charset="0"/>
                <a:cs typeface="Times New Roman" pitchFamily="18" charset="0"/>
              </a:rPr>
              <a:t>Глава 1.</a:t>
            </a:r>
            <a:r>
              <a:rPr lang="ru-RU" sz="3600" dirty="0" smtClean="0">
                <a:solidFill>
                  <a:srgbClr val="7030A0"/>
                </a:solidFill>
                <a:latin typeface="Times New Roman" pitchFamily="18" charset="0"/>
                <a:ea typeface="Calibri" pitchFamily="34" charset="0"/>
                <a:cs typeface="Times New Roman" pitchFamily="18" charset="0"/>
              </a:rPr>
              <a:t>  </a:t>
            </a:r>
            <a:r>
              <a:rPr lang="ru-RU" sz="2800" dirty="0" smtClean="0">
                <a:latin typeface="Times New Roman" pitchFamily="18" charset="0"/>
                <a:ea typeface="Calibri" pitchFamily="34" charset="0"/>
                <a:cs typeface="Times New Roman" pitchFamily="18" charset="0"/>
              </a:rPr>
              <a:t>Теоретико-методологические основы использования изобразительной деятельности как средства  коррекции отклонений у детей старшего дошкольного возраста.</a:t>
            </a:r>
            <a:endParaRPr lang="ru-RU" sz="2800" dirty="0" smtClean="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424936" cy="5693866"/>
          </a:xfrm>
          <a:prstGeom prst="rect">
            <a:avLst/>
          </a:prstGeom>
        </p:spPr>
        <p:txBody>
          <a:bodyPr wrap="square">
            <a:spAutoFit/>
          </a:bodyPr>
          <a:lstStyle/>
          <a:p>
            <a:pPr algn="just"/>
            <a:r>
              <a:rPr lang="ru-RU" sz="2800" dirty="0" smtClean="0">
                <a:latin typeface="Times New Roman" pitchFamily="18" charset="0"/>
                <a:ea typeface="Times New Roman" pitchFamily="18" charset="0"/>
                <a:cs typeface="Times New Roman" pitchFamily="18" charset="0"/>
              </a:rPr>
              <a:t>Я изучила</a:t>
            </a:r>
            <a:r>
              <a:rPr lang="ru-RU" sz="2800" dirty="0" smtClean="0">
                <a:latin typeface="Times New Roman" pitchFamily="18" charset="0"/>
                <a:ea typeface="Calibri" pitchFamily="34" charset="0"/>
                <a:cs typeface="Times New Roman" pitchFamily="18" charset="0"/>
              </a:rPr>
              <a:t> особенности формирования эмоциональной сферы  у детей старшего дошкольного возраста (</a:t>
            </a:r>
            <a:r>
              <a:rPr lang="ru-RU" sz="2800" dirty="0" smtClean="0">
                <a:latin typeface="Times New Roman" pitchFamily="18" charset="0"/>
                <a:cs typeface="Times New Roman" pitchFamily="18" charset="0"/>
              </a:rPr>
              <a:t>А.В. Запорожец, Н.Д. Левитов, Б.М. Теплое, А.В. Петровский, Л.С. </a:t>
            </a:r>
            <a:r>
              <a:rPr lang="ru-RU" sz="2800" dirty="0" err="1" smtClean="0">
                <a:latin typeface="Times New Roman" pitchFamily="18" charset="0"/>
                <a:cs typeface="Times New Roman" pitchFamily="18" charset="0"/>
              </a:rPr>
              <a:t>Выготский</a:t>
            </a:r>
            <a:r>
              <a:rPr lang="ru-RU" sz="2800" dirty="0" smtClean="0">
                <a:latin typeface="Times New Roman" pitchFamily="18" charset="0"/>
                <a:cs typeface="Times New Roman" pitchFamily="18" charset="0"/>
              </a:rPr>
              <a:t>, Р.С. </a:t>
            </a:r>
            <a:r>
              <a:rPr lang="ru-RU" sz="2800" dirty="0" err="1" smtClean="0">
                <a:latin typeface="Times New Roman" pitchFamily="18" charset="0"/>
                <a:cs typeface="Times New Roman" pitchFamily="18" charset="0"/>
              </a:rPr>
              <a:t>Немов</a:t>
            </a:r>
            <a:r>
              <a:rPr lang="ru-RU" sz="2800" dirty="0" smtClean="0">
                <a:latin typeface="Times New Roman" pitchFamily="18" charset="0"/>
                <a:cs typeface="Times New Roman" pitchFamily="18" charset="0"/>
              </a:rPr>
              <a:t>, А.Н. Леонтьев, К.К. Платонов</a:t>
            </a:r>
            <a:r>
              <a:rPr lang="ru-RU" sz="2800" dirty="0" smtClean="0">
                <a:latin typeface="Times New Roman" pitchFamily="18" charset="0"/>
                <a:ea typeface="Calibri" pitchFamily="34" charset="0"/>
                <a:cs typeface="Times New Roman" pitchFamily="18" charset="0"/>
              </a:rPr>
              <a:t>); </a:t>
            </a:r>
            <a:r>
              <a:rPr lang="ru-RU" sz="2800" dirty="0" smtClean="0">
                <a:latin typeface="Times New Roman" pitchFamily="18" charset="0"/>
                <a:cs typeface="Times New Roman" pitchFamily="18" charset="0"/>
              </a:rPr>
              <a:t>Рассмотрела  причины возникновения эмоциональных отклонений у детей, а так же возможности изобразительной деятельности способствующей коррекции эмоциональных форм реагирования в работах отечественных ученых </a:t>
            </a:r>
          </a:p>
          <a:p>
            <a:pPr algn="just"/>
            <a:r>
              <a:rPr lang="ru-RU" sz="2800" dirty="0" smtClean="0">
                <a:latin typeface="Times New Roman" pitchFamily="18" charset="0"/>
                <a:cs typeface="Times New Roman" pitchFamily="18" charset="0"/>
              </a:rPr>
              <a:t>(Л.С. </a:t>
            </a:r>
            <a:r>
              <a:rPr lang="ru-RU" sz="2800" dirty="0" err="1" smtClean="0">
                <a:latin typeface="Times New Roman" pitchFamily="18" charset="0"/>
                <a:cs typeface="Times New Roman" pitchFamily="18" charset="0"/>
              </a:rPr>
              <a:t>Выготский</a:t>
            </a:r>
            <a:r>
              <a:rPr lang="ru-RU" sz="2800" dirty="0" smtClean="0">
                <a:latin typeface="Times New Roman" pitchFamily="18" charset="0"/>
                <a:cs typeface="Times New Roman" pitchFamily="18" charset="0"/>
              </a:rPr>
              <a:t>, А.И. </a:t>
            </a:r>
            <a:r>
              <a:rPr lang="ru-RU" sz="2800" dirty="0" err="1" smtClean="0">
                <a:latin typeface="Times New Roman" pitchFamily="18" charset="0"/>
                <a:cs typeface="Times New Roman" pitchFamily="18" charset="0"/>
              </a:rPr>
              <a:t>Граборов</a:t>
            </a:r>
            <a:r>
              <a:rPr lang="ru-RU" sz="2800" dirty="0" smtClean="0">
                <a:latin typeface="Times New Roman" pitchFamily="18" charset="0"/>
                <a:cs typeface="Times New Roman" pitchFamily="18" charset="0"/>
              </a:rPr>
              <a:t>, Е.А. </a:t>
            </a:r>
            <a:r>
              <a:rPr lang="ru-RU" sz="2800" dirty="0" err="1" smtClean="0">
                <a:latin typeface="Times New Roman" pitchFamily="18" charset="0"/>
                <a:cs typeface="Times New Roman" pitchFamily="18" charset="0"/>
              </a:rPr>
              <a:t>Екжанова</a:t>
            </a:r>
            <a:r>
              <a:rPr lang="ru-RU" sz="2800" dirty="0" smtClean="0">
                <a:latin typeface="Times New Roman" pitchFamily="18" charset="0"/>
                <a:cs typeface="Times New Roman" pitchFamily="18" charset="0"/>
              </a:rPr>
              <a:t>, Т.С.Комарова и др.,) зарубежных исследователей </a:t>
            </a:r>
          </a:p>
          <a:p>
            <a:pPr algn="just"/>
            <a:r>
              <a:rPr lang="ru-RU" sz="2800" dirty="0" smtClean="0">
                <a:latin typeface="Times New Roman" pitchFamily="18" charset="0"/>
                <a:cs typeface="Times New Roman" pitchFamily="18" charset="0"/>
              </a:rPr>
              <a:t>(Э. </a:t>
            </a:r>
            <a:r>
              <a:rPr lang="ru-RU" sz="2800" dirty="0" err="1" smtClean="0">
                <a:latin typeface="Times New Roman" pitchFamily="18" charset="0"/>
                <a:cs typeface="Times New Roman" pitchFamily="18" charset="0"/>
              </a:rPr>
              <a:t>Сеген</a:t>
            </a:r>
            <a:r>
              <a:rPr lang="ru-RU" sz="2800" dirty="0" smtClean="0">
                <a:latin typeface="Times New Roman" pitchFamily="18" charset="0"/>
                <a:cs typeface="Times New Roman" pitchFamily="18" charset="0"/>
              </a:rPr>
              <a:t>, Ж. </a:t>
            </a:r>
            <a:r>
              <a:rPr lang="ru-RU" sz="2800" dirty="0" err="1" smtClean="0">
                <a:latin typeface="Times New Roman" pitchFamily="18" charset="0"/>
                <a:cs typeface="Times New Roman" pitchFamily="18" charset="0"/>
              </a:rPr>
              <a:t>Демор</a:t>
            </a:r>
            <a:r>
              <a:rPr lang="ru-RU" sz="2800" dirty="0" smtClean="0">
                <a:latin typeface="Times New Roman" pitchFamily="18" charset="0"/>
                <a:cs typeface="Times New Roman" pitchFamily="18" charset="0"/>
              </a:rPr>
              <a:t>, О. </a:t>
            </a:r>
            <a:r>
              <a:rPr lang="ru-RU" sz="2800" dirty="0" err="1" smtClean="0">
                <a:latin typeface="Times New Roman" pitchFamily="18" charset="0"/>
                <a:cs typeface="Times New Roman" pitchFamily="18" charset="0"/>
              </a:rPr>
              <a:t>Декроли</a:t>
            </a:r>
            <a:r>
              <a:rPr lang="ru-RU" sz="2800" dirty="0" smtClean="0">
                <a:latin typeface="Times New Roman" pitchFamily="18" charset="0"/>
                <a:cs typeface="Times New Roman" pitchFamily="18" charset="0"/>
              </a:rPr>
              <a:t>)</a:t>
            </a:r>
            <a:endParaRPr lang="ru-RU"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352928" cy="6453436"/>
          </a:xfrm>
          <a:prstGeom prst="rect">
            <a:avLst/>
          </a:prstGeom>
        </p:spPr>
        <p:txBody>
          <a:bodyPr wrap="square">
            <a:spAutoFit/>
          </a:bodyPr>
          <a:lstStyle/>
          <a:p>
            <a:pPr lvl="0" algn="just" fontAlgn="base">
              <a:spcBef>
                <a:spcPct val="0"/>
              </a:spcBef>
              <a:spcAft>
                <a:spcPct val="0"/>
              </a:spcAft>
            </a:pPr>
            <a:r>
              <a:rPr lang="ru-RU" sz="3200" b="1" dirty="0" smtClean="0">
                <a:solidFill>
                  <a:srgbClr val="7030A0"/>
                </a:solidFill>
                <a:latin typeface="Times New Roman" pitchFamily="18" charset="0"/>
                <a:ea typeface="Calibri" pitchFamily="34" charset="0"/>
                <a:cs typeface="Times New Roman" pitchFamily="18" charset="0"/>
              </a:rPr>
              <a:t>Особенности эмоционального развития в старшем дошкольном возрасте, заключаются:</a:t>
            </a:r>
            <a:endParaRPr lang="ru-RU" sz="3200" b="1" dirty="0" smtClean="0">
              <a:latin typeface="Arial" pitchFamily="34" charset="0"/>
              <a:cs typeface="Arial" pitchFamily="34" charset="0"/>
            </a:endParaRPr>
          </a:p>
          <a:p>
            <a:pPr lvl="0" algn="just" eaLnBrk="0" fontAlgn="base" hangingPunct="0">
              <a:spcBef>
                <a:spcPct val="0"/>
              </a:spcBef>
              <a:spcAft>
                <a:spcPct val="0"/>
              </a:spcAft>
            </a:pPr>
            <a:r>
              <a:rPr lang="ru-RU" sz="2800" dirty="0" smtClean="0">
                <a:latin typeface="Times New Roman" pitchFamily="18" charset="0"/>
                <a:ea typeface="Calibri" pitchFamily="34" charset="0"/>
                <a:cs typeface="Times New Roman" pitchFamily="18" charset="0"/>
              </a:rPr>
              <a:t>*ребенок осваивает социальные формы выражения чувств;</a:t>
            </a:r>
            <a:endParaRPr lang="ru-RU" sz="2800" dirty="0" smtClean="0">
              <a:latin typeface="Arial" pitchFamily="34" charset="0"/>
              <a:cs typeface="Arial" pitchFamily="34" charset="0"/>
            </a:endParaRPr>
          </a:p>
          <a:p>
            <a:pPr lvl="0" algn="just" eaLnBrk="0" fontAlgn="base" hangingPunct="0">
              <a:spcBef>
                <a:spcPct val="0"/>
              </a:spcBef>
              <a:spcAft>
                <a:spcPct val="0"/>
              </a:spcAft>
            </a:pPr>
            <a:r>
              <a:rPr lang="ru-RU" sz="2800" dirty="0" smtClean="0">
                <a:latin typeface="Times New Roman" pitchFamily="18" charset="0"/>
                <a:ea typeface="Calibri" pitchFamily="34" charset="0"/>
                <a:cs typeface="Times New Roman" pitchFamily="18" charset="0"/>
              </a:rPr>
              <a:t>*изменяется роль эмоций в деятельности ребенка, формируется эмоциональное предвосхищение;</a:t>
            </a:r>
            <a:endParaRPr lang="ru-RU" sz="2800" dirty="0" smtClean="0">
              <a:latin typeface="Arial" pitchFamily="34" charset="0"/>
              <a:cs typeface="Arial" pitchFamily="34" charset="0"/>
            </a:endParaRPr>
          </a:p>
          <a:p>
            <a:pPr lvl="0" algn="just" eaLnBrk="0" fontAlgn="base" hangingPunct="0">
              <a:spcBef>
                <a:spcPct val="0"/>
              </a:spcBef>
              <a:spcAft>
                <a:spcPct val="0"/>
              </a:spcAft>
            </a:pPr>
            <a:r>
              <a:rPr lang="ru-RU" sz="2800" dirty="0" smtClean="0">
                <a:latin typeface="Times New Roman" pitchFamily="18" charset="0"/>
                <a:ea typeface="Calibri" pitchFamily="34" charset="0"/>
                <a:cs typeface="Times New Roman" pitchFamily="18" charset="0"/>
              </a:rPr>
              <a:t>*формируются высшие чувства </a:t>
            </a:r>
            <a:r>
              <a:rPr lang="ru-RU" sz="2800" dirty="0" smtClean="0">
                <a:ea typeface="Calibri" pitchFamily="34" charset="0"/>
                <a:cs typeface="Times New Roman" pitchFamily="18" charset="0"/>
              </a:rPr>
              <a:t>–</a:t>
            </a:r>
            <a:r>
              <a:rPr lang="ru-RU" sz="2800" dirty="0" smtClean="0">
                <a:latin typeface="Times New Roman" pitchFamily="18" charset="0"/>
                <a:ea typeface="Calibri" pitchFamily="34" charset="0"/>
                <a:cs typeface="Times New Roman" pitchFamily="18" charset="0"/>
              </a:rPr>
              <a:t> нравственные, интеллектуальные, эстетические;</a:t>
            </a:r>
            <a:r>
              <a:rPr lang="ru-RU" sz="2800" dirty="0" smtClean="0">
                <a:ea typeface="Calibri" pitchFamily="34" charset="0"/>
                <a:cs typeface="Times New Roman" pitchFamily="18" charset="0"/>
              </a:rPr>
              <a:t> </a:t>
            </a:r>
            <a:endParaRPr lang="ru-RU" sz="2800" dirty="0" smtClean="0">
              <a:latin typeface="Arial" pitchFamily="34" charset="0"/>
              <a:cs typeface="Arial" pitchFamily="34" charset="0"/>
            </a:endParaRPr>
          </a:p>
          <a:p>
            <a:pPr lvl="0" algn="just" eaLnBrk="0" fontAlgn="base" hangingPunct="0">
              <a:spcBef>
                <a:spcPct val="0"/>
              </a:spcBef>
              <a:spcAft>
                <a:spcPct val="0"/>
              </a:spcAft>
            </a:pPr>
            <a:r>
              <a:rPr lang="ru-RU" sz="2800" dirty="0" smtClean="0">
                <a:latin typeface="Times New Roman" pitchFamily="18" charset="0"/>
                <a:ea typeface="Calibri" pitchFamily="34" charset="0"/>
                <a:cs typeface="Times New Roman" pitchFamily="18" charset="0"/>
              </a:rPr>
              <a:t>*появляется способность предвидеть эмоциональные результаты своей деятельности;</a:t>
            </a:r>
            <a:endParaRPr lang="ru-RU" sz="2800" dirty="0" smtClean="0">
              <a:latin typeface="Arial" pitchFamily="34" charset="0"/>
              <a:cs typeface="Arial" pitchFamily="34" charset="0"/>
            </a:endParaRPr>
          </a:p>
          <a:p>
            <a:pPr lvl="0" algn="just" eaLnBrk="0" fontAlgn="base" hangingPunct="0">
              <a:spcBef>
                <a:spcPct val="0"/>
              </a:spcBef>
              <a:spcAft>
                <a:spcPct val="0"/>
              </a:spcAft>
            </a:pPr>
            <a:r>
              <a:rPr lang="ru-RU" sz="2800" dirty="0" smtClean="0">
                <a:latin typeface="Times New Roman" pitchFamily="18" charset="0"/>
                <a:ea typeface="Calibri" pitchFamily="34" charset="0"/>
                <a:cs typeface="Times New Roman" pitchFamily="18" charset="0"/>
              </a:rPr>
              <a:t>*дошкольник превращается в субъект эмоциональных отношений, сопереживая другим людям.</a:t>
            </a:r>
            <a:endParaRPr lang="ru-RU" sz="2800" dirty="0" smtClean="0">
              <a:latin typeface="Arial" pitchFamily="34" charset="0"/>
              <a:cs typeface="Arial"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9068763b28107ccf2b93dbc875ffd52e72fe5"/>
</p:tagLst>
</file>

<file path=ppt/theme/theme1.xml><?xml version="1.0" encoding="utf-8"?>
<a:theme xmlns:a="http://schemas.openxmlformats.org/drawingml/2006/main" name="kid_girl">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kid_girl</Template>
  <TotalTime>317</TotalTime>
  <Words>1764</Words>
  <Application>Microsoft Office PowerPoint</Application>
  <PresentationFormat>Экран (4:3)</PresentationFormat>
  <Paragraphs>299</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kid_girl</vt:lpstr>
      <vt:lpstr>Муниципальное казённое дошкольное образовательное учреждение «Юшалинский  детский сад №11 «Колокольчик»</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казённое дошкольное образовательное учреждение «Юшалинский  детский сад №11 «Колокольчик»</dc:title>
  <dc:creator>Виталий</dc:creator>
  <cp:lastModifiedBy>Виталий</cp:lastModifiedBy>
  <cp:revision>35</cp:revision>
  <dcterms:created xsi:type="dcterms:W3CDTF">2016-08-17T13:24:50Z</dcterms:created>
  <dcterms:modified xsi:type="dcterms:W3CDTF">2016-10-17T14:23:35Z</dcterms:modified>
</cp:coreProperties>
</file>