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99" r:id="rId4"/>
    <p:sldId id="287" r:id="rId5"/>
    <p:sldId id="289" r:id="rId6"/>
    <p:sldId id="290" r:id="rId7"/>
    <p:sldId id="292" r:id="rId8"/>
    <p:sldId id="284" r:id="rId9"/>
    <p:sldId id="293" r:id="rId10"/>
    <p:sldId id="294" r:id="rId11"/>
    <p:sldId id="295" r:id="rId12"/>
    <p:sldId id="297" r:id="rId13"/>
    <p:sldId id="298" r:id="rId14"/>
    <p:sldId id="276" r:id="rId15"/>
    <p:sldId id="277" r:id="rId16"/>
    <p:sldId id="279" r:id="rId17"/>
    <p:sldId id="280" r:id="rId18"/>
    <p:sldId id="266" r:id="rId19"/>
    <p:sldId id="275" r:id="rId20"/>
    <p:sldId id="26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36A2-21D3-403F-99C1-3BF41DB56E4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2F3B-84AB-4C5D-8C17-1C32DD45E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8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3B-84AB-4C5D-8C17-1C32DD45E8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4492-C5A4-4D2B-B995-E69DBBF5841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78504-E228-4C13-9A86-4FB72B7F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8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20C7E5-2E4C-4753-920F-8096E8434CB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FF31E4-A238-48A7-A681-A72B41A2E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9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BCE0-A169-42C1-9696-4604B1A59044}" type="datetimeFigureOut">
              <a:rPr lang="ru-RU">
                <a:solidFill>
                  <a:srgbClr val="EEECE1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1F43-CC1E-4F11-A84F-3A07F074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0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C996-512B-427B-9D04-7D91E438DD6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7299-D741-4F63-9DE8-89E2F233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6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C71-C834-4116-B3BD-69D1FA746AC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3ACD-58AE-4A4D-AF5A-67DCB0956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6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44E09D-21DD-45A5-9721-AAA7149BC16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AAAB6B-AC4C-410F-9357-BBCA35A0C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45BA-00D5-4C30-8B2C-5AE8F760043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1045-7150-4BEC-BC1B-4B970714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8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C65063-94E8-418E-A75F-60971427515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EF5179-354E-41D7-9D19-DACB9607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D50E9A-3DD1-4D1A-9DB3-04FCE3E316FA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5338EE-6922-4E03-8EBF-F209290CD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9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9C7A-321F-4F23-8DB5-9EFAD6C7810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B29C-A4F8-4D01-BFA1-5FCA2D4B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6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039C-894F-47A3-9A11-620569A0C62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7B11-C405-4732-9DC5-5FF60D1DB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6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4492-C5A4-4D2B-B995-E69DBBF5841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78504-E228-4C13-9A86-4FB72B7FD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6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20C7E5-2E4C-4753-920F-8096E8434CB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FF31E4-A238-48A7-A681-A72B41A2E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5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BCE0-A169-42C1-9696-4604B1A59044}" type="datetimeFigureOut">
              <a:rPr lang="ru-RU">
                <a:solidFill>
                  <a:srgbClr val="EEECE1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1F43-CC1E-4F11-A84F-3A07F074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1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C996-512B-427B-9D04-7D91E438DD6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7299-D741-4F63-9DE8-89E2F233E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6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C71-C834-4116-B3BD-69D1FA746AC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3ACD-58AE-4A4D-AF5A-67DCB0956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4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44E09D-21DD-45A5-9721-AAA7149BC16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AAAB6B-AC4C-410F-9357-BBCA35A0C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8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45BA-00D5-4C30-8B2C-5AE8F760043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1045-7150-4BEC-BC1B-4B970714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4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C65063-94E8-418E-A75F-60971427515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EF5179-354E-41D7-9D19-DACB9607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D50E9A-3DD1-4D1A-9DB3-04FCE3E316FA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5338EE-6922-4E03-8EBF-F209290CD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8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9C7A-321F-4F23-8DB5-9EFAD6C7810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B29C-A4F8-4D01-BFA1-5FCA2D4B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70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039C-894F-47A3-9A11-620569A0C628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7B11-C405-4732-9DC5-5FF60D1DB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CE02C-A84C-441D-8EB9-069C0065D8C3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84EBA-E153-497C-8578-205643570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CE02C-A84C-441D-8EB9-069C0065D8C3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14.11.2016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84EBA-E153-497C-8578-205643570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obrota.perm.ru/upload/childrens/CHILDREN_120477963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\bzdpskaubvxizcymuqdy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  <a:t>Выполнила: </a:t>
            </a:r>
            <a:r>
              <a:rPr lang="ru-RU" altLang="ru-RU" sz="2800" cap="none" dirty="0" smtClean="0">
                <a:solidFill>
                  <a:prstClr val="black"/>
                </a:solidFill>
                <a:ea typeface="+mn-ea"/>
                <a:cs typeface="+mn-cs"/>
              </a:rPr>
              <a:t>Петухова </a:t>
            </a:r>
            <a:r>
              <a:rPr lang="ru-RU" altLang="ru-RU" sz="2800" cap="none" smtClean="0">
                <a:solidFill>
                  <a:prstClr val="black"/>
                </a:solidFill>
                <a:ea typeface="+mn-ea"/>
                <a:cs typeface="+mn-cs"/>
              </a:rPr>
              <a:t>Анастасия Андреевна</a:t>
            </a:r>
            <a:r>
              <a:rPr lang="ru-RU" altLang="ru-RU" sz="2800" cap="none" smtClean="0">
                <a:solidFill>
                  <a:prstClr val="black"/>
                </a:solidFill>
                <a:ea typeface="+mn-ea"/>
                <a:cs typeface="+mn-cs"/>
              </a:rPr>
              <a:t>,</a:t>
            </a:r>
            <a: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  <a:t> учитель </a:t>
            </a:r>
            <a:r>
              <a:rPr lang="ru-RU" altLang="ru-RU" sz="2800" cap="none" dirty="0" smtClean="0">
                <a:solidFill>
                  <a:prstClr val="black"/>
                </a:solidFill>
                <a:ea typeface="+mn-ea"/>
                <a:cs typeface="+mn-cs"/>
              </a:rPr>
              <a:t>первой </a:t>
            </a:r>
            <a: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  <a:t>квалификационной категории</a:t>
            </a:r>
            <a:b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altLang="ru-RU" sz="2800" cap="none" dirty="0">
                <a:solidFill>
                  <a:prstClr val="black"/>
                </a:solidFill>
                <a:ea typeface="+mn-ea"/>
                <a:cs typeface="+mn-cs"/>
              </a:rPr>
              <a:t>       </a:t>
            </a:r>
            <a:r>
              <a:rPr lang="ru-RU" altLang="ru-RU" sz="2800" cap="none" dirty="0" err="1">
                <a:solidFill>
                  <a:prstClr val="black"/>
                </a:solidFill>
                <a:ea typeface="+mn-ea"/>
                <a:cs typeface="+mn-cs"/>
              </a:rPr>
              <a:t>г.Тобольск</a:t>
            </a:r>
            <a:r>
              <a:rPr lang="ru-RU" altLang="ru-RU" sz="18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altLang="ru-RU" sz="18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350"/>
            <a:ext cx="7772400" cy="1728788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>
                <a:solidFill>
                  <a:prstClr val="black"/>
                </a:solidFill>
              </a:rPr>
              <a:t>Муниципальное автономное 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>
                <a:solidFill>
                  <a:prstClr val="black"/>
                </a:solidFill>
              </a:rPr>
              <a:t>«Средняя общеобразовательная школа №17»</a:t>
            </a:r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900113" y="2276475"/>
            <a:ext cx="7493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Презентация к уроку </a:t>
            </a:r>
            <a:r>
              <a:rPr lang="ru-RU" altLang="ru-RU" sz="2800" b="1" dirty="0" smtClean="0"/>
              <a:t>математика</a:t>
            </a:r>
            <a:r>
              <a:rPr lang="ru-RU" altLang="ru-RU" sz="2800" b="1" dirty="0" smtClean="0"/>
              <a:t> </a:t>
            </a:r>
            <a:endParaRPr lang="ru-RU" altLang="ru-RU" sz="2800" b="1" dirty="0"/>
          </a:p>
          <a:p>
            <a:pPr algn="ctr" eaLnBrk="1" hangingPunct="1"/>
            <a:r>
              <a:rPr lang="ru-RU" altLang="ru-RU" sz="2800" b="1" dirty="0"/>
              <a:t>по теме:</a:t>
            </a:r>
          </a:p>
          <a:p>
            <a:pPr algn="ctr" eaLnBrk="1" hangingPunct="1"/>
            <a:r>
              <a:rPr lang="ru-RU" altLang="ru-RU" sz="2800" b="1" dirty="0"/>
              <a:t> </a:t>
            </a:r>
            <a:r>
              <a:rPr lang="ru-RU" altLang="ru-RU" sz="2800" b="1" dirty="0" smtClean="0"/>
              <a:t>«</a:t>
            </a:r>
            <a:r>
              <a:rPr lang="ru-RU" altLang="ru-RU" sz="2800" b="1" dirty="0" smtClean="0"/>
              <a:t>Сложение и вычитание с переходом через десяток</a:t>
            </a:r>
            <a:r>
              <a:rPr lang="ru-RU" altLang="ru-RU" sz="2800" b="1" dirty="0" smtClean="0"/>
              <a:t>»</a:t>
            </a:r>
            <a:endParaRPr lang="ru-RU" altLang="ru-RU" sz="2800" b="1" dirty="0"/>
          </a:p>
          <a:p>
            <a:pPr algn="ctr" eaLnBrk="1" hangingPunct="1"/>
            <a:r>
              <a:rPr lang="ru-RU" altLang="ru-RU" sz="2800" b="1" dirty="0"/>
              <a:t> </a:t>
            </a:r>
            <a:r>
              <a:rPr lang="ru-RU" altLang="ru-RU" sz="2800" b="1" dirty="0" smtClean="0"/>
              <a:t>1 </a:t>
            </a:r>
            <a:r>
              <a:rPr lang="ru-RU" altLang="ru-RU" sz="2800" b="1" dirty="0"/>
              <a:t>класс.</a:t>
            </a:r>
          </a:p>
        </p:txBody>
      </p:sp>
    </p:spTree>
    <p:extLst>
      <p:ext uri="{BB962C8B-B14F-4D97-AF65-F5344CB8AC3E}">
        <p14:creationId xmlns:p14="http://schemas.microsoft.com/office/powerpoint/2010/main" val="2050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IV </a:t>
            </a:r>
            <a:r>
              <a:rPr lang="ru-RU" b="1" dirty="0" smtClean="0"/>
              <a:t>Игра «Молчанка». А там на острове его называют РАУНД-ТЭЙБЛ.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ru-RU" dirty="0" smtClean="0"/>
              <a:t>-Партнер под №1 начинает решать примеры и передает по кругу. Чей стол быстрее решит свою пиктограмму, поднимает руку, конечный результат проверяем.</a:t>
            </a:r>
          </a:p>
          <a:p>
            <a:pPr algn="ctr"/>
            <a:r>
              <a:rPr lang="ru-RU" sz="3200" b="1" dirty="0" smtClean="0"/>
              <a:t>13 – 6 </a:t>
            </a:r>
            <a:r>
              <a:rPr lang="en-US" sz="3200" b="1" dirty="0" smtClean="0"/>
              <a:t>=</a:t>
            </a:r>
            <a:endParaRPr lang="ru-RU" sz="3200" dirty="0" smtClean="0"/>
          </a:p>
          <a:p>
            <a:pPr algn="ctr"/>
            <a:r>
              <a:rPr lang="en-US" sz="3200" dirty="0" smtClean="0"/>
              <a:t>	</a:t>
            </a:r>
            <a:r>
              <a:rPr lang="en-US" sz="3200" b="1" dirty="0" smtClean="0"/>
              <a:t>+ 3 = </a:t>
            </a:r>
            <a:endParaRPr lang="ru-RU" sz="3200" dirty="0" smtClean="0"/>
          </a:p>
          <a:p>
            <a:pPr lvl="0" algn="ctr"/>
            <a:r>
              <a:rPr lang="en-US" sz="3200" dirty="0" smtClean="0"/>
              <a:t>     </a:t>
            </a:r>
            <a:r>
              <a:rPr lang="ru-RU" sz="3200" dirty="0" smtClean="0"/>
              <a:t>-       </a:t>
            </a:r>
            <a:r>
              <a:rPr lang="en-US" sz="3200" b="1" dirty="0" smtClean="0"/>
              <a:t>= </a:t>
            </a:r>
            <a:endParaRPr lang="ru-RU" sz="3200" dirty="0" smtClean="0"/>
          </a:p>
          <a:p>
            <a:pPr algn="ctr"/>
            <a:r>
              <a:rPr lang="en-US" sz="3200" dirty="0" smtClean="0"/>
              <a:t>     </a:t>
            </a:r>
            <a:r>
              <a:rPr lang="en-US" sz="3200" b="1" dirty="0" smtClean="0"/>
              <a:t>+ 5 =</a:t>
            </a:r>
            <a:endParaRPr lang="ru-RU" sz="3200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2" descr="1205947523_118852636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2166987" cy="29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328498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36510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24128" y="3861048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4437112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861048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43651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35896" y="49411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</a:t>
            </a:r>
            <a:r>
              <a:rPr lang="tt-RU" b="1" dirty="0" smtClean="0"/>
              <a:t>. Физминутка. Молекулы.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tt-RU" dirty="0" smtClean="0"/>
              <a:t>Встали. Задвинули стулья.                                                                             </a:t>
            </a:r>
            <a:endParaRPr lang="ru-RU" dirty="0" smtClean="0"/>
          </a:p>
          <a:p>
            <a:pPr lvl="0"/>
            <a:r>
              <a:rPr lang="tt-RU" dirty="0" smtClean="0"/>
              <a:t>Игра “молекулы”, вы объединяетесь в группы, количество участников зависит от ответа примеров.</a:t>
            </a:r>
            <a:endParaRPr lang="ru-RU" dirty="0" smtClean="0"/>
          </a:p>
          <a:p>
            <a:r>
              <a:rPr lang="tt-RU" b="1" dirty="0" smtClean="0"/>
              <a:t>3 + 2       4 + 3       7 + 2      </a:t>
            </a:r>
            <a:endParaRPr lang="ru-RU" dirty="0" smtClean="0"/>
          </a:p>
          <a:p>
            <a:r>
              <a:rPr lang="tt-RU" b="1" dirty="0" smtClean="0"/>
              <a:t>3 – 1       6 – 3       7 – 3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2" descr="kv9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59229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71836" y="0"/>
            <a:ext cx="9622557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Задачки в стихах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0"/>
            <a:ext cx="6804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Кормушку для птиц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Мы к зиме смастерили,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Ягоды, зерна в нее положили.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Гости себя не заставили ждать –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Стали мы птиц на кормушке считать: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Два свиристеля, четыре синицы,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Три снегиря да один воробей.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всех птиц?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Отвечайте скорей!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9" descr="Картинка 38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857752" y="3357562"/>
            <a:ext cx="387096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85728"/>
            <a:ext cx="63267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/>
              <a:t>Решила я листья в букет собирать,</a:t>
            </a:r>
          </a:p>
          <a:p>
            <a:r>
              <a:rPr lang="ru-RU" sz="3200" b="1" dirty="0" smtClean="0"/>
              <a:t>Листья в букете стала считать:</a:t>
            </a:r>
          </a:p>
          <a:p>
            <a:r>
              <a:rPr lang="ru-RU" sz="3200" b="1" dirty="0" smtClean="0"/>
              <a:t>С клена два листочка было,</a:t>
            </a:r>
          </a:p>
          <a:p>
            <a:r>
              <a:rPr lang="ru-RU" sz="3200" b="1" dirty="0" smtClean="0"/>
              <a:t>Восемь липа уронила,</a:t>
            </a:r>
          </a:p>
          <a:p>
            <a:r>
              <a:rPr lang="ru-RU" sz="3200" b="1" dirty="0" smtClean="0"/>
              <a:t>Шесть береза потеряла,</a:t>
            </a:r>
          </a:p>
          <a:p>
            <a:r>
              <a:rPr lang="ru-RU" sz="3200" b="1" dirty="0" smtClean="0"/>
              <a:t>Листья все я сосчитала.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48886637_0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4572000" y="2009925"/>
            <a:ext cx="4286280" cy="48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Рисунок 16" descr="тарел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4583906"/>
            <a:ext cx="5269486" cy="2274094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62134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Были вишенки у Саши.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Угощал он всех друзей: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По две вишни дал Наташе,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Васе, Игорю и Маше,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еще две взял Андрей.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А сколько у Саши вишенок было?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Кто посчитал? А то я забыла.</a:t>
            </a:r>
          </a:p>
          <a:p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29058" y="3500438"/>
            <a:ext cx="4643470" cy="2628224"/>
            <a:chOff x="3786182" y="2857496"/>
            <a:chExt cx="4643470" cy="2628224"/>
          </a:xfrm>
        </p:grpSpPr>
        <p:pic>
          <p:nvPicPr>
            <p:cNvPr id="9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86182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29124" y="2857496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57884" y="292893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00826" y="3286124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2 вишн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72066" y="3357562"/>
              <a:ext cx="1928826" cy="212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Собирала Анечка на лугу ромашки.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Семь подарит мамочке,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Три  - сестрёнке Даше.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И ещё для бабушки пять синих васильков.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же всего цветов? Отвечать готов?</a:t>
            </a: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32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post-69932-1268762908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857496"/>
            <a:ext cx="2645908" cy="37397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14752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429264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357826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714752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572140"/>
            <a:ext cx="86518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86314" y="307181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57818" y="1500174"/>
            <a:ext cx="3000396" cy="4786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Белка на ёлке грибочки сушила,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Песенку пела и говорила: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«Мне зимой не знать хлопот,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 что есть грибок: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волнушки,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два маслёнка,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Три весёленьких  опёнка.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Подосиновик велик,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Этим он и знаменит!»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Times New Roman" pitchFamily="18" charset="0"/>
              </a:rPr>
              <a:t>Кто ответить нам готов?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Сколько было всех грибов?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91154781e51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FF9FB"/>
              </a:clrFrom>
              <a:clrTo>
                <a:srgbClr val="EFF9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471" y="714356"/>
            <a:ext cx="4115529" cy="575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4143380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5481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Глупый маленький мышонок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 сыре дырочки считал: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Сверху три и снизу три,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Слева три  и справа три.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Сколько дырочек всего?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Кто сосчитает за него?</a:t>
            </a:r>
          </a:p>
        </p:txBody>
      </p:sp>
      <p:pic>
        <p:nvPicPr>
          <p:cNvPr id="5" name="Рисунок 4" descr="chees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4572008"/>
            <a:ext cx="2428892" cy="1842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072066" y="285728"/>
            <a:ext cx="4262445" cy="64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3643314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50"/>
            <a:ext cx="6172200" cy="2214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Дорогие ребята, вот и закончилось наше увлекательное путешествие по острову «Математика».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 справились со всеми заданиями!!!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68960"/>
            <a:ext cx="6172200" cy="936104"/>
          </a:xfrm>
        </p:spPr>
        <p:txBody>
          <a:bodyPr/>
          <a:lstStyle/>
          <a:p>
            <a:pPr algn="ctr" eaLnBrk="1" hangingPunct="1"/>
            <a:r>
              <a:rPr lang="ru-RU" altLang="ru-RU" sz="5400" dirty="0" smtClean="0"/>
              <a:t>Молодцы!!!</a:t>
            </a:r>
          </a:p>
        </p:txBody>
      </p:sp>
      <p:pic>
        <p:nvPicPr>
          <p:cNvPr id="17413" name="Picture 22" descr="kv9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6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gallery_2_418_74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38749"/>
            <a:ext cx="3219251" cy="32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54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3657600"/>
            <a:ext cx="4724400" cy="3200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791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8803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остров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692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2fe33cdc56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Тема:</a:t>
            </a:r>
            <a:r>
              <a:rPr lang="ru-RU" sz="4000" dirty="0" smtClean="0"/>
              <a:t> Закрепление пройденного материала. «Остров математики».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b="1" dirty="0" smtClean="0"/>
              <a:t>Цель урока:</a:t>
            </a:r>
            <a:r>
              <a:rPr lang="ru-RU" dirty="0" smtClean="0"/>
              <a:t> создание условий для закрепления изученных приёмов вычислений; развивать умение решать задачи и навыки самостоятельного выполнения учебных заданий; воспитывать любовь к родной природе.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489450"/>
            <a:ext cx="5372100" cy="2368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5125" name="Рисунок 4" descr="shk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3609905" cy="22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e33cdc56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584604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Образовательные: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и закрепить состав чисел от 1до 20; признаки предметов; отношения.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Развивающие: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речь , познавательные способности, устойчивое внимание, ассоциативное мышление, память, логическое мышление, воображение.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Воспитательные: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ответственности, интереса к математике; воспитывать у обучающихся культуру общения, чувство коллективизма, уважения к одноклассникам.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физ-минутки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рук, глаз, на внимание; индивидуально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смена видов деятельности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предупреждение перегрузки.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 descr="1205947523_118852636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088232" cy="23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2fe33cdc56f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357688" y="3714750"/>
            <a:ext cx="4786312" cy="1939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221" name="Рисунок 4" descr="1191268711_c41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72030"/>
            <a:ext cx="2087724" cy="238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0346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Формируемые УУД: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Регулятивные: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использовать речь для регуляции своего действия, предвидеть возможности получения конкретного результата.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контролировать и оценивать процесс и результат.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определить общую цель и пути ее достижения, осуществлять взаимный контроль, оценивать собственное поведение.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Личностные результаты: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мотивация учебной деятельности.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38"/>
            <a:ext cx="6172200" cy="1714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наше время, чтобы строить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И машиной управлять,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Помни, друг, что надо прочно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Математику познать.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2857500"/>
            <a:ext cx="6172200" cy="27146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Добрый день, дорогие ребята!</a:t>
            </a:r>
            <a:br>
              <a:rPr lang="ru-RU" altLang="ru-RU" dirty="0" smtClean="0"/>
            </a:br>
            <a:r>
              <a:rPr lang="ru-RU" altLang="ru-RU" dirty="0" smtClean="0"/>
              <a:t>Я – король математики, приглашаю Вас в увлекательное путешествие по моей стране, где вы будете:</a:t>
            </a:r>
          </a:p>
          <a:p>
            <a:pPr eaLnBrk="1" hangingPunct="1"/>
            <a:r>
              <a:rPr lang="ru-RU" altLang="ru-RU" dirty="0" smtClean="0"/>
              <a:t>Решать задачи.</a:t>
            </a:r>
          </a:p>
          <a:p>
            <a:pPr eaLnBrk="1" hangingPunct="1"/>
            <a:r>
              <a:rPr lang="ru-RU" altLang="ru-RU" dirty="0" smtClean="0"/>
              <a:t>Считать примеры.</a:t>
            </a:r>
          </a:p>
          <a:p>
            <a:pPr eaLnBrk="1" hangingPunct="1"/>
            <a:r>
              <a:rPr lang="ru-RU" altLang="ru-RU" dirty="0" smtClean="0"/>
              <a:t>Отгадывать загадки. </a:t>
            </a:r>
          </a:p>
        </p:txBody>
      </p:sp>
      <p:pic>
        <p:nvPicPr>
          <p:cNvPr id="9220" name="Picture 22" descr="kv9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6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АТТО\Desktop\картинки на прензентации\кор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2428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чун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1987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5649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Разминка.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Отдохнуть вы все успели?</a:t>
            </a:r>
          </a:p>
          <a:p>
            <a:pPr>
              <a:buNone/>
            </a:pPr>
            <a:r>
              <a:rPr lang="ru-RU" sz="3200" b="1" dirty="0" smtClean="0"/>
              <a:t>А теперь вперед – за дело.</a:t>
            </a:r>
          </a:p>
          <a:p>
            <a:pPr>
              <a:buNone/>
            </a:pPr>
            <a:r>
              <a:rPr lang="ru-RU" sz="3200" b="1" dirty="0" smtClean="0"/>
              <a:t>Математика нас ждет,</a:t>
            </a:r>
          </a:p>
          <a:p>
            <a:pPr>
              <a:buNone/>
            </a:pPr>
            <a:r>
              <a:rPr lang="ru-RU" sz="3200" b="1" dirty="0" smtClean="0"/>
              <a:t>Начинаем устный счет.</a:t>
            </a:r>
          </a:p>
          <a:p>
            <a:endParaRPr lang="ru-RU" dirty="0"/>
          </a:p>
        </p:txBody>
      </p:sp>
      <p:pic>
        <p:nvPicPr>
          <p:cNvPr id="4" name="Рисунок 3" descr="03a5b123776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924944"/>
            <a:ext cx="24288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363272" cy="3981056"/>
          </a:xfrm>
        </p:spPr>
        <p:txBody>
          <a:bodyPr/>
          <a:lstStyle/>
          <a:p>
            <a:r>
              <a:rPr lang="ru-RU" dirty="0" smtClean="0"/>
              <a:t>А) Кто выше ростом, тот говорит состав числа 8 в своей паре. </a:t>
            </a:r>
          </a:p>
          <a:p>
            <a:r>
              <a:rPr lang="ru-RU" dirty="0" smtClean="0"/>
              <a:t>Б)Кто ниже ростом – говорит состав числа 7.</a:t>
            </a:r>
          </a:p>
          <a:p>
            <a:r>
              <a:rPr lang="ru-RU" dirty="0" smtClean="0"/>
              <a:t>В) У кого волосы темнее, </a:t>
            </a:r>
          </a:p>
          <a:p>
            <a:pPr>
              <a:buNone/>
            </a:pPr>
            <a:r>
              <a:rPr lang="ru-RU" dirty="0" smtClean="0"/>
              <a:t>рассказывает состав числа 5. 	</a:t>
            </a:r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6573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Свободные пары: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Встали, задвинули стулья.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Нашли ближайшую пару. Слушаем задание.</a:t>
            </a:r>
          </a:p>
        </p:txBody>
      </p:sp>
      <p:pic>
        <p:nvPicPr>
          <p:cNvPr id="5" name="Рисунок 4" descr="03a5b123776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2016224" cy="28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Самостоятельная работа (по карточкам):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ru-RU" dirty="0" smtClean="0"/>
              <a:t>- Теперь каждый участник посмотрите на свою карточку и подумайте над своим составом числа.</a:t>
            </a:r>
          </a:p>
          <a:p>
            <a:r>
              <a:rPr lang="ru-RU" dirty="0" smtClean="0"/>
              <a:t>- Теперь впишите 2 слагаемое под второй стрелочкой.</a:t>
            </a:r>
          </a:p>
          <a:p>
            <a:r>
              <a:rPr lang="ru-RU" dirty="0" smtClean="0"/>
              <a:t>- Товарищу по лицу улыбнулись и отдали на проверку, если все верно ставим плюсик.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39688d55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2520280" cy="27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543</Words>
  <Application>Microsoft Office PowerPoint</Application>
  <PresentationFormat>Экран (4:3)</PresentationFormat>
  <Paragraphs>98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Эркер</vt:lpstr>
      <vt:lpstr>1_Эркер</vt:lpstr>
      <vt:lpstr>Выполнила: Петухова Анастасия Андреевна,  учитель первой квалификационной категории        г.Тобольск </vt:lpstr>
      <vt:lpstr>Математический остров</vt:lpstr>
      <vt:lpstr>Тема: Закрепление пройденного материала. «Остров математики». </vt:lpstr>
      <vt:lpstr>Задачи урока: Образовательные: обобщить и закрепить состав чисел от 1до 20; признаки предметов; отношения. Развивающие: развивать речь , познавательные способности, устойчивое внимание, ассоциативное мышление, память, логическое мышление, воображение. Воспитательные: формирование ответственности, интереса к математике; воспитывать у обучающихся культуру общения, чувство коллективизма, уважения к одноклассникам. Здоровьесберегающие: физ-минутки для рук, глаз, на внимание; индивидуально –  дифференцированный подход;  смена видов деятельности – предупреждение перегрузки. </vt:lpstr>
      <vt:lpstr>Формируемые УУД:  Регулятивные: использовать речь для регуляции своего действия, предвидеть возможности получения конкретного результата. Познавательные: контролировать и оценивать процесс и результат. Коммуникативные: определить общую цель и пути ее достижения, осуществлять взаимный контроль, оценивать собственное поведение. Личностные результаты:  мотивация учебной деятельности. </vt:lpstr>
      <vt:lpstr>В наше время, чтобы строить И машиной управлять, Помни, друг, что надо прочно Математику познать.</vt:lpstr>
      <vt:lpstr>Разминка. </vt:lpstr>
      <vt:lpstr>Свободные пары: - Встали, задвинули стулья.  - Нашли ближайшую пару. Слушаем задание.</vt:lpstr>
      <vt:lpstr>Самостоятельная работа (по карточкам): </vt:lpstr>
      <vt:lpstr>IV Игра «Молчанка». А там на острове его называют РАУНД-ТЭЙБЛ.</vt:lpstr>
      <vt:lpstr>V. Физминутка. Молекулы.</vt:lpstr>
      <vt:lpstr>Задачки в стихах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ребята, вот и закончилось наше увлекательное путешествие по острову «Математика». Вы справились со всеми заданиями!!!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 для устного счета 1 класс</dc:title>
  <dc:subject>Задачи в стихах для устного счета 1 класс</dc:subject>
  <dc:creator>Сергеева Нина Юрьевна</dc:creator>
  <cp:keywords>Задачи в стихах для устного счета 1 класс</cp:keywords>
  <cp:lastModifiedBy>User</cp:lastModifiedBy>
  <cp:revision>58</cp:revision>
  <dcterms:modified xsi:type="dcterms:W3CDTF">2016-11-14T04:50:36Z</dcterms:modified>
  <cp:category>начальная школа</cp:category>
</cp:coreProperties>
</file>