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9" r:id="rId5"/>
    <p:sldId id="267" r:id="rId6"/>
    <p:sldId id="268" r:id="rId7"/>
    <p:sldId id="259" r:id="rId8"/>
    <p:sldId id="266" r:id="rId9"/>
    <p:sldId id="271" r:id="rId10"/>
    <p:sldId id="260" r:id="rId11"/>
    <p:sldId id="272" r:id="rId12"/>
    <p:sldId id="261" r:id="rId13"/>
    <p:sldId id="273" r:id="rId14"/>
    <p:sldId id="262" r:id="rId15"/>
    <p:sldId id="276" r:id="rId16"/>
    <p:sldId id="278" r:id="rId17"/>
    <p:sldId id="279" r:id="rId18"/>
    <p:sldId id="263" r:id="rId19"/>
    <p:sldId id="275" r:id="rId20"/>
    <p:sldId id="264" r:id="rId21"/>
    <p:sldId id="265" r:id="rId22"/>
    <p:sldId id="274" r:id="rId23"/>
    <p:sldId id="280" r:id="rId24"/>
    <p:sldId id="277" r:id="rId25"/>
    <p:sldId id="28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78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7901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126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44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151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3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959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6518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997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527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25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171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CAA3AC-BB90-4A9E-9DFE-FEAFE0564FCA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F31F00-853A-47CF-8FA1-ECC3654E3D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824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Mur-AWHFpg" TargetMode="External"/><Relationship Id="rId7" Type="http://schemas.openxmlformats.org/officeDocument/2006/relationships/hyperlink" Target="http://www.eeading.club/chapter.php/147398/41/Martirosyan_1_Stalin_i_Velikaya_Otechestvennaya_voiina.html" TargetMode="External"/><Relationship Id="rId2" Type="http://schemas.openxmlformats.org/officeDocument/2006/relationships/hyperlink" Target="http://1942.rzev.ru/rshew_histo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riskop.livejournal.com/1562637.html" TargetMode="External"/><Relationship Id="rId5" Type="http://schemas.openxmlformats.org/officeDocument/2006/relationships/hyperlink" Target="http://www.moscow-faq.ru/articles/other/5070" TargetMode="External"/><Relationship Id="rId4" Type="http://schemas.openxmlformats.org/officeDocument/2006/relationships/hyperlink" Target="https://ru.wikipedia.org/wiki/&#1041;&#1052;-31-12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Битва под Ржевом (1942-1943г): вымысел или историческая реальность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4480" y="454761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Подготовил:</a:t>
            </a:r>
          </a:p>
          <a:p>
            <a:r>
              <a:rPr lang="ru-RU" dirty="0" smtClean="0"/>
              <a:t>Ученик 11В класса МАОУ гимназии </a:t>
            </a:r>
            <a:r>
              <a:rPr lang="ru-RU" smtClean="0"/>
              <a:t>№93.</a:t>
            </a:r>
            <a:endParaRPr lang="ru-RU" dirty="0" smtClean="0"/>
          </a:p>
          <a:p>
            <a:r>
              <a:rPr lang="ru-RU" dirty="0" smtClean="0"/>
              <a:t> Козырев Станислав Владимирович.</a:t>
            </a:r>
          </a:p>
          <a:p>
            <a:r>
              <a:rPr lang="ru-RU" dirty="0" smtClean="0"/>
              <a:t>Учитель: Киселёва Елена Константиновна.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159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691" y="100628"/>
            <a:ext cx="11887200" cy="5743826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В начале 1942 года, после успешного контрнаступления Красной Армии под Москвой, советские войска подошли к Ржеву. В Ставке Верховного Главнокомандования было принято решение без оперативной паузы продолжать движение вперед с целью завершить разгром немецко-фашистской группы армий "Центр". 8 января началась наступательная операция, получившая название Ржевско-Вяземской. В ней участвовали войска Калининского и Западного фронтов при содействии Северо-Западного и Брянского фронтов. В рамках Ржевско-Вяземской операции были проведены </a:t>
            </a:r>
            <a:r>
              <a:rPr lang="ru-RU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Сычевско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-Вяземская и </a:t>
            </a:r>
            <a:r>
              <a:rPr lang="ru-RU" sz="2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Торопецко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-Холмская операции. Вначале успех сопутствовал Красной Армии.</a:t>
            </a: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Однако к концу января ситуация резко изменилась. Немецко-фашистское командование </a:t>
            </a:r>
            <a:endParaRPr lang="ru-RU" sz="26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спешно перебросило 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из Западной Европы 12 дивизий и 2 бригады. В результате </a:t>
            </a:r>
            <a:endParaRPr lang="ru-RU" sz="26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контрударов 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33-я армия </a:t>
            </a: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 1-й гвардейский 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кавалерийский корпус оказались в </a:t>
            </a:r>
            <a:endParaRPr lang="ru-RU" sz="26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окружении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, лишь узкий коридор связывал </a:t>
            </a: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22-ю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, 29-ю, </a:t>
            </a: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39-ю 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армию </a:t>
            </a: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и 11-й 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кавалерийский </a:t>
            </a:r>
            <a:endParaRPr lang="ru-RU" sz="26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корпус </a:t>
            </a:r>
            <a:r>
              <a:rPr lang="ru-RU" sz="2600" dirty="0">
                <a:solidFill>
                  <a:srgbClr val="000000"/>
                </a:solidFill>
                <a:cs typeface="Times New Roman" panose="02020603050405020304" pitchFamily="18" charset="0"/>
              </a:rPr>
              <a:t>со своими, позднее и он был перерезан.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07528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39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1332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43099"/>
            <a:ext cx="10515600" cy="42338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 на картах военного времени появился Ржевско-Вяземский плацдарм. Из словаря-справочника "Великая Отечественная война 1941-45": "Ржевско-Вяземский плацдарм, выступ, образовавшийся в обороне немецко-фашистских войск в ходе наступления советских войск зимой 1941-42 </a:t>
            </a:r>
            <a:r>
              <a:rPr lang="ru-RU" dirty="0" err="1"/>
              <a:t>г.г</a:t>
            </a:r>
            <a:r>
              <a:rPr lang="ru-RU" dirty="0"/>
              <a:t>. на западном направлении. Ржевско-Вяземский плацдарм имел размеры до 160 км в глубину и до 200 км по фронту (у основания). Зимой 1942-43 здесь было сосредоточено около 2/3 войск группы армий "Центр". Против этой группировки действовали основные силы Калининского и Западного фронтов".</a:t>
            </a:r>
          </a:p>
        </p:txBody>
      </p:sp>
    </p:spTree>
    <p:extLst>
      <p:ext uri="{BB962C8B-B14F-4D97-AF65-F5344CB8AC3E}">
        <p14:creationId xmlns="" xmlns:p14="http://schemas.microsoft.com/office/powerpoint/2010/main" val="2161109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Со 2 по 12 июля вермахтом была проведена наступательная операция под кодовым названием "</a:t>
            </a:r>
            <a:r>
              <a:rPr lang="ru-RU" sz="2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Зейдлиц</a:t>
            </a:r>
            <a: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" против соединений Калининского фронта, попавших в окружение. На протяжении многих лет о ней предпочитали не говорить.</a:t>
            </a:r>
            <a:br>
              <a:rPr lang="ru-RU" sz="24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061"/>
            <a:ext cx="12192000" cy="513893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556797"/>
            <a:ext cx="2763088" cy="80010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97280" y="5403417"/>
            <a:ext cx="1898073" cy="741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Операция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400" b="1" dirty="0" err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Зейдлиц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75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654499"/>
            <a:ext cx="669521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 рамках летней Ржевско-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Сычевской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операции,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проводившейся силами двух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фронтов,выделяется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Погорело-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Городищенская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операция Западного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фронта.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Это - единственная операция на плацдарме,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получившая широкое описание: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была издана книга генерал-полковника Л. М.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Сандалова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"Погорело-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Городищенская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операция". Это наступление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Красной Армии принесло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некоторые успехи: были освобождены десятки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населенных пунктов, в том числе и на Тверской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земле - Зубцов и Погорелое Городище. Операция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была определена как "первое успешное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наступление советских войск в летних условиях".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10" y="1430619"/>
            <a:ext cx="5496790" cy="4357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740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6" y="3369096"/>
            <a:ext cx="5424954" cy="2663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0" y="3369096"/>
            <a:ext cx="5326566" cy="26632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65452"/>
          </a:xfrm>
        </p:spPr>
        <p:txBody>
          <a:bodyPr>
            <a:normAutofit/>
          </a:bodyPr>
          <a:lstStyle/>
          <a:p>
            <a:pPr marL="457200" marR="0" lvl="1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Новое и особое Вооружение Красной Армии в Ржевской битве.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БМ-31-12 — модификация гвардейских реактивных миномётов типа «Катюша». Отличалась использованием направляющих сотового типа. Для стрельбы применялись снаряды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М-30 «Иван Долбай» и его поздняя модификация М-31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которые были более мощны, чем снаряд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М-13, применявшийся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 БМ-13. По аналогии с «Катюшей» получил прозвище «Андрюша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».</a:t>
            </a:r>
          </a:p>
          <a:p>
            <a:pPr marL="457200" lvl="1" indent="-4572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Дебютировал в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Погорело-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Городищенской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операции".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0441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39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Сталинская Кувалда.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159934"/>
            <a:ext cx="10058400" cy="4023360"/>
          </a:xfrm>
        </p:spPr>
        <p:txBody>
          <a:bodyPr>
            <a:normAutofit/>
          </a:bodyPr>
          <a:lstStyle/>
          <a:p>
            <a:r>
              <a:rPr lang="ru-RU" b="1" dirty="0"/>
              <a:t>Советская гаубица большой мощности калибра 203 мм (8 дюймов) Б-4 образца 1931 года</a:t>
            </a:r>
            <a:r>
              <a:rPr lang="ru-RU" dirty="0"/>
              <a:t> предназначалась для прорыва укрепленных полос, штурма крепостей, разрушения </a:t>
            </a:r>
            <a:r>
              <a:rPr lang="ru-RU" dirty="0" err="1"/>
              <a:t>ДОТов</a:t>
            </a:r>
            <a:r>
              <a:rPr lang="ru-RU" dirty="0"/>
              <a:t> и </a:t>
            </a:r>
            <a:r>
              <a:rPr lang="ru-RU" dirty="0" err="1"/>
              <a:t>ДЗОТов</a:t>
            </a:r>
            <a:r>
              <a:rPr lang="ru-RU" dirty="0"/>
              <a:t>. Свою эффективность гаубица продемонстрировала в ходе Советско-финской войны, при разрушении фортификационных укреплений Линии Маннергейма, а также в время Великой Отечественной войны. После завершения Второй мировой войны гаубица находилась на вооружении в варианте буксируемого орудия, а также в модернизированном виде самоходного орудия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Гаубицы этого типа состояли только в резерве Верховного Командования.</a:t>
            </a:r>
          </a:p>
        </p:txBody>
      </p:sp>
      <p:pic>
        <p:nvPicPr>
          <p:cNvPr id="1026" name="Picture 2" descr="http://www.militarists.ru/wp-content/uploads/B-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764"/>
            <a:ext cx="4762500" cy="253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.fishki.net/upload/users/2016/04/19/982437/0ed5fe2b82d1639a882fcc46011c4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91" y="4102639"/>
            <a:ext cx="2535671" cy="1937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urer-sreda.ru/wp-content/uploads/2016/05/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21376" y="5610920"/>
            <a:ext cx="570478" cy="28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insaattaisguvenligi.com/wp-content/uploads/2011/09/DD00945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89" y="3716413"/>
            <a:ext cx="2535671" cy="2323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kurer-sreda.ru/wp-content/uploads/2016/05/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09606" y="5610919"/>
            <a:ext cx="570478" cy="28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kurer-sreda.ru/wp-content/uploads/2016/05/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97836" y="5610918"/>
            <a:ext cx="570478" cy="28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1142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86 L 0.11185 -0.06945 C 0.13489 -0.08449 0.16745 -0.08658 0.20078 -0.07732 C 0.23828 -0.06667 0.26771 -0.04722 0.28672 -0.02014 L 0.37982 0.10139 " pathEditMode="relative" rAng="540000" ptsTypes="AAAAA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86 L 0.11185 -0.06945 C 0.13489 -0.08449 0.16745 -0.08658 0.20078 -0.07732 C 0.23828 -0.06667 0.26771 -0.04722 0.28672 -0.02014 L 0.37982 0.10139 " pathEditMode="relative" rAng="540000" ptsTypes="AAA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486 L 0.11185 -0.06945 C 0.13489 -0.08449 0.16745 -0.08658 0.20078 -0.07732 C 0.23828 -0.06667 0.26771 -0.04722 0.28672 -0.02014 L 0.37982 0.10139 " pathEditMode="relative" rAng="540000" ptsTypes="AAAAA">
                                      <p:cBhvr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Ту-2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908"/>
            <a:ext cx="5652655" cy="284309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029" y="4014907"/>
            <a:ext cx="5783971" cy="2843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2375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57620"/>
            <a:ext cx="950075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В Советской Исторической Энциклопедии одной строкой обозначена Ржевско-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Сычевская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наступательная операция Красной Армии, проведенная 25 ноября - 20 декабря 1942 года. И вот </a:t>
            </a:r>
            <a:r>
              <a:rPr lang="ru-RU" sz="2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давно в журнале "Вопросы истории" была опубликована сенсационная статья американского военного историка Дэвида М.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Глантца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"Операция "Марс" (ноябрь-декабрь 1942 г.)". В ней говорится о том, что почти одновременно с операцией "Уран" (стратегического наступления советских войск под Сталинградом) проводилась операция "Марс". Целью последней был разгром войск группы армий "Центр" на Ржевско-Вяземском плацдарме. Как и предыдущие, она успеха не имела.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Последняя наступательная операция, в ходе которой плацдарм был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ликвидирован, называется Ржевско-Вяземской и датируется 2-31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марта 1943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года.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821" y="3290262"/>
            <a:ext cx="3737179" cy="2622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2051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90"/>
            <a:ext cx="12192000" cy="6869790"/>
          </a:xfrm>
        </p:spPr>
      </p:pic>
    </p:spTree>
    <p:extLst>
      <p:ext uri="{BB962C8B-B14F-4D97-AF65-F5344CB8AC3E}">
        <p14:creationId xmlns="" xmlns:p14="http://schemas.microsoft.com/office/powerpoint/2010/main" val="200480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Ржевская битва?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военно-исторической литературе часто встречаются термины "бой", "сражение", "битва". Зачастую различие между ними настолько размыто, что одну и ту же баталию называют и так, и этак. Вместе с тем во многих </a:t>
            </a:r>
            <a:r>
              <a:rPr lang="ru-RU" dirty="0" smtClean="0"/>
              <a:t>изданиях </a:t>
            </a:r>
            <a:r>
              <a:rPr lang="ru-RU" dirty="0"/>
              <a:t>перечислены </a:t>
            </a:r>
            <a:r>
              <a:rPr lang="ru-RU" dirty="0" smtClean="0"/>
              <a:t>важные битвы Великой </a:t>
            </a:r>
            <a:r>
              <a:rPr lang="ru-RU" dirty="0"/>
              <a:t>Отечественной войны: Московская, Сталинградская, Курская, за Ленинград, </a:t>
            </a:r>
            <a:r>
              <a:rPr lang="ru-RU" dirty="0" smtClean="0"/>
              <a:t>за Кавказ</a:t>
            </a:r>
            <a:r>
              <a:rPr lang="ru-RU" dirty="0"/>
              <a:t>, </a:t>
            </a:r>
            <a:r>
              <a:rPr lang="ru-RU" dirty="0" smtClean="0"/>
              <a:t>за Днепр</a:t>
            </a:r>
            <a:r>
              <a:rPr lang="ru-RU" dirty="0"/>
              <a:t>. </a:t>
            </a:r>
            <a:r>
              <a:rPr lang="ru-RU" dirty="0" smtClean="0"/>
              <a:t>Про Ржевскую битву информации практически нет.</a:t>
            </a:r>
          </a:p>
        </p:txBody>
      </p:sp>
    </p:spTree>
    <p:extLst>
      <p:ext uri="{BB962C8B-B14F-4D97-AF65-F5344CB8AC3E}">
        <p14:creationId xmlns="" xmlns:p14="http://schemas.microsoft.com/office/powerpoint/2010/main" val="1470884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9318"/>
          </a:xfrm>
        </p:spPr>
        <p:txBody>
          <a:bodyPr>
            <a:normAutofit/>
          </a:bodyPr>
          <a:lstStyle/>
          <a:p>
            <a:r>
              <a:rPr lang="ru-RU" dirty="0" smtClean="0"/>
              <a:t>Потери…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838200" y="749777"/>
            <a:ext cx="1119627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сегодняшнего дня точно неизвестно скольких жизней стоило освобождение Ржевско-Вяземского плацдарма.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пятьдесят лет после ликвидации Ржевского выступа вышла в свет книга "Гриф секретности снят" –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статистическое исследование о потерях Вооруженных Сил СССР в войнах, боевых действиях и военных 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конфликтах. В ней приводятся такие данные: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Ржевско-Вяземская операция (8 января -20 апреля 1942 года):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безвозвратные потери Красной Армии – 272 320 человек,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– 504 569 человек,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776 889 человек.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Ржевско-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Сычевская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операция (30 июля - 23 августа 1942 года):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безвозвратные потери 51 482 человека,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– 142 201 человек,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-193 383 человека.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Ржевско-Вяземская операция (2-31 марта 1943 года):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безвозвратные потери – 38 862 человека,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– 99 715 человек,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138 577 человек.</a:t>
            </a:r>
          </a:p>
          <a:p>
            <a:pPr marL="914400" marR="0" lvl="2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трех операциях: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безвозвратные потери – 362 664 человека,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санитарные – 746 485 человек,</a:t>
            </a:r>
          </a:p>
          <a:p>
            <a:pPr marL="1371600" marR="0" lvl="3" indent="-137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1 109 149 человек.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57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Указом </a:t>
            </a:r>
            <a:r>
              <a:rPr lang="ru-RU" dirty="0"/>
              <a:t>Президиума Верховного Совета СССР от 2 марта 1978 года город Ржев за мужество, проявленное трудящимися города в борьбе с немецко-фашистскими захватчиками в годы Великой Отечественной войны, достигнутые успехи в хозяйственном и культурном строительстве награждён орденом Отечественной войны I степени.</a:t>
            </a:r>
          </a:p>
          <a:p>
            <a:pPr marL="0" indent="0">
              <a:buNone/>
            </a:pPr>
            <a:r>
              <a:rPr lang="ru-RU" dirty="0" smtClean="0"/>
              <a:t>  «</a:t>
            </a:r>
            <a:r>
              <a:rPr lang="ru-RU" dirty="0"/>
              <a:t>За мужество, стойкость и массовый героизм, проявленные защитниками города в борьбе за свободу и независимость Отечества» Указом Президента Российской Федерации № 1345 от 8 октября 2007 года городу Ржеву присвоено почётное звание «Город воинской славы».</a:t>
            </a:r>
          </a:p>
        </p:txBody>
      </p:sp>
    </p:spTree>
    <p:extLst>
      <p:ext uri="{BB962C8B-B14F-4D97-AF65-F5344CB8AC3E}">
        <p14:creationId xmlns="" xmlns:p14="http://schemas.microsoft.com/office/powerpoint/2010/main" val="21891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Интересный факты.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56125"/>
            <a:ext cx="8853055" cy="4023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1)Точный план операции «Марс», несмотря на истечение срока давности, до сих пор не опубликован.</a:t>
            </a:r>
          </a:p>
          <a:p>
            <a:pPr marL="0" indent="0">
              <a:buNone/>
            </a:pPr>
            <a:r>
              <a:rPr lang="ru-RU" dirty="0" smtClean="0"/>
              <a:t>2)Что </a:t>
            </a:r>
            <a:r>
              <a:rPr lang="ru-RU" dirty="0"/>
              <a:t>же касается </a:t>
            </a:r>
            <a:r>
              <a:rPr lang="ru-RU" dirty="0" smtClean="0"/>
              <a:t>И.С. Сталина</a:t>
            </a:r>
            <a:r>
              <a:rPr lang="ru-RU" dirty="0"/>
              <a:t>, то в действительности он выезжал на фронт, чтобы на месте ознакомиться с положением дел. Как вспоминал бывший сотрудник его личной охраны А.Т. Рыбин в книге «Сталин на фронте», в 1941-1942 гг. Сталин выезжал на Можайский, Звенигородский и </a:t>
            </a:r>
            <a:r>
              <a:rPr lang="ru-RU" dirty="0" err="1"/>
              <a:t>Солнечногорский</a:t>
            </a:r>
            <a:r>
              <a:rPr lang="ru-RU" dirty="0"/>
              <a:t> оборонительные рубежи. На Волоколамском направлении побывал в 16-й армии Рокоссовского, где лично наблюдал боевую работу знаменитых «Катюш»(БМ-13), то есть находился на передовой. Посетил также знаменитую 316-ю дивизию генерала И.В. Панфилова. Через три дня после знаменитого парада 7 ноября 1941 года Сталин вновь выезжал в войска, чтобы лично осмотреть прибывшие из Сибири дивизии, которые, к слову сказать, выгружались едва ли не в прямом смысле на </a:t>
            </a:r>
            <a:r>
              <a:rPr lang="ru-RU" dirty="0" smtClean="0"/>
              <a:t>передовой.</a:t>
            </a:r>
            <a:endParaRPr lang="ru-RU" dirty="0"/>
          </a:p>
        </p:txBody>
      </p:sp>
      <p:pic>
        <p:nvPicPr>
          <p:cNvPr id="1026" name="Picture 2" descr="http://ic.pics.livejournal.com/periskop/9080476/388342/38834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055" y="1359440"/>
            <a:ext cx="3262813" cy="452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8795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3)</a:t>
            </a:r>
            <a:r>
              <a:rPr lang="ru-RU" dirty="0"/>
              <a:t> Среди легенд, упорно повторяемых многими, и рассказ о приезде Гитлера под Ржев. Фронтовик Д. </a:t>
            </a:r>
            <a:r>
              <a:rPr lang="ru-RU" dirty="0" err="1"/>
              <a:t>Шевлюгин</a:t>
            </a:r>
            <a:r>
              <a:rPr lang="ru-RU" dirty="0"/>
              <a:t> даже приводит дату этого якобы имевшего место события: "В первые дни нашего наступления (январь 1942 года) (по показанию пленных) в Ржев прилетал Гитлер и потребовал от командования группы войск, оборонявших </a:t>
            </a:r>
            <a:r>
              <a:rPr lang="ru-RU" dirty="0" err="1"/>
              <a:t>Оленинско</a:t>
            </a:r>
            <a:r>
              <a:rPr lang="ru-RU" dirty="0"/>
              <a:t>-Ржевский плацдарм (9-й полевой, 3-й и 4-й танковых армий), удерживать его любой ценой, считая Ржев "восточными воротами" для нового наступления на </a:t>
            </a:r>
            <a:r>
              <a:rPr lang="ru-RU" dirty="0" smtClean="0"/>
              <a:t>Москву, однако</a:t>
            </a:r>
            <a:r>
              <a:rPr lang="ru-RU" dirty="0"/>
              <a:t>, немецкими источниками этот факт не подтверждается.</a:t>
            </a:r>
          </a:p>
          <a:p>
            <a:r>
              <a:rPr lang="ru-RU" dirty="0" smtClean="0"/>
              <a:t>4)</a:t>
            </a:r>
            <a:r>
              <a:rPr lang="ru-RU" dirty="0"/>
              <a:t> Когда немцы, потерпевшие поражение под Сталинградом, вынуждены были уходить с дальних подступов к Москве, Гитлер высказал желание услышать взрыв волжского моста в Ржеве. Желание фюрера было выполнено. Этим взрывом-символом и завершилась для Гитлера Ржевская битва.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05606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1)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1942.rzev.ru/rshew_history.html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2)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www.youtube.com/watch?v=tMur-AWHFpg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3)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https://ru.wikipedia.org/wiki/</a:t>
            </a:r>
            <a:r>
              <a:rPr lang="ru-RU" dirty="0" smtClean="0">
                <a:hlinkClick r:id="rId4"/>
              </a:rPr>
              <a:t>БМ-31-12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4)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https://ru.wikipedia.org/wiki/</a:t>
            </a:r>
            <a:r>
              <a:rPr lang="ru-RU" dirty="0" smtClean="0">
                <a:hlinkClick r:id="rId4"/>
              </a:rPr>
              <a:t>БМ-31-12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5)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www.moscow-faq.ru/articles/other/5070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6)</a:t>
            </a:r>
            <a:r>
              <a:rPr lang="en-US" dirty="0"/>
              <a:t>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periskop.livejournal.com/1562637.html</a:t>
            </a:r>
            <a:r>
              <a:rPr lang="ru-RU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7)</a:t>
            </a:r>
            <a:r>
              <a:rPr lang="en-US" dirty="0"/>
              <a:t> 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www.e-reading.club/chapter.php/147398/41/Martirosyan_1_Stalin_i_Velikaya_Otechestvennaya_voiina.html</a:t>
            </a:r>
            <a:endParaRPr lang="ru-RU" dirty="0" smtClean="0"/>
          </a:p>
          <a:p>
            <a:pPr>
              <a:lnSpc>
                <a:spcPct val="100000"/>
              </a:lnSpc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5542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  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2786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Упоминания</a:t>
            </a:r>
            <a:r>
              <a:rPr lang="ru-RU" dirty="0"/>
              <a:t> </a:t>
            </a:r>
            <a:r>
              <a:rPr lang="ru-RU" dirty="0" smtClean="0"/>
              <a:t>в учебнике.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учебниках по </a:t>
            </a:r>
            <a:r>
              <a:rPr lang="ru-RU" dirty="0" smtClean="0"/>
              <a:t>истории очень мало про нее сказано .  Например, в </a:t>
            </a:r>
            <a:r>
              <a:rPr lang="ru-RU" dirty="0"/>
              <a:t>учебнике А. </a:t>
            </a:r>
            <a:r>
              <a:rPr lang="ru-RU" dirty="0" err="1"/>
              <a:t>Левандовского</a:t>
            </a:r>
            <a:r>
              <a:rPr lang="ru-RU" dirty="0"/>
              <a:t> , Ю.А. </a:t>
            </a:r>
            <a:r>
              <a:rPr lang="ru-RU" dirty="0" err="1" smtClean="0"/>
              <a:t>Щетинова</a:t>
            </a:r>
            <a:r>
              <a:rPr lang="ru-RU" dirty="0" smtClean="0"/>
              <a:t> «История России в </a:t>
            </a:r>
            <a:r>
              <a:rPr lang="en-US" dirty="0" smtClean="0"/>
              <a:t>XX </a:t>
            </a:r>
            <a:r>
              <a:rPr lang="ru-RU" dirty="0" smtClean="0"/>
              <a:t>веке»: </a:t>
            </a:r>
            <a:r>
              <a:rPr lang="ru-RU" dirty="0"/>
              <a:t>«…Успешно </a:t>
            </a:r>
            <a:r>
              <a:rPr lang="ru-RU" dirty="0" smtClean="0"/>
              <a:t>развивается наступление  и на Южном фронте, где удалось изгнать неприятеля с Северного Кавказа и большей части Донбасса, а также на центральном участке: были освобождены Ржев, Воронеж, Курск…». Только освобождение города. А про саму битву ничего… Хотя в интернете информацию можно найти, и подробную, тогда почему в учебнике о ней так мало сказано?</a:t>
            </a:r>
          </a:p>
          <a:p>
            <a:pPr marL="0" indent="0">
              <a:buNone/>
            </a:pPr>
            <a:r>
              <a:rPr lang="ru-RU" dirty="0" smtClean="0"/>
              <a:t>Я, интересуясь историей, конечно решил узнать поподробнее о ней.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277616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Упоминание в книгах.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Горькая и суровая правда о жестоких боях под Ржевом, называемых "боями местного значения", долго не находила достойного места ни в публицистике, ни в художественной литературе. Только фронтовые поэты Алексей Сурков, Сергей </a:t>
            </a:r>
            <a:r>
              <a:rPr lang="ru-RU" dirty="0" err="1"/>
              <a:t>Островой</a:t>
            </a:r>
            <a:r>
              <a:rPr lang="ru-RU" dirty="0"/>
              <a:t>, </a:t>
            </a:r>
            <a:r>
              <a:rPr lang="ru-RU" dirty="0" err="1"/>
              <a:t>Сибгат</a:t>
            </a:r>
            <a:r>
              <a:rPr lang="ru-RU" dirty="0"/>
              <a:t> </a:t>
            </a:r>
            <a:r>
              <a:rPr lang="ru-RU" dirty="0" err="1"/>
              <a:t>Хаким</a:t>
            </a:r>
            <a:r>
              <a:rPr lang="ru-RU" dirty="0"/>
              <a:t>, Виктор </a:t>
            </a:r>
            <a:r>
              <a:rPr lang="ru-RU" dirty="0" err="1"/>
              <a:t>Тарбеев</a:t>
            </a:r>
            <a:r>
              <a:rPr lang="ru-RU" dirty="0"/>
              <a:t> и, прежде всего, Александр Твардовский в своем бессмертном стихотворении "Я убит подо Ржевом" не могли обойти эту печальную тему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В книге дважды Героя Советского Союза генерала армии Д. Д. Лелюшенко " Москва-Сталинград-Берлин-Прага" из почти четырехсот страниц текста боям под Ржевом посвящено всего полстраницы, а если точнее, только 23 строки, А ведь автор мемуаров почти год командовал той самой 30-й армией, которая вела бои непосредственно под стенами Ржева с января 1942 до его освобождения 3 марта 1943 года.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29844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19399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Ржеву выпала особая доля в Великой Отечественной войне: город семнадцать месяцев не только находился в фашистской оккупации, но длительное время был городом-фронтом.</a:t>
            </a:r>
          </a:p>
          <a:p>
            <a:pPr marL="0" indent="0">
              <a:buNone/>
            </a:pPr>
            <a:r>
              <a:rPr lang="ru-RU" sz="2000" dirty="0"/>
              <a:t>Все выжившие в боях под Ржевом подчеркивают, что за всю войну они не знали сражений, равных этим по ожесточенности. Летом и осенью 1942 года земля под Ржевом стонала от поступи сотен танков, от разрывов бомб, снарядов и мин, а в малых реках текла красная от человеческой крови вода, целые поля были покрыты трупами, в ряде мест в несколько слоев.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36256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17-месячные </a:t>
            </a:r>
            <a:r>
              <a:rPr lang="ru-RU" dirty="0"/>
              <a:t>кровопролитные сражения, в которых принимали участие армии нескольких фронтов, имели огромное стратегическое значение в первый период Великой Отечественной войны. Это подчеркивалось в приказе Верховного Главнокомандующего И. В. Сталина к 25-й годовщине Красной Армии и Военно-Морского флота 23 февраля 1943 года: "Навсегда сохранит наш народ память о героической обороне Севастополя и Одессы, об упорных боях под Москвой и в предгорьях Кавказа, в районе Ржева и под Ленинградом, о величайшем в истории войн сражении у стен Сталинграда ".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2969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Как же развивались события "в районе Ржева" и насколько они подходят под определение "битва</a:t>
            </a:r>
            <a:r>
              <a:rPr lang="ru-RU" dirty="0" smtClean="0"/>
              <a:t>"? </a:t>
            </a:r>
          </a:p>
          <a:p>
            <a:pPr marL="0" indent="0">
              <a:buNone/>
            </a:pPr>
            <a:r>
              <a:rPr lang="ru-RU" dirty="0"/>
              <a:t>В современную историографию термин введён российскими историками С. А. Герасимовой, О. Кондратьевым и другими. В советской историографии события 1942—1943 года на Ржевском выступе рассматривались как серия независимых советских наступательных </a:t>
            </a:r>
            <a:r>
              <a:rPr lang="ru-RU" dirty="0" smtClean="0"/>
              <a:t>операций.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123427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Ржев был захвачен немецко-фашистскими оккупантами на 115-й день войны в ходе их "генерального" наступления на Москву под кодовым названием "Тайфун". Этим зловещим словом фашистские главари подчеркивали стремительный характер завершающей, как они полагали, операции "молниеносной войны".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94" y="3034529"/>
            <a:ext cx="6322986" cy="3267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6123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2508" y="303415"/>
            <a:ext cx="546562" cy="12988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229" y="600175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Немецкое командование в своих стратегических планах придавало Ржевско-Вяземскому плацдарму огромное, а не "местное" значение. Об атом свидетельствует даже название книги немецкого генерала, бывшего командира 6-й пехотной дивизии Хорста </a:t>
            </a:r>
            <a:r>
              <a:rPr lang="ru-RU" dirty="0" err="1"/>
              <a:t>Гроссманна</a:t>
            </a:r>
            <a:r>
              <a:rPr lang="ru-RU" dirty="0"/>
              <a:t> о боях на Ржевском выступе: "Ржев - краеугольный камень Восточного фронта". Германское командование и лично Гитлер неоднократно требовали от своих войск удерживать Ржев любой ценой. В 1942 году у нас еще не хватало сил, особенно военной техники, боеприпасов, а советские военачальники еще только приобретали опыт проведения крупных наступательных операций. Две наступательные операции - в начале и в конце 1942 года - с целью ликвидации Ржевского плацдарма противника, закончились окружением значительной части </a:t>
            </a:r>
            <a:r>
              <a:rPr lang="ru-RU" dirty="0" smtClean="0"/>
              <a:t>Советских </a:t>
            </a:r>
            <a:r>
              <a:rPr lang="ru-RU" dirty="0"/>
              <a:t>войск.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50" y="3122018"/>
            <a:ext cx="5833111" cy="31636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782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2127</TotalTime>
  <Words>1734</Words>
  <Application>Microsoft Office PowerPoint</Application>
  <PresentationFormat>Произвольный</PresentationFormat>
  <Paragraphs>98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Ретро</vt:lpstr>
      <vt:lpstr>Битва под Ржевом (1942-1943г): вымысел или историческая реальность</vt:lpstr>
      <vt:lpstr>Почему Ржевская битва?</vt:lpstr>
      <vt:lpstr> Упоминания в учебнике.</vt:lpstr>
      <vt:lpstr>Упоминание в книгах. </vt:lpstr>
      <vt:lpstr>Слайд 5</vt:lpstr>
      <vt:lpstr>Слайд 6</vt:lpstr>
      <vt:lpstr>История…</vt:lpstr>
      <vt:lpstr>Начало.</vt:lpstr>
      <vt:lpstr>Слайд 9</vt:lpstr>
      <vt:lpstr>Слайд 10</vt:lpstr>
      <vt:lpstr>Слайд 11</vt:lpstr>
      <vt:lpstr>Слайд 12</vt:lpstr>
      <vt:lpstr>Со 2 по 12 июля вермахтом была проведена наступательная операция под кодовым названием "Зейдлиц" против соединений Калининского фронта, попавших в окружение. На протяжении многих лет о ней предпочитали не говорить. </vt:lpstr>
      <vt:lpstr>Слайд 14</vt:lpstr>
      <vt:lpstr>Новое и особое Вооружение Красной Армии в Ржевской битве.</vt:lpstr>
      <vt:lpstr>Сталинская Кувалда.</vt:lpstr>
      <vt:lpstr>Ту-2</vt:lpstr>
      <vt:lpstr>Слайд 18</vt:lpstr>
      <vt:lpstr>Слайд 19</vt:lpstr>
      <vt:lpstr>Потери…</vt:lpstr>
      <vt:lpstr>Слайд 21</vt:lpstr>
      <vt:lpstr>Интересный факты.</vt:lpstr>
      <vt:lpstr>Слайд 23</vt:lpstr>
      <vt:lpstr>Ссылки</vt:lpstr>
      <vt:lpstr>Спасибо     за  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Ржевская битва.</dc:title>
  <dc:creator>Стас</dc:creator>
  <cp:lastModifiedBy>учитель</cp:lastModifiedBy>
  <cp:revision>62</cp:revision>
  <dcterms:created xsi:type="dcterms:W3CDTF">2016-10-19T16:14:44Z</dcterms:created>
  <dcterms:modified xsi:type="dcterms:W3CDTF">2016-11-02T04:21:27Z</dcterms:modified>
</cp:coreProperties>
</file>