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</p:sldMasterIdLst>
  <p:sldIdLst>
    <p:sldId id="256" r:id="rId8"/>
    <p:sldId id="258" r:id="rId9"/>
    <p:sldId id="260" r:id="rId10"/>
    <p:sldId id="266" r:id="rId11"/>
    <p:sldId id="259" r:id="rId12"/>
    <p:sldId id="263" r:id="rId13"/>
    <p:sldId id="265" r:id="rId14"/>
    <p:sldId id="262" r:id="rId15"/>
    <p:sldId id="261" r:id="rId16"/>
    <p:sldId id="267" r:id="rId17"/>
    <p:sldId id="264" r:id="rId18"/>
    <p:sldId id="269" r:id="rId19"/>
    <p:sldId id="26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2623"/>
    <a:srgbClr val="FBEFC5"/>
    <a:srgbClr val="FFCC99"/>
    <a:srgbClr val="F1E3A9"/>
    <a:srgbClr val="F5F1C1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8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CD07-B844-4037-B43F-CC971F9EF409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5E23A-35C4-4A7D-B476-618B8E39C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430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CD07-B844-4037-B43F-CC971F9EF409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5E23A-35C4-4A7D-B476-618B8E39C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329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CD07-B844-4037-B43F-CC971F9EF409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5E23A-35C4-4A7D-B476-618B8E39C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606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455-DD3B-4069-8D98-D8CF05D21CD7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080D-E5BC-4C67-B369-742DE5300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298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455-DD3B-4069-8D98-D8CF05D21CD7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080D-E5BC-4C67-B369-742DE5300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328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455-DD3B-4069-8D98-D8CF05D21CD7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080D-E5BC-4C67-B369-742DE5300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518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455-DD3B-4069-8D98-D8CF05D21CD7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080D-E5BC-4C67-B369-742DE5300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729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455-DD3B-4069-8D98-D8CF05D21CD7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080D-E5BC-4C67-B369-742DE5300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310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455-DD3B-4069-8D98-D8CF05D21CD7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080D-E5BC-4C67-B369-742DE5300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818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455-DD3B-4069-8D98-D8CF05D21CD7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080D-E5BC-4C67-B369-742DE5300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41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455-DD3B-4069-8D98-D8CF05D21CD7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080D-E5BC-4C67-B369-742DE5300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100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CD07-B844-4037-B43F-CC971F9EF409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5E23A-35C4-4A7D-B476-618B8E39C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082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455-DD3B-4069-8D98-D8CF05D21CD7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080D-E5BC-4C67-B369-742DE5300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616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455-DD3B-4069-8D98-D8CF05D21CD7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080D-E5BC-4C67-B369-742DE5300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222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455-DD3B-4069-8D98-D8CF05D21CD7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080D-E5BC-4C67-B369-742DE5300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59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455-DD3B-4069-8D98-D8CF05D21CD7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080D-E5BC-4C67-B369-742DE5300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648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455-DD3B-4069-8D98-D8CF05D21CD7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080D-E5BC-4C67-B369-742DE5300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79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455-DD3B-4069-8D98-D8CF05D21CD7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080D-E5BC-4C67-B369-742DE5300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954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455-DD3B-4069-8D98-D8CF05D21CD7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080D-E5BC-4C67-B369-742DE5300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738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455-DD3B-4069-8D98-D8CF05D21CD7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080D-E5BC-4C67-B369-742DE5300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754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455-DD3B-4069-8D98-D8CF05D21CD7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080D-E5BC-4C67-B369-742DE5300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926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455-DD3B-4069-8D98-D8CF05D21CD7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080D-E5BC-4C67-B369-742DE5300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88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CD07-B844-4037-B43F-CC971F9EF409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5E23A-35C4-4A7D-B476-618B8E39C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916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455-DD3B-4069-8D98-D8CF05D21CD7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080D-E5BC-4C67-B369-742DE5300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884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455-DD3B-4069-8D98-D8CF05D21CD7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080D-E5BC-4C67-B369-742DE5300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206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455-DD3B-4069-8D98-D8CF05D21CD7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080D-E5BC-4C67-B369-742DE5300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378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455-DD3B-4069-8D98-D8CF05D21CD7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080D-E5BC-4C67-B369-742DE5300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6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455-DD3B-4069-8D98-D8CF05D21CD7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080D-E5BC-4C67-B369-742DE5300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858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455-DD3B-4069-8D98-D8CF05D21CD7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080D-E5BC-4C67-B369-742DE5300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969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455-DD3B-4069-8D98-D8CF05D21CD7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080D-E5BC-4C67-B369-742DE5300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503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455-DD3B-4069-8D98-D8CF05D21CD7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080D-E5BC-4C67-B369-742DE5300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259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455-DD3B-4069-8D98-D8CF05D21CD7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080D-E5BC-4C67-B369-742DE5300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594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455-DD3B-4069-8D98-D8CF05D21CD7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080D-E5BC-4C67-B369-742DE5300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34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CD07-B844-4037-B43F-CC971F9EF409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5E23A-35C4-4A7D-B476-618B8E39C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461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455-DD3B-4069-8D98-D8CF05D21CD7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080D-E5BC-4C67-B369-742DE5300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277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455-DD3B-4069-8D98-D8CF05D21CD7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080D-E5BC-4C67-B369-742DE5300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114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455-DD3B-4069-8D98-D8CF05D21CD7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080D-E5BC-4C67-B369-742DE5300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197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455-DD3B-4069-8D98-D8CF05D21CD7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080D-E5BC-4C67-B369-742DE5300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188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455-DD3B-4069-8D98-D8CF05D21CD7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080D-E5BC-4C67-B369-742DE5300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582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455-DD3B-4069-8D98-D8CF05D21CD7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080D-E5BC-4C67-B369-742DE5300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554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455-DD3B-4069-8D98-D8CF05D21CD7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080D-E5BC-4C67-B369-742DE5300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323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455-DD3B-4069-8D98-D8CF05D21CD7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080D-E5BC-4C67-B369-742DE5300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305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455-DD3B-4069-8D98-D8CF05D21CD7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080D-E5BC-4C67-B369-742DE5300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113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455-DD3B-4069-8D98-D8CF05D21CD7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080D-E5BC-4C67-B369-742DE5300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190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CD07-B844-4037-B43F-CC971F9EF409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5E23A-35C4-4A7D-B476-618B8E39C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799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455-DD3B-4069-8D98-D8CF05D21CD7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080D-E5BC-4C67-B369-742DE5300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281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455-DD3B-4069-8D98-D8CF05D21CD7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080D-E5BC-4C67-B369-742DE5300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589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455-DD3B-4069-8D98-D8CF05D21CD7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080D-E5BC-4C67-B369-742DE5300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476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455-DD3B-4069-8D98-D8CF05D21CD7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080D-E5BC-4C67-B369-742DE5300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607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455-DD3B-4069-8D98-D8CF05D21CD7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080D-E5BC-4C67-B369-742DE5300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671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455-DD3B-4069-8D98-D8CF05D21CD7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080D-E5BC-4C67-B369-742DE5300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002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455-DD3B-4069-8D98-D8CF05D21CD7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080D-E5BC-4C67-B369-742DE5300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660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455-DD3B-4069-8D98-D8CF05D21CD7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080D-E5BC-4C67-B369-742DE5300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284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455-DD3B-4069-8D98-D8CF05D21CD7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080D-E5BC-4C67-B369-742DE5300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877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455-DD3B-4069-8D98-D8CF05D21CD7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080D-E5BC-4C67-B369-742DE5300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175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CD07-B844-4037-B43F-CC971F9EF409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5E23A-35C4-4A7D-B476-618B8E39C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433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455-DD3B-4069-8D98-D8CF05D21CD7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080D-E5BC-4C67-B369-742DE5300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140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455-DD3B-4069-8D98-D8CF05D21CD7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080D-E5BC-4C67-B369-742DE5300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832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455-DD3B-4069-8D98-D8CF05D21CD7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080D-E5BC-4C67-B369-742DE5300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651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455-DD3B-4069-8D98-D8CF05D21CD7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080D-E5BC-4C67-B369-742DE5300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529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455-DD3B-4069-8D98-D8CF05D21CD7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080D-E5BC-4C67-B369-742DE5300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651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455-DD3B-4069-8D98-D8CF05D21CD7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080D-E5BC-4C67-B369-742DE5300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666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455-DD3B-4069-8D98-D8CF05D21CD7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080D-E5BC-4C67-B369-742DE5300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660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455-DD3B-4069-8D98-D8CF05D21CD7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080D-E5BC-4C67-B369-742DE5300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945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455-DD3B-4069-8D98-D8CF05D21CD7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080D-E5BC-4C67-B369-742DE5300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060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455-DD3B-4069-8D98-D8CF05D21CD7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080D-E5BC-4C67-B369-742DE5300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898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CD07-B844-4037-B43F-CC971F9EF409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5E23A-35C4-4A7D-B476-618B8E39C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163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455-DD3B-4069-8D98-D8CF05D21CD7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080D-E5BC-4C67-B369-742DE5300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996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455-DD3B-4069-8D98-D8CF05D21CD7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080D-E5BC-4C67-B369-742DE5300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267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455-DD3B-4069-8D98-D8CF05D21CD7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080D-E5BC-4C67-B369-742DE5300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234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455-DD3B-4069-8D98-D8CF05D21CD7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080D-E5BC-4C67-B369-742DE5300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984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455-DD3B-4069-8D98-D8CF05D21CD7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080D-E5BC-4C67-B369-742DE5300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005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455-DD3B-4069-8D98-D8CF05D21CD7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080D-E5BC-4C67-B369-742DE5300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923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455-DD3B-4069-8D98-D8CF05D21CD7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080D-E5BC-4C67-B369-742DE5300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572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7455-DD3B-4069-8D98-D8CF05D21CD7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080D-E5BC-4C67-B369-742DE5300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757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CD07-B844-4037-B43F-CC971F9EF409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5E23A-35C4-4A7D-B476-618B8E39C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486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CD07-B844-4037-B43F-CC971F9EF409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5E23A-35C4-4A7D-B476-618B8E39C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167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DCD07-B844-4037-B43F-CC971F9EF409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5E23A-35C4-4A7D-B476-618B8E39C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249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D7455-DD3B-4069-8D98-D8CF05D21CD7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6080D-E5BC-4C67-B369-742DE5300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D7455-DD3B-4069-8D98-D8CF05D21CD7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6080D-E5BC-4C67-B369-742DE5300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29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D7455-DD3B-4069-8D98-D8CF05D21CD7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6080D-E5BC-4C67-B369-742DE5300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01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D7455-DD3B-4069-8D98-D8CF05D21CD7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6080D-E5BC-4C67-B369-742DE5300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8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D7455-DD3B-4069-8D98-D8CF05D21CD7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6080D-E5BC-4C67-B369-742DE5300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602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D7455-DD3B-4069-8D98-D8CF05D21CD7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6080D-E5BC-4C67-B369-742DE5300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627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07081" y="2753591"/>
            <a:ext cx="3335482" cy="2244436"/>
          </a:xfrm>
          <a:effectLst>
            <a:softEdge rad="63500"/>
          </a:effectLst>
        </p:spPr>
        <p:txBody>
          <a:bodyPr>
            <a:noAutofit/>
          </a:bodyPr>
          <a:lstStyle/>
          <a:p>
            <a:r>
              <a:rPr lang="ru-RU" sz="4000" b="1" dirty="0">
                <a:latin typeface="Monotype Corsiva" panose="03010101010201010101" pitchFamily="66" charset="0"/>
              </a:rPr>
              <a:t>Тест </a:t>
            </a:r>
            <a:r>
              <a:rPr lang="ru-RU" sz="4000" b="1" dirty="0" smtClean="0">
                <a:latin typeface="Monotype Corsiva" panose="03010101010201010101" pitchFamily="66" charset="0"/>
              </a:rPr>
              <a:t/>
            </a:r>
            <a:br>
              <a:rPr lang="ru-RU" sz="4000" b="1" dirty="0" smtClean="0">
                <a:latin typeface="Monotype Corsiva" panose="03010101010201010101" pitchFamily="66" charset="0"/>
              </a:rPr>
            </a:br>
            <a:r>
              <a:rPr lang="ru-RU" sz="4000" b="1" dirty="0" smtClean="0">
                <a:latin typeface="Monotype Corsiva" panose="03010101010201010101" pitchFamily="66" charset="0"/>
              </a:rPr>
              <a:t>«</a:t>
            </a:r>
            <a:r>
              <a:rPr lang="ru-RU" sz="4000" b="1" dirty="0">
                <a:latin typeface="Monotype Corsiva" panose="03010101010201010101" pitchFamily="66" charset="0"/>
              </a:rPr>
              <a:t>В мире басен И. </a:t>
            </a:r>
            <a:r>
              <a:rPr lang="en-US" sz="4000" b="1" dirty="0" smtClean="0">
                <a:latin typeface="Monotype Corsiva" panose="03010101010201010101" pitchFamily="66" charset="0"/>
              </a:rPr>
              <a:t>A</a:t>
            </a:r>
            <a:r>
              <a:rPr lang="ru-RU" sz="4000" b="1" dirty="0" smtClean="0">
                <a:latin typeface="Monotype Corsiva" panose="03010101010201010101" pitchFamily="66" charset="0"/>
              </a:rPr>
              <a:t>.Крылова</a:t>
            </a:r>
            <a:r>
              <a:rPr lang="ru-RU" sz="4000" b="1" dirty="0">
                <a:latin typeface="Monotype Corsiva" panose="03010101010201010101" pitchFamily="66" charset="0"/>
              </a:rPr>
              <a:t>»</a:t>
            </a:r>
            <a:r>
              <a:rPr lang="ru-RU" sz="4000" dirty="0">
                <a:latin typeface="Monotype Corsiva" panose="03010101010201010101" pitchFamily="66" charset="0"/>
              </a:rPr>
              <a:t/>
            </a:r>
            <a:br>
              <a:rPr lang="ru-RU" sz="4000" dirty="0">
                <a:latin typeface="Monotype Corsiva" panose="03010101010201010101" pitchFamily="66" charset="0"/>
              </a:rPr>
            </a:br>
            <a:endParaRPr lang="ru-RU" sz="3200" b="1" dirty="0"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0263" y="4790209"/>
            <a:ext cx="3345873" cy="841664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Презентация </a:t>
            </a:r>
            <a:endParaRPr lang="ru-RU" sz="1600" b="1" dirty="0" smtClean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r>
              <a:rPr lang="ru-RU" sz="16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учителя    русского </a:t>
            </a:r>
            <a:r>
              <a:rPr lang="ru-RU" sz="16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языка и литературы</a:t>
            </a:r>
          </a:p>
          <a:p>
            <a:r>
              <a:rPr lang="ru-RU" sz="16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МБОО «Лицей с. Верхний Мамон» </a:t>
            </a:r>
            <a:endParaRPr lang="ru-RU" sz="1600" b="1" dirty="0" smtClean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r>
              <a:rPr lang="ru-RU" sz="16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Спицыной </a:t>
            </a:r>
            <a:r>
              <a:rPr lang="ru-RU" sz="16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Татьяны Викторовны.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31771" y="1290843"/>
            <a:ext cx="3106883" cy="584775"/>
          </a:xfrm>
          <a:prstGeom prst="rect">
            <a:avLst/>
          </a:prstGeom>
          <a:gradFill flip="none" rotWithShape="1">
            <a:gsLst>
              <a:gs pos="0">
                <a:srgbClr val="FBEFC5">
                  <a:shade val="30000"/>
                  <a:satMod val="115000"/>
                </a:srgbClr>
              </a:gs>
              <a:gs pos="50000">
                <a:srgbClr val="FBEFC5">
                  <a:shade val="67500"/>
                  <a:satMod val="115000"/>
                </a:srgbClr>
              </a:gs>
              <a:gs pos="100000">
                <a:srgbClr val="FBEFC5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prstClr val="black"/>
                </a:solidFill>
                <a:latin typeface="Monotype Corsiva" panose="03010101010201010101" pitchFamily="66" charset="0"/>
                <a:ea typeface="+mj-ea"/>
                <a:cs typeface="+mj-cs"/>
              </a:rPr>
              <a:t>5 класс.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2326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2" y="1535111"/>
            <a:ext cx="3411268" cy="2880000"/>
          </a:xfrm>
        </p:spPr>
      </p:pic>
      <p:sp>
        <p:nvSpPr>
          <p:cNvPr id="4" name="Прямоугольник 3"/>
          <p:cNvSpPr/>
          <p:nvPr/>
        </p:nvSpPr>
        <p:spPr>
          <a:xfrm>
            <a:off x="4572000" y="714229"/>
            <a:ext cx="4218709" cy="736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ru-RU" sz="2800" b="1" dirty="0"/>
              <a:t>Героиня </a:t>
            </a:r>
            <a:r>
              <a:rPr lang="ru-RU" sz="2800" b="1" dirty="0" smtClean="0"/>
              <a:t>какой басни не </a:t>
            </a:r>
            <a:r>
              <a:rPr lang="ru-RU" sz="2800" b="1" dirty="0"/>
              <a:t>узнала себя в </a:t>
            </a:r>
            <a:r>
              <a:rPr lang="ru-RU" sz="2800" b="1" dirty="0" smtClean="0"/>
              <a:t>зеркале?</a:t>
            </a:r>
            <a:endParaRPr lang="ru-RU" b="1" i="1" dirty="0">
              <a:latin typeface="Century Schoolbook" panose="020406040505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25633" y="1731487"/>
            <a:ext cx="4111441" cy="6026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25633" y="2629643"/>
            <a:ext cx="4111441" cy="6013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11725" y="3526471"/>
            <a:ext cx="4139254" cy="5770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74194" y="4399053"/>
            <a:ext cx="4111442" cy="5736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172561" y="1867507"/>
            <a:ext cx="2803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i="1" dirty="0">
                <a:latin typeface="Century Schoolbook" panose="02040604050505020304" pitchFamily="18" charset="0"/>
              </a:rPr>
              <a:t>«Ворона и лисица»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172561" y="2712775"/>
            <a:ext cx="32232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i="1" dirty="0">
                <a:latin typeface="Century Schoolbook" panose="02040604050505020304" pitchFamily="18" charset="0"/>
              </a:rPr>
              <a:t>«Мартышка и очки</a:t>
            </a:r>
            <a:r>
              <a:rPr lang="ru-RU" b="1" i="1" dirty="0" smtClean="0">
                <a:latin typeface="Century Schoolbook" panose="02040604050505020304" pitchFamily="18" charset="0"/>
              </a:rPr>
              <a:t>»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172561" y="3566887"/>
            <a:ext cx="34207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i="1" dirty="0">
                <a:latin typeface="Century Schoolbook" panose="02040604050505020304" pitchFamily="18" charset="0"/>
              </a:rPr>
              <a:t>«Стрекоза и муравей</a:t>
            </a:r>
            <a:r>
              <a:rPr lang="ru-RU" b="1" i="1" dirty="0" smtClean="0">
                <a:latin typeface="Century Schoolbook" panose="02040604050505020304" pitchFamily="18" charset="0"/>
              </a:rPr>
              <a:t>»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69251" y="4472719"/>
            <a:ext cx="1857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i="1" dirty="0">
                <a:latin typeface="Century Schoolbook" panose="02040604050505020304" pitchFamily="18" charset="0"/>
              </a:rPr>
              <a:t>«Квартет</a:t>
            </a:r>
            <a:r>
              <a:rPr lang="ru-RU" b="1" i="1" dirty="0" smtClean="0">
                <a:latin typeface="Century Schoolbook" panose="02040604050505020304" pitchFamily="18" charset="0"/>
              </a:rPr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1662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87037" y="716973"/>
            <a:ext cx="4301836" cy="1091046"/>
          </a:xfrm>
        </p:spPr>
        <p:txBody>
          <a:bodyPr>
            <a:noAutofit/>
          </a:bodyPr>
          <a:lstStyle/>
          <a:p>
            <a:pPr marL="0" indent="0" algn="ctr">
              <a:lnSpc>
                <a:spcPts val="2500"/>
              </a:lnSpc>
              <a:buNone/>
            </a:pPr>
            <a:r>
              <a:rPr lang="ru-RU" b="1" dirty="0" smtClean="0"/>
              <a:t>10. Из какой </a:t>
            </a:r>
            <a:r>
              <a:rPr lang="ru-RU" b="1" dirty="0"/>
              <a:t>басни крылатые слова</a:t>
            </a:r>
            <a:r>
              <a:rPr lang="ru-RU" b="1" dirty="0" smtClean="0"/>
              <a:t>: </a:t>
            </a:r>
            <a:r>
              <a:rPr lang="ru-RU" b="1" i="1" dirty="0"/>
              <a:t>«...Да только воз и ныне там</a:t>
            </a:r>
            <a:r>
              <a:rPr lang="ru-RU" b="1" i="1" dirty="0" smtClean="0"/>
              <a:t>»</a:t>
            </a:r>
            <a:r>
              <a:rPr lang="ru-RU" b="1" i="1" dirty="0"/>
              <a:t> </a:t>
            </a:r>
            <a:r>
              <a:rPr lang="ru-RU" b="1" dirty="0" smtClean="0"/>
              <a:t>?</a:t>
            </a:r>
            <a:endParaRPr lang="ru-RU" sz="2400" b="1" i="1" dirty="0" smtClean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1727" y="1808019"/>
            <a:ext cx="3948545" cy="5091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1727" y="2502405"/>
            <a:ext cx="3948544" cy="5068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1728" y="3265006"/>
            <a:ext cx="3948544" cy="5068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1728" y="3971587"/>
            <a:ext cx="3948544" cy="4757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11092" y="1872734"/>
            <a:ext cx="2581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i="1" dirty="0">
                <a:latin typeface="Century Schoolbook" panose="02040604050505020304" pitchFamily="18" charset="0"/>
              </a:rPr>
              <a:t>«Волк и ягненок»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01017" y="2538544"/>
            <a:ext cx="3039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i="1" dirty="0">
                <a:latin typeface="Century Schoolbook" panose="02040604050505020304" pitchFamily="18" charset="0"/>
              </a:rPr>
              <a:t>«Лебедь, щука и рак»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198029" y="3299553"/>
            <a:ext cx="2241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i="1" dirty="0">
                <a:latin typeface="Century Schoolbook" panose="02040604050505020304" pitchFamily="18" charset="0"/>
              </a:rPr>
              <a:t>«Кот и повар»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911092" y="3957132"/>
            <a:ext cx="2528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i="1" dirty="0">
                <a:latin typeface="Century Schoolbook" panose="02040604050505020304" pitchFamily="18" charset="0"/>
              </a:rPr>
              <a:t>«Мышь и крыса»</a:t>
            </a:r>
            <a:endParaRPr lang="ru-RU" dirty="0"/>
          </a:p>
        </p:txBody>
      </p:sp>
      <p:pic>
        <p:nvPicPr>
          <p:cNvPr id="1030" name="Picture 6" descr="Картинки по запросу думающий кот на прозрачном фон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996" y="885299"/>
            <a:ext cx="4248000" cy="42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131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342" y="1475510"/>
            <a:ext cx="2831280" cy="33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12982" y="282818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1252" y="736419"/>
            <a:ext cx="409173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800" b="1" dirty="0" smtClean="0"/>
              <a:t>11. Из какой </a:t>
            </a:r>
            <a:r>
              <a:rPr lang="ru-RU" sz="2800" b="1" dirty="0"/>
              <a:t>басни крылатые слова: </a:t>
            </a:r>
            <a:r>
              <a:rPr lang="ru-RU" sz="2400" b="1" i="1" dirty="0"/>
              <a:t>«А Васька слушает, да ест</a:t>
            </a:r>
            <a:r>
              <a:rPr lang="ru-RU" sz="2400" b="1" i="1" dirty="0" smtClean="0"/>
              <a:t>» </a:t>
            </a:r>
            <a:r>
              <a:rPr lang="ru-RU" sz="2800" b="1" dirty="0" smtClean="0"/>
              <a:t>?</a:t>
            </a:r>
            <a:endParaRPr lang="ru-RU" sz="2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64241" y="1790554"/>
            <a:ext cx="3875249" cy="5804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4240" y="2555817"/>
            <a:ext cx="3875249" cy="6134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4239" y="3354059"/>
            <a:ext cx="3875249" cy="5804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4238" y="4119322"/>
            <a:ext cx="3875249" cy="6134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11284" y="1879614"/>
            <a:ext cx="2581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i="1" dirty="0">
                <a:latin typeface="Century Schoolbook" panose="02040604050505020304" pitchFamily="18" charset="0"/>
              </a:rPr>
              <a:t>«Волк и ягненок»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82054" y="2643519"/>
            <a:ext cx="3039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i="1" dirty="0">
                <a:latin typeface="Century Schoolbook" panose="02040604050505020304" pitchFamily="18" charset="0"/>
              </a:rPr>
              <a:t>«Лебедь, щука и рак»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81201" y="3459608"/>
            <a:ext cx="2241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i="1" dirty="0">
                <a:latin typeface="Century Schoolbook" panose="02040604050505020304" pitchFamily="18" charset="0"/>
              </a:rPr>
              <a:t>«Кот и повар»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64184" y="4207024"/>
            <a:ext cx="2528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i="1" dirty="0">
                <a:latin typeface="Century Schoolbook" panose="02040604050505020304" pitchFamily="18" charset="0"/>
              </a:rPr>
              <a:t>«Мышь и крыса»</a:t>
            </a:r>
          </a:p>
        </p:txBody>
      </p:sp>
    </p:spTree>
    <p:extLst>
      <p:ext uri="{BB962C8B-B14F-4D97-AF65-F5344CB8AC3E}">
        <p14:creationId xmlns:p14="http://schemas.microsoft.com/office/powerpoint/2010/main" val="1206148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844037" y="1186934"/>
            <a:ext cx="3106883" cy="707886"/>
          </a:xfrm>
          <a:prstGeom prst="rect">
            <a:avLst/>
          </a:prstGeom>
          <a:gradFill flip="none" rotWithShape="1">
            <a:gsLst>
              <a:gs pos="0">
                <a:srgbClr val="FBEFC5">
                  <a:shade val="30000"/>
                  <a:satMod val="115000"/>
                </a:srgbClr>
              </a:gs>
              <a:gs pos="50000">
                <a:srgbClr val="FBEFC5">
                  <a:shade val="67500"/>
                  <a:satMod val="115000"/>
                </a:srgbClr>
              </a:gs>
              <a:gs pos="100000">
                <a:srgbClr val="FBEFC5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До новых встреч</a:t>
            </a:r>
            <a:r>
              <a:rPr lang="ru-RU" sz="4000" b="1" dirty="0" smtClean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!</a:t>
            </a:r>
            <a:endParaRPr lang="ru-RU" sz="4000" b="1" dirty="0">
              <a:solidFill>
                <a:srgbClr val="C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854" y="2123420"/>
            <a:ext cx="2042926" cy="255600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632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80467" y="586496"/>
            <a:ext cx="3140771" cy="556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Басня – это: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34342" y="2303942"/>
            <a:ext cx="420831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SzPts val="2000"/>
              <a:buFont typeface="Wingdings" panose="05000000000000000000" pitchFamily="2" charset="2"/>
              <a:buChar char="q"/>
            </a:pPr>
            <a:r>
              <a:rPr lang="ru-RU" sz="2000" b="1" i="1" dirty="0">
                <a:solidFill>
                  <a:prstClr val="black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краткий рассказ нравоучительного характера, имеющий иносказательный смысл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62930" y="3939661"/>
            <a:ext cx="4036869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2000"/>
              <a:buFont typeface="Wingdings" panose="05000000000000000000" pitchFamily="2" charset="2"/>
              <a:buChar char="q"/>
            </a:pPr>
            <a:r>
              <a:rPr lang="ru-RU" sz="2000" b="1" i="1" dirty="0">
                <a:solidFill>
                  <a:prstClr val="black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короткое стихотворение о жизни зверей</a:t>
            </a:r>
            <a:endParaRPr lang="ru-RU" sz="1600" b="1" i="1" dirty="0">
              <a:solidFill>
                <a:prstClr val="black"/>
              </a:solidFill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77205" y="1145893"/>
            <a:ext cx="4122594" cy="91440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094018" y="2224044"/>
            <a:ext cx="4208319" cy="413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SzPts val="2000"/>
              <a:buFont typeface="Courier New" panose="02070309020205020404" pitchFamily="49" charset="0"/>
              <a:buChar char="□"/>
            </a:pPr>
            <a:endParaRPr lang="ru-RU" sz="2000" b="1" i="1" dirty="0">
              <a:solidFill>
                <a:prstClr val="black"/>
              </a:solidFill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634342" y="2309869"/>
            <a:ext cx="4122594" cy="14425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634342" y="3962720"/>
            <a:ext cx="4122594" cy="11541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677205" y="1142906"/>
            <a:ext cx="4347297" cy="767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SzPts val="2000"/>
              <a:buFont typeface="Wingdings" panose="05000000000000000000" pitchFamily="2" charset="2"/>
              <a:buChar char="q"/>
            </a:pPr>
            <a:r>
              <a:rPr lang="ru-RU" sz="2000" b="1" i="1" dirty="0">
                <a:solidFill>
                  <a:prstClr val="black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рассказ в стихах о каком-либо событии, случае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05" y="979155"/>
            <a:ext cx="4788000" cy="444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820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7107" y="651739"/>
            <a:ext cx="3998274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lnSpc>
                <a:spcPct val="115000"/>
              </a:lnSpc>
              <a:spcAft>
                <a:spcPts val="1000"/>
              </a:spcAft>
              <a:buFont typeface="+mj-lt"/>
              <a:buAutoNum type="arabicPeriod" startAt="2"/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Мораль басни – это: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2448" y="1252301"/>
            <a:ext cx="3998274" cy="13710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7107" y="2807126"/>
            <a:ext cx="3998274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2448" y="3984089"/>
            <a:ext cx="4117953" cy="12590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02449" y="1256777"/>
            <a:ext cx="3998273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2000"/>
              <a:buFont typeface="Wingdings" panose="05000000000000000000" pitchFamily="2" charset="2"/>
              <a:buChar char="q"/>
            </a:pPr>
            <a:r>
              <a:rPr lang="ru-RU" b="1" i="1" dirty="0" smtClean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начальные или заключительные строки басни с кратким нравоучительным выводом</a:t>
            </a:r>
            <a:endParaRPr lang="ru-RU" sz="1400" b="1" i="1" dirty="0" smtClean="0">
              <a:effectLst/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7107" y="2740336"/>
            <a:ext cx="3998273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2000"/>
              <a:buFont typeface="Wingdings" panose="05000000000000000000" pitchFamily="2" charset="2"/>
              <a:buChar char="q"/>
            </a:pPr>
            <a:r>
              <a:rPr lang="ru-RU" b="1" i="1" dirty="0" smtClean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начальные строки басни, в которых читатель знакомится с героями</a:t>
            </a:r>
            <a:endParaRPr lang="ru-RU" sz="1400" b="1" i="1" dirty="0" smtClean="0">
              <a:effectLst/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7107" y="3905346"/>
            <a:ext cx="4208319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2000"/>
              <a:buFont typeface="Wingdings" panose="05000000000000000000" pitchFamily="2" charset="2"/>
              <a:buChar char="q"/>
            </a:pPr>
            <a:r>
              <a:rPr lang="ru-RU" b="1" i="1" dirty="0" smtClean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заключительные строки басни, в которых читатель узнает, что стало с героями в конце</a:t>
            </a:r>
            <a:endParaRPr lang="ru-RU" sz="1400" b="1" i="1" dirty="0">
              <a:effectLst/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35060" y="651739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31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826" y="987713"/>
            <a:ext cx="2001837" cy="3995738"/>
          </a:xfrm>
        </p:spPr>
      </p:pic>
      <p:sp>
        <p:nvSpPr>
          <p:cNvPr id="6" name="Прямоугольник 5"/>
          <p:cNvSpPr/>
          <p:nvPr/>
        </p:nvSpPr>
        <p:spPr>
          <a:xfrm>
            <a:off x="228588" y="702117"/>
            <a:ext cx="4177146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  <a:spcAft>
                <a:spcPts val="0"/>
              </a:spcAft>
              <a:tabLst>
                <a:tab pos="971550" algn="l"/>
              </a:tabLst>
            </a:pPr>
            <a:r>
              <a:rPr lang="ru-RU" sz="26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3. Какому </a:t>
            </a:r>
            <a:r>
              <a:rPr lang="ru-RU" sz="2600" b="1" dirty="0">
                <a:ea typeface="Times New Roman" panose="02020603050405020304" pitchFamily="18" charset="0"/>
                <a:cs typeface="Arial" panose="020B0604020202020204" pitchFamily="34" charset="0"/>
              </a:rPr>
              <a:t>историческому событию посвящена басня Крылова «Волк </a:t>
            </a:r>
            <a:r>
              <a:rPr lang="ru-RU" sz="26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на псарне</a:t>
            </a:r>
            <a:r>
              <a:rPr lang="ru-RU" sz="2600" b="1" dirty="0">
                <a:ea typeface="Times New Roman" panose="02020603050405020304" pitchFamily="18" charset="0"/>
                <a:cs typeface="Arial" panose="020B0604020202020204" pitchFamily="34" charset="0"/>
              </a:rPr>
              <a:t>»?</a:t>
            </a:r>
            <a:endParaRPr lang="ru-RU" sz="2600" b="1" dirty="0">
              <a:ea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8599" y="2350044"/>
            <a:ext cx="4177146" cy="57782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8702" y="3091394"/>
            <a:ext cx="4177145" cy="7064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8589" y="3961397"/>
            <a:ext cx="4177145" cy="60642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51117" y="2458382"/>
            <a:ext cx="4154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971550" algn="l"/>
              </a:tabLst>
            </a:pPr>
            <a:r>
              <a:rPr lang="ru-RU" b="1" i="1" dirty="0">
                <a:latin typeface="Century Schoolbook" panose="020406040505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Отечественная война 1812 </a:t>
            </a:r>
            <a:r>
              <a:rPr lang="ru-RU" b="1" i="1" dirty="0" smtClean="0">
                <a:latin typeface="Century Schoolbook" panose="020406040505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г.</a:t>
            </a:r>
            <a:endParaRPr lang="ru-RU" sz="2800" b="1" i="1" dirty="0">
              <a:latin typeface="Century Schoolbook" panose="020406040505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117" y="3124223"/>
            <a:ext cx="4154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b="1" i="1" dirty="0" smtClean="0">
                <a:latin typeface="Century Schoolbook" panose="020406040505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Восстание </a:t>
            </a:r>
            <a:r>
              <a:rPr lang="ru-RU" b="1" i="1" dirty="0">
                <a:latin typeface="Century Schoolbook" panose="020406040505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декабристов в 1825 </a:t>
            </a:r>
            <a:r>
              <a:rPr lang="ru-RU" b="1" i="1" dirty="0" smtClean="0">
                <a:latin typeface="Century Schoolbook" panose="020406040505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г.</a:t>
            </a:r>
            <a:endParaRPr lang="ru-RU" b="1" i="1" dirty="0">
              <a:latin typeface="Century Schoolbook" panose="020406040505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117" y="3941442"/>
            <a:ext cx="41771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971550" algn="l"/>
              </a:tabLst>
            </a:pPr>
            <a:r>
              <a:rPr lang="ru-RU" b="1" i="1" dirty="0" smtClean="0">
                <a:latin typeface="Century Schoolbook" panose="020406040505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Русско-турецкая </a:t>
            </a:r>
            <a:r>
              <a:rPr lang="ru-RU" b="1" i="1" dirty="0">
                <a:latin typeface="Century Schoolbook" panose="020406040505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война </a:t>
            </a:r>
            <a:r>
              <a:rPr lang="ru-RU" b="1" i="1" dirty="0" smtClean="0">
                <a:latin typeface="Century Schoolbook" panose="020406040505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    1806–1812 </a:t>
            </a:r>
            <a:r>
              <a:rPr lang="ru-RU" b="1" i="1" dirty="0">
                <a:latin typeface="Century Schoolbook" panose="020406040505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гг.</a:t>
            </a:r>
            <a:endParaRPr lang="ru-RU" sz="2800" b="1" i="1" dirty="0">
              <a:latin typeface="Century Schoolbook" panose="020406040505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137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202" y="1542615"/>
            <a:ext cx="2267683" cy="2736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1335" y="684767"/>
            <a:ext cx="4177146" cy="1066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5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Как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 называет Лисицу из басни «Ворона и Лисица»?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0717" y="1870365"/>
            <a:ext cx="3323369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0717" y="2551880"/>
            <a:ext cx="3323368" cy="5091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0716" y="3292987"/>
            <a:ext cx="3323369" cy="4987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0716" y="4052454"/>
            <a:ext cx="3323369" cy="4987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56523" y="1916633"/>
            <a:ext cx="1864613" cy="3817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2000"/>
              <a:buFont typeface="Wingdings" panose="05000000000000000000" pitchFamily="2" charset="2"/>
              <a:buChar char="q"/>
            </a:pPr>
            <a:r>
              <a:rPr lang="ru-RU" b="1" i="1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голубушка</a:t>
            </a:r>
            <a:endParaRPr lang="ru-RU" sz="1400" b="1" i="1" dirty="0"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56523" y="2650152"/>
            <a:ext cx="1750800" cy="381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2000"/>
              <a:buFont typeface="Wingdings" panose="05000000000000000000" pitchFamily="2" charset="2"/>
              <a:buChar char="q"/>
            </a:pPr>
            <a:r>
              <a:rPr lang="ru-RU" b="1" i="1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плутовка</a:t>
            </a:r>
            <a:endParaRPr lang="ru-RU" sz="1400" b="1" i="1" dirty="0"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28470" y="3351097"/>
            <a:ext cx="1992853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2000"/>
              <a:buFont typeface="Wingdings" panose="05000000000000000000" pitchFamily="2" charset="2"/>
              <a:buChar char="q"/>
            </a:pPr>
            <a:r>
              <a:rPr lang="ru-RU" b="1" i="1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царь-птиц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28470" y="4052454"/>
            <a:ext cx="2236510" cy="381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2000"/>
              <a:buFont typeface="Wingdings" panose="05000000000000000000" pitchFamily="2" charset="2"/>
              <a:buChar char="q"/>
            </a:pPr>
            <a:r>
              <a:rPr lang="ru-RU" b="1" i="1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Патрикеевна</a:t>
            </a:r>
            <a:endParaRPr lang="ru-RU" sz="1400" b="1" i="1" dirty="0"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436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6" y="1313914"/>
            <a:ext cx="2876915" cy="3060000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868" y="5250982"/>
            <a:ext cx="352425" cy="352425"/>
          </a:xfrm>
        </p:spPr>
      </p:pic>
      <p:sp>
        <p:nvSpPr>
          <p:cNvPr id="4" name="Прямоугольник 3"/>
          <p:cNvSpPr/>
          <p:nvPr/>
        </p:nvSpPr>
        <p:spPr>
          <a:xfrm>
            <a:off x="4572000" y="681335"/>
            <a:ext cx="4229100" cy="1699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  <a:spcAft>
                <a:spcPts val="0"/>
              </a:spcAft>
            </a:pPr>
            <a:r>
              <a:rPr lang="ru-RU" sz="28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5. Какой </a:t>
            </a:r>
            <a:r>
              <a:rPr lang="ru-RU" sz="2800" b="1" dirty="0">
                <a:ea typeface="Times New Roman" panose="02020603050405020304" pitchFamily="18" charset="0"/>
                <a:cs typeface="Arial" panose="020B0604020202020204" pitchFamily="34" charset="0"/>
              </a:rPr>
              <a:t>персонаж басни «Свинья под Дубом» попытался остановить Свинью, </a:t>
            </a:r>
            <a:r>
              <a:rPr lang="ru-RU" sz="28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подрывавшую </a:t>
            </a:r>
            <a:r>
              <a:rPr lang="ru-RU" sz="2800" b="1" dirty="0">
                <a:ea typeface="Times New Roman" panose="02020603050405020304" pitchFamily="18" charset="0"/>
                <a:cs typeface="Arial" panose="020B0604020202020204" pitchFamily="34" charset="0"/>
              </a:rPr>
              <a:t>корни Дуба?</a:t>
            </a:r>
            <a:endParaRPr lang="ru-RU" sz="4000" b="1" dirty="0">
              <a:ea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43320" y="2581890"/>
            <a:ext cx="2687566" cy="524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43320" y="3307182"/>
            <a:ext cx="2687565" cy="5418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43320" y="4063776"/>
            <a:ext cx="2687565" cy="5008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125338" y="2668173"/>
            <a:ext cx="1539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i="1" dirty="0">
                <a:latin typeface="Century Schoolbook" panose="020406040505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Воробей </a:t>
            </a:r>
            <a:endParaRPr lang="ru-RU" b="1" i="1" dirty="0">
              <a:latin typeface="Century Schoolbook" panose="020406040505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69607" y="3402881"/>
            <a:ext cx="124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i="1" dirty="0">
                <a:latin typeface="Century Schoolbook" panose="020406040505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Ворон</a:t>
            </a:r>
            <a:endParaRPr lang="ru-RU" b="1" i="1" dirty="0">
              <a:latin typeface="Century Schoolbook" panose="020406040505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54019" y="4129556"/>
            <a:ext cx="912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b="1" i="1" dirty="0">
                <a:latin typeface="Century Schoolbook" panose="020406040505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Дуб</a:t>
            </a:r>
            <a:endParaRPr lang="ru-RU" sz="2800" b="1" i="1" dirty="0">
              <a:latin typeface="Century Schoolbook" panose="020406040505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790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447306" y="701180"/>
            <a:ext cx="4582390" cy="13948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 6. Из какой басни эти герои:</a:t>
            </a:r>
            <a:r>
              <a:rPr lang="ru-RU" dirty="0" smtClean="0"/>
              <a:t> </a:t>
            </a:r>
            <a:r>
              <a:rPr lang="ru-RU" b="1" i="1" dirty="0" smtClean="0"/>
              <a:t>Слон, овцы, волки.</a:t>
            </a:r>
            <a:endParaRPr lang="ru-RU" b="1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4" y="1876693"/>
            <a:ext cx="2383602" cy="2664000"/>
          </a:xfrm>
        </p:spPr>
      </p:pic>
      <p:sp>
        <p:nvSpPr>
          <p:cNvPr id="2" name="Скругленный прямоугольник 1"/>
          <p:cNvSpPr/>
          <p:nvPr/>
        </p:nvSpPr>
        <p:spPr>
          <a:xfrm>
            <a:off x="4759032" y="2076662"/>
            <a:ext cx="3958937" cy="6572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59033" y="2891793"/>
            <a:ext cx="3958937" cy="633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59033" y="3670079"/>
            <a:ext cx="3958937" cy="6457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59034" y="4471032"/>
            <a:ext cx="3958937" cy="6414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180317" y="2236272"/>
            <a:ext cx="3187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i="1" dirty="0">
                <a:solidFill>
                  <a:srgbClr val="00000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«Слон на воеводстве»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81017" y="3008522"/>
            <a:ext cx="158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b="1" i="1" dirty="0">
                <a:solidFill>
                  <a:srgbClr val="00000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«Дерево»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10251" y="3792578"/>
            <a:ext cx="1250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i="1" dirty="0">
                <a:solidFill>
                  <a:srgbClr val="00000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«Гуси»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696488" y="4611252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i="1" dirty="0">
                <a:solidFill>
                  <a:srgbClr val="00000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«Лев на ловле»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5412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48" y="2010369"/>
            <a:ext cx="2663280" cy="2916000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65073" y="737757"/>
            <a:ext cx="4298372" cy="1756064"/>
          </a:xfrm>
        </p:spPr>
        <p:txBody>
          <a:bodyPr>
            <a:normAutofit/>
          </a:bodyPr>
          <a:lstStyle/>
          <a:p>
            <a:pPr marL="0" indent="0">
              <a:lnSpc>
                <a:spcPts val="2500"/>
              </a:lnSpc>
              <a:spcBef>
                <a:spcPts val="0"/>
              </a:spcBef>
              <a:buNone/>
            </a:pPr>
            <a:r>
              <a:rPr lang="ru-RU" b="1" dirty="0" smtClean="0"/>
              <a:t>7. Из какой басни мораль: </a:t>
            </a:r>
            <a:r>
              <a:rPr lang="ru-RU" sz="2600" b="1" i="1" dirty="0" smtClean="0"/>
              <a:t>« </a:t>
            </a:r>
            <a:r>
              <a:rPr lang="ru-RU" sz="2600" b="1" i="1" dirty="0"/>
              <a:t>Невежи судят точно так:</a:t>
            </a:r>
            <a:br>
              <a:rPr lang="ru-RU" sz="2600" b="1" i="1" dirty="0"/>
            </a:br>
            <a:r>
              <a:rPr lang="ru-RU" sz="2600" b="1" i="1" dirty="0"/>
              <a:t>      В чем толку не поймут, то все у них пустяк</a:t>
            </a:r>
            <a:r>
              <a:rPr lang="ru-RU" sz="2600" b="1" i="1" dirty="0" smtClean="0"/>
              <a:t>.»</a:t>
            </a:r>
            <a:r>
              <a:rPr lang="ru-RU" b="1" dirty="0" smtClean="0"/>
              <a:t>?</a:t>
            </a:r>
            <a:endParaRPr lang="ru-RU" b="1" i="1" dirty="0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65518" y="2566556"/>
            <a:ext cx="4125191" cy="540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65518" y="3196012"/>
            <a:ext cx="4125191" cy="54471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49975" y="3841683"/>
            <a:ext cx="4125191" cy="5135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65518" y="4432528"/>
            <a:ext cx="4197927" cy="5239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949995" y="2606814"/>
            <a:ext cx="1628972" cy="412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  <a:buFont typeface="Wingdings" panose="05000000000000000000" pitchFamily="2" charset="2"/>
              <a:buChar char="q"/>
            </a:pPr>
            <a:r>
              <a:rPr lang="ru-RU" b="1" i="1" dirty="0" smtClean="0">
                <a:latin typeface="Century Schoolbook" panose="02040604050505020304" pitchFamily="18" charset="0"/>
              </a:rPr>
              <a:t> «</a:t>
            </a:r>
            <a:r>
              <a:rPr lang="ru-RU" b="1" i="1" dirty="0">
                <a:latin typeface="Century Schoolbook" panose="02040604050505020304" pitchFamily="18" charset="0"/>
              </a:rPr>
              <a:t>Ларчик»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949995" y="3227099"/>
            <a:ext cx="1705916" cy="412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  <a:buFont typeface="Wingdings" panose="05000000000000000000" pitchFamily="2" charset="2"/>
              <a:buChar char="q"/>
            </a:pPr>
            <a:r>
              <a:rPr lang="ru-RU" b="1" i="1" dirty="0" smtClean="0">
                <a:latin typeface="Century Schoolbook" panose="02040604050505020304" pitchFamily="18" charset="0"/>
              </a:rPr>
              <a:t> «</a:t>
            </a:r>
            <a:r>
              <a:rPr lang="ru-RU" b="1" i="1" dirty="0">
                <a:latin typeface="Century Schoolbook" panose="02040604050505020304" pitchFamily="18" charset="0"/>
              </a:rPr>
              <a:t>Синица»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417798" y="3877207"/>
            <a:ext cx="2770310" cy="412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  <a:buFont typeface="Wingdings" panose="05000000000000000000" pitchFamily="2" charset="2"/>
              <a:buChar char="q"/>
            </a:pPr>
            <a:r>
              <a:rPr lang="ru-RU" b="1" i="1" dirty="0" smtClean="0">
                <a:latin typeface="Century Schoolbook" panose="02040604050505020304" pitchFamily="18" charset="0"/>
              </a:rPr>
              <a:t> «</a:t>
            </a:r>
            <a:r>
              <a:rPr lang="ru-RU" b="1" i="1" dirty="0">
                <a:latin typeface="Century Schoolbook" panose="02040604050505020304" pitchFamily="18" charset="0"/>
              </a:rPr>
              <a:t>Собачья дружба»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49818" y="4509830"/>
            <a:ext cx="4113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i="1" dirty="0">
                <a:latin typeface="Century Schoolbook" panose="02040604050505020304" pitchFamily="18" charset="0"/>
              </a:rPr>
              <a:t> «Петух и Жемчужное зерно»</a:t>
            </a:r>
          </a:p>
        </p:txBody>
      </p:sp>
    </p:spTree>
    <p:extLst>
      <p:ext uri="{BB962C8B-B14F-4D97-AF65-F5344CB8AC3E}">
        <p14:creationId xmlns:p14="http://schemas.microsoft.com/office/powerpoint/2010/main" val="3166866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389" y="1544589"/>
            <a:ext cx="3104786" cy="2808000"/>
          </a:xfrm>
        </p:spPr>
      </p:pic>
      <p:sp>
        <p:nvSpPr>
          <p:cNvPr id="6" name="Прямоугольник 5"/>
          <p:cNvSpPr/>
          <p:nvPr/>
        </p:nvSpPr>
        <p:spPr>
          <a:xfrm>
            <a:off x="259773" y="715926"/>
            <a:ext cx="4125191" cy="1058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800" b="1" dirty="0" smtClean="0"/>
              <a:t>8. Из </a:t>
            </a:r>
            <a:r>
              <a:rPr lang="ru-RU" sz="2800" b="1" dirty="0"/>
              <a:t>какой басни </a:t>
            </a:r>
            <a:r>
              <a:rPr lang="ru-RU" sz="2800" b="1" dirty="0" smtClean="0"/>
              <a:t>слова: </a:t>
            </a:r>
            <a:r>
              <a:rPr lang="ru-RU" sz="2400" b="1" i="1" dirty="0"/>
              <a:t>«...Избави Бог и нас от этаких судей</a:t>
            </a:r>
            <a:r>
              <a:rPr lang="ru-RU" sz="2400" b="1" i="1" dirty="0" smtClean="0"/>
              <a:t>»</a:t>
            </a:r>
            <a:r>
              <a:rPr lang="ru-RU" sz="2800" b="1" dirty="0"/>
              <a:t> ?</a:t>
            </a:r>
            <a:endParaRPr lang="ru-RU" sz="2800" b="1" i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2509" y="1774036"/>
            <a:ext cx="3948545" cy="4990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2420" y="2497609"/>
            <a:ext cx="3948545" cy="52614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2507" y="3248263"/>
            <a:ext cx="3948545" cy="4990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2420" y="3939659"/>
            <a:ext cx="3948545" cy="5420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24592" y="1838902"/>
            <a:ext cx="3305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b="1" i="1" dirty="0">
                <a:latin typeface="Century Schoolbook" panose="02040604050505020304" pitchFamily="18" charset="0"/>
              </a:rPr>
              <a:t>«Стрекоза и Муравей»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49200" y="2565923"/>
            <a:ext cx="2656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i="1" dirty="0">
                <a:latin typeface="Century Schoolbook" panose="02040604050505020304" pitchFamily="18" charset="0"/>
              </a:rPr>
              <a:t> «Осел и Соловей»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22938" y="3309295"/>
            <a:ext cx="2509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i="1" dirty="0">
                <a:latin typeface="Century Schoolbook" panose="02040604050505020304" pitchFamily="18" charset="0"/>
              </a:rPr>
              <a:t> «Любопытный»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73245" y="4025995"/>
            <a:ext cx="2632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i="1" dirty="0">
                <a:latin typeface="Century Schoolbook" panose="02040604050505020304" pitchFamily="18" charset="0"/>
              </a:rPr>
              <a:t>«Мышь и Крыса».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7329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1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shablon_k_prezentatsii_na_nemetskom_yazyke_basnya</Template>
  <TotalTime>584</TotalTime>
  <Words>350</Words>
  <Application>Microsoft Office PowerPoint</Application>
  <PresentationFormat>Экран (4:3)</PresentationFormat>
  <Paragraphs>59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13</vt:i4>
      </vt:variant>
    </vt:vector>
  </HeadingPairs>
  <TitlesOfParts>
    <vt:vector size="27" baseType="lpstr">
      <vt:lpstr>Arial</vt:lpstr>
      <vt:lpstr>Calibri</vt:lpstr>
      <vt:lpstr>Century Schoolbook</vt:lpstr>
      <vt:lpstr>Courier New</vt:lpstr>
      <vt:lpstr>Monotype Corsiva</vt:lpstr>
      <vt:lpstr>Times New Roman</vt:lpstr>
      <vt:lpstr>Wingdings</vt:lpstr>
      <vt:lpstr>Тема4</vt:lpstr>
      <vt:lpstr>Тема6</vt:lpstr>
      <vt:lpstr>Тема5</vt:lpstr>
      <vt:lpstr>Тема11</vt:lpstr>
      <vt:lpstr>Тема8</vt:lpstr>
      <vt:lpstr>Тема7</vt:lpstr>
      <vt:lpstr>Тема9</vt:lpstr>
      <vt:lpstr>Тест  «В мире басен И. A.Крылова»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  «В мире басен И. Крылова»</dc:title>
  <dc:creator>User</dc:creator>
  <cp:lastModifiedBy>User</cp:lastModifiedBy>
  <cp:revision>51</cp:revision>
  <dcterms:created xsi:type="dcterms:W3CDTF">2017-07-24T18:31:31Z</dcterms:created>
  <dcterms:modified xsi:type="dcterms:W3CDTF">2017-10-31T20:40:13Z</dcterms:modified>
</cp:coreProperties>
</file>