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4" r:id="rId3"/>
    <p:sldId id="278" r:id="rId4"/>
    <p:sldId id="275" r:id="rId5"/>
    <p:sldId id="287" r:id="rId6"/>
    <p:sldId id="279" r:id="rId7"/>
    <p:sldId id="283" r:id="rId8"/>
    <p:sldId id="288" r:id="rId9"/>
    <p:sldId id="284" r:id="rId10"/>
    <p:sldId id="273" r:id="rId11"/>
    <p:sldId id="280" r:id="rId12"/>
    <p:sldId id="282" r:id="rId13"/>
    <p:sldId id="286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CC"/>
    <a:srgbClr val="003366"/>
    <a:srgbClr val="FFFF99"/>
    <a:srgbClr val="9900FF"/>
    <a:srgbClr val="FFFFCC"/>
    <a:srgbClr val="66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474" autoAdjust="0"/>
  </p:normalViewPr>
  <p:slideViewPr>
    <p:cSldViewPr>
      <p:cViewPr>
        <p:scale>
          <a:sx n="100" d="100"/>
          <a:sy n="100" d="100"/>
        </p:scale>
        <p:origin x="-294" y="-7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CC4BF-EAAC-4E0A-8C69-F286CD0D5971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6C93C-0292-4A4D-A902-87153E466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083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193EF1-655D-4F42-B5F3-E8F71684BE0A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2" Type="http://schemas.openxmlformats.org/officeDocument/2006/relationships/image" Target="../media/image57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75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/>
          <p:cNvSpPr/>
          <p:nvPr/>
        </p:nvSpPr>
        <p:spPr>
          <a:xfrm>
            <a:off x="6691345" y="4796378"/>
            <a:ext cx="2455100" cy="347122"/>
          </a:xfrm>
          <a:custGeom>
            <a:avLst/>
            <a:gdLst>
              <a:gd name="connsiteX0" fmla="*/ 0 w 9144000"/>
              <a:gd name="connsiteY0" fmla="*/ 0 h 339502"/>
              <a:gd name="connsiteX1" fmla="*/ 9144000 w 9144000"/>
              <a:gd name="connsiteY1" fmla="*/ 0 h 339502"/>
              <a:gd name="connsiteX2" fmla="*/ 9144000 w 9144000"/>
              <a:gd name="connsiteY2" fmla="*/ 339502 h 339502"/>
              <a:gd name="connsiteX3" fmla="*/ 0 w 9144000"/>
              <a:gd name="connsiteY3" fmla="*/ 339502 h 339502"/>
              <a:gd name="connsiteX4" fmla="*/ 0 w 9144000"/>
              <a:gd name="connsiteY4" fmla="*/ 0 h 339502"/>
              <a:gd name="connsiteX0" fmla="*/ 345688 w 9144000"/>
              <a:gd name="connsiteY0" fmla="*/ 0 h 339502"/>
              <a:gd name="connsiteX1" fmla="*/ 9144000 w 9144000"/>
              <a:gd name="connsiteY1" fmla="*/ 0 h 339502"/>
              <a:gd name="connsiteX2" fmla="*/ 9144000 w 9144000"/>
              <a:gd name="connsiteY2" fmla="*/ 339502 h 339502"/>
              <a:gd name="connsiteX3" fmla="*/ 0 w 9144000"/>
              <a:gd name="connsiteY3" fmla="*/ 339502 h 339502"/>
              <a:gd name="connsiteX4" fmla="*/ 345688 w 9144000"/>
              <a:gd name="connsiteY4" fmla="*/ 0 h 339502"/>
              <a:gd name="connsiteX0" fmla="*/ 345688 w 9144000"/>
              <a:gd name="connsiteY0" fmla="*/ 0 h 339502"/>
              <a:gd name="connsiteX1" fmla="*/ 9144000 w 9144000"/>
              <a:gd name="connsiteY1" fmla="*/ 0 h 339502"/>
              <a:gd name="connsiteX2" fmla="*/ 9144000 w 9144000"/>
              <a:gd name="connsiteY2" fmla="*/ 339502 h 339502"/>
              <a:gd name="connsiteX3" fmla="*/ 0 w 9144000"/>
              <a:gd name="connsiteY3" fmla="*/ 339502 h 339502"/>
              <a:gd name="connsiteX4" fmla="*/ 345688 w 9144000"/>
              <a:gd name="connsiteY4" fmla="*/ 0 h 339502"/>
              <a:gd name="connsiteX0" fmla="*/ 345688 w 9144000"/>
              <a:gd name="connsiteY0" fmla="*/ 0 h 339502"/>
              <a:gd name="connsiteX1" fmla="*/ 9144000 w 9144000"/>
              <a:gd name="connsiteY1" fmla="*/ 0 h 339502"/>
              <a:gd name="connsiteX2" fmla="*/ 9144000 w 9144000"/>
              <a:gd name="connsiteY2" fmla="*/ 339502 h 339502"/>
              <a:gd name="connsiteX3" fmla="*/ 0 w 9144000"/>
              <a:gd name="connsiteY3" fmla="*/ 339502 h 339502"/>
              <a:gd name="connsiteX4" fmla="*/ 345688 w 9144000"/>
              <a:gd name="connsiteY4" fmla="*/ 0 h 339502"/>
              <a:gd name="connsiteX0" fmla="*/ 2078075 w 10876387"/>
              <a:gd name="connsiteY0" fmla="*/ 0 h 339502"/>
              <a:gd name="connsiteX1" fmla="*/ 10876387 w 10876387"/>
              <a:gd name="connsiteY1" fmla="*/ 0 h 339502"/>
              <a:gd name="connsiteX2" fmla="*/ 10876387 w 10876387"/>
              <a:gd name="connsiteY2" fmla="*/ 339502 h 339502"/>
              <a:gd name="connsiteX3" fmla="*/ 0 w 10876387"/>
              <a:gd name="connsiteY3" fmla="*/ 339502 h 339502"/>
              <a:gd name="connsiteX4" fmla="*/ 2078075 w 10876387"/>
              <a:gd name="connsiteY4" fmla="*/ 0 h 339502"/>
              <a:gd name="connsiteX0" fmla="*/ 2078075 w 10876387"/>
              <a:gd name="connsiteY0" fmla="*/ 0 h 339502"/>
              <a:gd name="connsiteX1" fmla="*/ 10876387 w 10876387"/>
              <a:gd name="connsiteY1" fmla="*/ 0 h 339502"/>
              <a:gd name="connsiteX2" fmla="*/ 10876387 w 10876387"/>
              <a:gd name="connsiteY2" fmla="*/ 339502 h 339502"/>
              <a:gd name="connsiteX3" fmla="*/ 0 w 10876387"/>
              <a:gd name="connsiteY3" fmla="*/ 339502 h 339502"/>
              <a:gd name="connsiteX4" fmla="*/ 2078075 w 10876387"/>
              <a:gd name="connsiteY4" fmla="*/ 0 h 339502"/>
              <a:gd name="connsiteX0" fmla="*/ 2078075 w 10876387"/>
              <a:gd name="connsiteY0" fmla="*/ 0 h 339502"/>
              <a:gd name="connsiteX1" fmla="*/ 10876387 w 10876387"/>
              <a:gd name="connsiteY1" fmla="*/ 0 h 339502"/>
              <a:gd name="connsiteX2" fmla="*/ 10876387 w 10876387"/>
              <a:gd name="connsiteY2" fmla="*/ 339502 h 339502"/>
              <a:gd name="connsiteX3" fmla="*/ 0 w 10876387"/>
              <a:gd name="connsiteY3" fmla="*/ 339502 h 339502"/>
              <a:gd name="connsiteX4" fmla="*/ 2078075 w 10876387"/>
              <a:gd name="connsiteY4" fmla="*/ 0 h 339502"/>
              <a:gd name="connsiteX0" fmla="*/ 2621569 w 10876387"/>
              <a:gd name="connsiteY0" fmla="*/ 0 h 347122"/>
              <a:gd name="connsiteX1" fmla="*/ 10876387 w 10876387"/>
              <a:gd name="connsiteY1" fmla="*/ 7620 h 347122"/>
              <a:gd name="connsiteX2" fmla="*/ 10876387 w 10876387"/>
              <a:gd name="connsiteY2" fmla="*/ 347122 h 347122"/>
              <a:gd name="connsiteX3" fmla="*/ 0 w 10876387"/>
              <a:gd name="connsiteY3" fmla="*/ 347122 h 347122"/>
              <a:gd name="connsiteX4" fmla="*/ 2621569 w 10876387"/>
              <a:gd name="connsiteY4" fmla="*/ 0 h 347122"/>
              <a:gd name="connsiteX0" fmla="*/ 2621569 w 10944324"/>
              <a:gd name="connsiteY0" fmla="*/ 0 h 347122"/>
              <a:gd name="connsiteX1" fmla="*/ 10944324 w 10944324"/>
              <a:gd name="connsiteY1" fmla="*/ 0 h 347122"/>
              <a:gd name="connsiteX2" fmla="*/ 10876387 w 10944324"/>
              <a:gd name="connsiteY2" fmla="*/ 347122 h 347122"/>
              <a:gd name="connsiteX3" fmla="*/ 0 w 10944324"/>
              <a:gd name="connsiteY3" fmla="*/ 347122 h 347122"/>
              <a:gd name="connsiteX4" fmla="*/ 2621569 w 10944324"/>
              <a:gd name="connsiteY4" fmla="*/ 0 h 347122"/>
              <a:gd name="connsiteX0" fmla="*/ 2621569 w 10944324"/>
              <a:gd name="connsiteY0" fmla="*/ 0 h 347122"/>
              <a:gd name="connsiteX1" fmla="*/ 10944324 w 10944324"/>
              <a:gd name="connsiteY1" fmla="*/ 0 h 347122"/>
              <a:gd name="connsiteX2" fmla="*/ 10910356 w 10944324"/>
              <a:gd name="connsiteY2" fmla="*/ 347122 h 347122"/>
              <a:gd name="connsiteX3" fmla="*/ 0 w 10944324"/>
              <a:gd name="connsiteY3" fmla="*/ 347122 h 347122"/>
              <a:gd name="connsiteX4" fmla="*/ 2621569 w 10944324"/>
              <a:gd name="connsiteY4" fmla="*/ 0 h 347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44324" h="347122">
                <a:moveTo>
                  <a:pt x="2621569" y="0"/>
                </a:moveTo>
                <a:lnTo>
                  <a:pt x="10944324" y="0"/>
                </a:lnTo>
                <a:lnTo>
                  <a:pt x="10910356" y="347122"/>
                </a:lnTo>
                <a:lnTo>
                  <a:pt x="0" y="347122"/>
                </a:lnTo>
                <a:cubicBezTo>
                  <a:pt x="479275" y="107203"/>
                  <a:pt x="1637400" y="1654"/>
                  <a:pt x="262156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75579" y="2147661"/>
            <a:ext cx="7394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Числовые неравенства</a:t>
            </a:r>
          </a:p>
        </p:txBody>
      </p:sp>
    </p:spTree>
    <p:extLst>
      <p:ext uri="{BB962C8B-B14F-4D97-AF65-F5344CB8AC3E}">
        <p14:creationId xmlns="" xmlns:p14="http://schemas.microsoft.com/office/powerpoint/2010/main" val="1763273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26860" y="411450"/>
                <a:ext cx="469320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200" b="1" dirty="0" smtClean="0">
                    <a:latin typeface="Times New Roman" pitchFamily="18" charset="0"/>
                    <a:cs typeface="Times New Roman" pitchFamily="18" charset="0"/>
                  </a:rPr>
                  <a:t>Задание. </a:t>
                </a:r>
                <a:r>
                  <a:rPr lang="ru-RU" sz="2200" dirty="0" smtClean="0">
                    <a:latin typeface="Times New Roman"/>
                    <a:ea typeface="Calibri"/>
                  </a:rPr>
                  <a:t>Сравните </a:t>
                </a:r>
                <a:r>
                  <a:rPr lang="ru-RU" sz="2200" dirty="0">
                    <a:latin typeface="Times New Roman"/>
                    <a:ea typeface="Calibri"/>
                  </a:rPr>
                  <a:t>числа 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  <a:ea typeface="Calibri"/>
                      </a:rPr>
                      <m:t>𝑎</m:t>
                    </m:r>
                  </m:oMath>
                </a14:m>
                <a:r>
                  <a:rPr lang="ru-RU" sz="2200" dirty="0">
                    <a:latin typeface="Times New Roman"/>
                    <a:ea typeface="Calibri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  <a:ea typeface="Calibri"/>
                      </a:rPr>
                      <m:t>𝑏</m:t>
                    </m:r>
                  </m:oMath>
                </a14:m>
                <a:r>
                  <a:rPr lang="ru-RU" sz="2200" dirty="0">
                    <a:latin typeface="Times New Roman"/>
                    <a:ea typeface="Calibri"/>
                  </a:rPr>
                  <a:t>, если:</a:t>
                </a:r>
                <a:endParaRPr lang="ru-RU" sz="2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411450"/>
                <a:ext cx="4693208" cy="430887"/>
              </a:xfrm>
              <a:prstGeom prst="rect">
                <a:avLst/>
              </a:prstGeom>
              <a:blipFill rotWithShape="1">
                <a:blip r:embed="rId2"/>
                <a:stretch>
                  <a:fillRect l="-1558" t="-8451" r="-2208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26860" y="1046382"/>
            <a:ext cx="13864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26860" y="1610858"/>
                <a:ext cx="17194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b="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=0,5</m:t>
                    </m:r>
                  </m:oMath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1610858"/>
                <a:ext cx="1719445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3546" t="-9091" r="-6738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4546526" y="1610858"/>
                <a:ext cx="20567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b="0" dirty="0" smtClean="0">
                    <a:latin typeface="Times New Roman" pitchFamily="18" charset="0"/>
                    <a:cs typeface="Times New Roman" pitchFamily="18" charset="0"/>
                  </a:rPr>
                  <a:t>в)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526" y="1610858"/>
                <a:ext cx="2056782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3264" t="-9091" r="-5045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430076" y="3179752"/>
                <a:ext cx="17322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b="0" dirty="0" smtClean="0">
                    <a:latin typeface="Times New Roman" pitchFamily="18" charset="0"/>
                    <a:cs typeface="Times New Roman" pitchFamily="18" charset="0"/>
                  </a:rPr>
                  <a:t>б)</a:t>
                </a:r>
                <a:r>
                  <a:rPr lang="ru-RU" sz="2000" b="0" dirty="0" smtClean="0">
                    <a:solidFill>
                      <a:srgbClr val="003366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=−7</m:t>
                    </m:r>
                  </m:oMath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76" y="3179752"/>
                <a:ext cx="1732269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3873" t="-9231" r="-5986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4546526" y="3179752"/>
                <a:ext cx="18278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b="0" dirty="0" smtClean="0">
                    <a:latin typeface="Times New Roman" pitchFamily="18" charset="0"/>
                    <a:cs typeface="Times New Roman" pitchFamily="18" charset="0"/>
                  </a:rPr>
                  <a:t>г)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solidFill>
                          <a:srgbClr val="003366"/>
                        </a:solidFill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526" y="3179752"/>
                <a:ext cx="1827873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3667" t="-9231" r="-566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731368" y="699542"/>
                <a:ext cx="1998046" cy="33855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1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368" y="699542"/>
                <a:ext cx="199804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2134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6731368" y="1069107"/>
                <a:ext cx="1998046" cy="33855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1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368" y="1069107"/>
                <a:ext cx="199804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213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634298" y="2243618"/>
                <a:ext cx="10581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0,5</m:t>
                      </m:r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98" y="2243618"/>
                <a:ext cx="1058110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r="-862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660677" y="2243648"/>
                <a:ext cx="13560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2000" i="1">
                          <a:solidFill>
                            <a:srgbClr val="003366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000" i="1">
                          <a:solidFill>
                            <a:srgbClr val="003366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677" y="2243648"/>
                <a:ext cx="1356076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672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634298" y="3871602"/>
                <a:ext cx="10549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−7</m:t>
                      </m:r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98" y="3871602"/>
                <a:ext cx="1054904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576" r="-867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7" name="Прямоугольник 36"/>
              <p:cNvSpPr/>
              <p:nvPr/>
            </p:nvSpPr>
            <p:spPr>
              <a:xfrm>
                <a:off x="1697791" y="3867894"/>
                <a:ext cx="14121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791" y="3867894"/>
                <a:ext cx="1412181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576" r="-649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4759449" y="2243618"/>
                <a:ext cx="215026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=729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449" y="2243618"/>
                <a:ext cx="2150269" cy="400110"/>
              </a:xfrm>
              <a:prstGeom prst="rect">
                <a:avLst/>
              </a:prstGeom>
              <a:blipFill rotWithShape="1">
                <a:blip r:embed="rId13"/>
                <a:stretch>
                  <a:fillRect t="-7576" r="-3977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9" name="Прямоугольник 38"/>
              <p:cNvSpPr/>
              <p:nvPr/>
            </p:nvSpPr>
            <p:spPr>
              <a:xfrm>
                <a:off x="6833796" y="2243648"/>
                <a:ext cx="14121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2000" i="1">
                          <a:solidFill>
                            <a:srgbClr val="003366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000" i="1">
                          <a:solidFill>
                            <a:srgbClr val="003366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3796" y="2243648"/>
                <a:ext cx="1412181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7576" r="-646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4740713" y="3871602"/>
                <a:ext cx="19870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=−16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713" y="3871602"/>
                <a:ext cx="1987082" cy="400110"/>
              </a:xfrm>
              <a:prstGeom prst="rect">
                <a:avLst/>
              </a:prstGeom>
              <a:blipFill rotWithShape="1">
                <a:blip r:embed="rId15"/>
                <a:stretch>
                  <a:fillRect t="-7576" r="-3988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4" name="Прямоугольник 43"/>
              <p:cNvSpPr/>
              <p:nvPr/>
            </p:nvSpPr>
            <p:spPr>
              <a:xfrm>
                <a:off x="6714959" y="3867894"/>
                <a:ext cx="14121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0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959" y="3867894"/>
                <a:ext cx="1412181" cy="400110"/>
              </a:xfrm>
              <a:prstGeom prst="rect">
                <a:avLst/>
              </a:prstGeom>
              <a:blipFill rotWithShape="1">
                <a:blip r:embed="rId16"/>
                <a:stretch>
                  <a:fillRect t="-7576" r="-649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292763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/>
      <p:bldP spid="28" grpId="0" animBg="1"/>
      <p:bldP spid="29" grpId="0" animBg="1"/>
      <p:bldP spid="30" grpId="0" animBg="1"/>
      <p:bldP spid="32" grpId="0" animBg="1"/>
      <p:bldP spid="12" grpId="0" animBg="1"/>
      <p:bldP spid="35" grpId="0" animBg="1"/>
      <p:bldP spid="13" grpId="0" animBg="1"/>
      <p:bldP spid="17" grpId="0" animBg="1"/>
      <p:bldP spid="18" grpId="0" animBg="1"/>
      <p:bldP spid="37" grpId="0" animBg="1"/>
      <p:bldP spid="19" grpId="0" animBg="1"/>
      <p:bldP spid="39" grpId="0" animBg="1"/>
      <p:bldP spid="20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0076" y="411450"/>
            <a:ext cx="73548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Задание. </a:t>
            </a:r>
            <a:r>
              <a:rPr lang="ru-RU" sz="2200" dirty="0" smtClean="0">
                <a:latin typeface="Times New Roman"/>
                <a:ea typeface="Calibri"/>
              </a:rPr>
              <a:t>Докажите</a:t>
            </a:r>
            <a:r>
              <a:rPr lang="ru-RU" sz="2200" dirty="0">
                <a:latin typeface="Times New Roman"/>
                <a:ea typeface="Calibri"/>
              </a:rPr>
              <a:t>, что при любых значениях переменной </a:t>
            </a:r>
            <a:endParaRPr lang="ru-RU" sz="2200" dirty="0" smtClean="0">
              <a:latin typeface="Times New Roman"/>
              <a:ea typeface="Calibri"/>
            </a:endParaRPr>
          </a:p>
          <a:p>
            <a:r>
              <a:rPr lang="ru-RU" sz="2200" dirty="0" smtClean="0">
                <a:latin typeface="Times New Roman"/>
                <a:ea typeface="Calibri"/>
              </a:rPr>
              <a:t>верно неравенство: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6860" y="1923678"/>
                <a:ext cx="36302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0" dirty="0" smtClean="0">
                    <a:latin typeface="Times New Roman" pitchFamily="18" charset="0"/>
                    <a:cs typeface="Times New Roman" pitchFamily="18" charset="0"/>
                  </a:rPr>
                  <a:t>а)</a:t>
                </a:r>
                <a:r>
                  <a:rPr lang="ru-RU" b="0" dirty="0" smtClean="0">
                    <a:solidFill>
                      <a:srgbClr val="003366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+5)(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−7)&lt;(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+4)(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−6)</m:t>
                    </m:r>
                  </m:oMath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1923678"/>
                <a:ext cx="3630225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342" t="-10000" r="-201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432597" y="3291830"/>
                <a:ext cx="37864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0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+7)(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−2)&gt;(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+11)(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−6)</m:t>
                    </m:r>
                  </m:oMath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97" y="3291830"/>
                <a:ext cx="3786486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449" t="-9836" r="-177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432597" y="2435289"/>
                <a:ext cx="3654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−7</m:t>
                          </m:r>
                        </m:e>
                      </m:d>
                      <m:r>
                        <a:rPr lang="ru-RU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  <m:r>
                        <a:rPr lang="ru-RU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97" y="2435289"/>
                <a:ext cx="3654397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66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885828" y="2435289"/>
                <a:ext cx="4439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−7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+5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−35−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+6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+24=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828" y="2435289"/>
                <a:ext cx="443922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37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8118777" y="242941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rgbClr val="003366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3366"/>
                        </a:solidFill>
                        <a:latin typeface="Cambria Math"/>
                      </a:rPr>
                      <m:t>−11</m:t>
                    </m:r>
                  </m:oMath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8777" y="2429418"/>
                <a:ext cx="671979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8182" t="-10000" r="-1454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432597" y="3825352"/>
                <a:ext cx="3796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+7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+11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97" y="3825352"/>
                <a:ext cx="379623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44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4020319" y="3825352"/>
                <a:ext cx="4591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3366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i="1">
                          <a:solidFill>
                            <a:srgbClr val="003366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i="1">
                          <a:solidFill>
                            <a:srgbClr val="003366"/>
                          </a:solidFill>
                          <a:latin typeface="Cambria Math"/>
                        </a:rPr>
                        <m:t>+7</m:t>
                      </m:r>
                      <m:r>
                        <a:rPr lang="en-US" i="1">
                          <a:solidFill>
                            <a:srgbClr val="003366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i="1">
                          <a:solidFill>
                            <a:srgbClr val="003366"/>
                          </a:solidFill>
                          <a:latin typeface="Cambria Math"/>
                        </a:rPr>
                        <m:t>−14−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+6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−11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+66=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319" y="3825352"/>
                <a:ext cx="4591193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19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8398434" y="3825897"/>
                <a:ext cx="494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3366"/>
                          </a:solidFill>
                          <a:latin typeface="Cambria Math"/>
                          <a:cs typeface="Times New Roman" pitchFamily="18" charset="0"/>
                        </a:rPr>
                        <m:t>52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434" y="3825897"/>
                <a:ext cx="49404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1604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Прямоугольник 38"/>
          <p:cNvSpPr/>
          <p:nvPr/>
        </p:nvSpPr>
        <p:spPr>
          <a:xfrm>
            <a:off x="426860" y="1348775"/>
            <a:ext cx="13864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980317" y="2776046"/>
            <a:ext cx="27050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4300871" y="2765752"/>
            <a:ext cx="481052" cy="30283"/>
            <a:chOff x="3760680" y="2868166"/>
            <a:chExt cx="298694" cy="30283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олилиния 51"/>
          <p:cNvSpPr/>
          <p:nvPr/>
        </p:nvSpPr>
        <p:spPr>
          <a:xfrm>
            <a:off x="5397097" y="2765752"/>
            <a:ext cx="471488" cy="35858"/>
          </a:xfrm>
          <a:custGeom>
            <a:avLst/>
            <a:gdLst>
              <a:gd name="connsiteX0" fmla="*/ 0 w 428625"/>
              <a:gd name="connsiteY0" fmla="*/ 28714 h 35858"/>
              <a:gd name="connsiteX1" fmla="*/ 11906 w 428625"/>
              <a:gd name="connsiteY1" fmla="*/ 19189 h 35858"/>
              <a:gd name="connsiteX2" fmla="*/ 26193 w 428625"/>
              <a:gd name="connsiteY2" fmla="*/ 9664 h 35858"/>
              <a:gd name="connsiteX3" fmla="*/ 40481 w 428625"/>
              <a:gd name="connsiteY3" fmla="*/ 19189 h 35858"/>
              <a:gd name="connsiteX4" fmla="*/ 57150 w 428625"/>
              <a:gd name="connsiteY4" fmla="*/ 31095 h 35858"/>
              <a:gd name="connsiteX5" fmla="*/ 78581 w 428625"/>
              <a:gd name="connsiteY5" fmla="*/ 28714 h 35858"/>
              <a:gd name="connsiteX6" fmla="*/ 88106 w 428625"/>
              <a:gd name="connsiteY6" fmla="*/ 7283 h 35858"/>
              <a:gd name="connsiteX7" fmla="*/ 95250 w 428625"/>
              <a:gd name="connsiteY7" fmla="*/ 4902 h 35858"/>
              <a:gd name="connsiteX8" fmla="*/ 102393 w 428625"/>
              <a:gd name="connsiteY8" fmla="*/ 139 h 35858"/>
              <a:gd name="connsiteX9" fmla="*/ 119062 w 428625"/>
              <a:gd name="connsiteY9" fmla="*/ 9664 h 35858"/>
              <a:gd name="connsiteX10" fmla="*/ 123825 w 428625"/>
              <a:gd name="connsiteY10" fmla="*/ 16808 h 35858"/>
              <a:gd name="connsiteX11" fmla="*/ 133350 w 428625"/>
              <a:gd name="connsiteY11" fmla="*/ 23952 h 35858"/>
              <a:gd name="connsiteX12" fmla="*/ 140493 w 428625"/>
              <a:gd name="connsiteY12" fmla="*/ 31095 h 35858"/>
              <a:gd name="connsiteX13" fmla="*/ 152400 w 428625"/>
              <a:gd name="connsiteY13" fmla="*/ 35858 h 35858"/>
              <a:gd name="connsiteX14" fmla="*/ 176212 w 428625"/>
              <a:gd name="connsiteY14" fmla="*/ 33477 h 35858"/>
              <a:gd name="connsiteX15" fmla="*/ 183356 w 428625"/>
              <a:gd name="connsiteY15" fmla="*/ 23952 h 35858"/>
              <a:gd name="connsiteX16" fmla="*/ 192881 w 428625"/>
              <a:gd name="connsiteY16" fmla="*/ 4902 h 35858"/>
              <a:gd name="connsiteX17" fmla="*/ 207168 w 428625"/>
              <a:gd name="connsiteY17" fmla="*/ 7283 h 35858"/>
              <a:gd name="connsiteX18" fmla="*/ 216693 w 428625"/>
              <a:gd name="connsiteY18" fmla="*/ 9664 h 35858"/>
              <a:gd name="connsiteX19" fmla="*/ 223837 w 428625"/>
              <a:gd name="connsiteY19" fmla="*/ 19189 h 35858"/>
              <a:gd name="connsiteX20" fmla="*/ 230981 w 428625"/>
              <a:gd name="connsiteY20" fmla="*/ 26333 h 35858"/>
              <a:gd name="connsiteX21" fmla="*/ 238125 w 428625"/>
              <a:gd name="connsiteY21" fmla="*/ 28714 h 35858"/>
              <a:gd name="connsiteX22" fmla="*/ 254793 w 428625"/>
              <a:gd name="connsiteY22" fmla="*/ 33477 h 35858"/>
              <a:gd name="connsiteX23" fmla="*/ 261937 w 428625"/>
              <a:gd name="connsiteY23" fmla="*/ 26333 h 35858"/>
              <a:gd name="connsiteX24" fmla="*/ 273843 w 428625"/>
              <a:gd name="connsiteY24" fmla="*/ 9664 h 35858"/>
              <a:gd name="connsiteX25" fmla="*/ 280987 w 428625"/>
              <a:gd name="connsiteY25" fmla="*/ 7283 h 35858"/>
              <a:gd name="connsiteX26" fmla="*/ 302418 w 428625"/>
              <a:gd name="connsiteY26" fmla="*/ 9664 h 35858"/>
              <a:gd name="connsiteX27" fmla="*/ 311943 w 428625"/>
              <a:gd name="connsiteY27" fmla="*/ 26333 h 35858"/>
              <a:gd name="connsiteX28" fmla="*/ 323850 w 428625"/>
              <a:gd name="connsiteY28" fmla="*/ 35858 h 35858"/>
              <a:gd name="connsiteX29" fmla="*/ 352425 w 428625"/>
              <a:gd name="connsiteY29" fmla="*/ 31095 h 35858"/>
              <a:gd name="connsiteX30" fmla="*/ 361950 w 428625"/>
              <a:gd name="connsiteY30" fmla="*/ 26333 h 35858"/>
              <a:gd name="connsiteX31" fmla="*/ 366712 w 428625"/>
              <a:gd name="connsiteY31" fmla="*/ 12045 h 35858"/>
              <a:gd name="connsiteX32" fmla="*/ 392906 w 428625"/>
              <a:gd name="connsiteY32" fmla="*/ 23952 h 35858"/>
              <a:gd name="connsiteX33" fmla="*/ 395287 w 428625"/>
              <a:gd name="connsiteY33" fmla="*/ 31095 h 35858"/>
              <a:gd name="connsiteX34" fmla="*/ 402431 w 428625"/>
              <a:gd name="connsiteY34" fmla="*/ 33477 h 35858"/>
              <a:gd name="connsiteX35" fmla="*/ 428625 w 428625"/>
              <a:gd name="connsiteY35" fmla="*/ 33477 h 35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28625" h="35858">
                <a:moveTo>
                  <a:pt x="0" y="28714"/>
                </a:moveTo>
                <a:cubicBezTo>
                  <a:pt x="3969" y="25539"/>
                  <a:pt x="7596" y="21883"/>
                  <a:pt x="11906" y="19189"/>
                </a:cubicBezTo>
                <a:cubicBezTo>
                  <a:pt x="30284" y="7703"/>
                  <a:pt x="6491" y="29369"/>
                  <a:pt x="26193" y="9664"/>
                </a:cubicBezTo>
                <a:cubicBezTo>
                  <a:pt x="38345" y="13714"/>
                  <a:pt x="29130" y="9460"/>
                  <a:pt x="40481" y="19189"/>
                </a:cubicBezTo>
                <a:cubicBezTo>
                  <a:pt x="45654" y="23623"/>
                  <a:pt x="51493" y="27324"/>
                  <a:pt x="57150" y="31095"/>
                </a:cubicBezTo>
                <a:cubicBezTo>
                  <a:pt x="64294" y="30301"/>
                  <a:pt x="72038" y="31688"/>
                  <a:pt x="78581" y="28714"/>
                </a:cubicBezTo>
                <a:cubicBezTo>
                  <a:pt x="80222" y="27968"/>
                  <a:pt x="88084" y="7309"/>
                  <a:pt x="88106" y="7283"/>
                </a:cubicBezTo>
                <a:cubicBezTo>
                  <a:pt x="89713" y="5355"/>
                  <a:pt x="92869" y="5696"/>
                  <a:pt x="95250" y="4902"/>
                </a:cubicBezTo>
                <a:cubicBezTo>
                  <a:pt x="97631" y="3314"/>
                  <a:pt x="99560" y="544"/>
                  <a:pt x="102393" y="139"/>
                </a:cubicBezTo>
                <a:cubicBezTo>
                  <a:pt x="110074" y="-959"/>
                  <a:pt x="114864" y="4626"/>
                  <a:pt x="119062" y="9664"/>
                </a:cubicBezTo>
                <a:cubicBezTo>
                  <a:pt x="120894" y="11863"/>
                  <a:pt x="121801" y="14784"/>
                  <a:pt x="123825" y="16808"/>
                </a:cubicBezTo>
                <a:cubicBezTo>
                  <a:pt x="126631" y="19614"/>
                  <a:pt x="130337" y="21369"/>
                  <a:pt x="133350" y="23952"/>
                </a:cubicBezTo>
                <a:cubicBezTo>
                  <a:pt x="135907" y="26143"/>
                  <a:pt x="137638" y="29310"/>
                  <a:pt x="140493" y="31095"/>
                </a:cubicBezTo>
                <a:cubicBezTo>
                  <a:pt x="144118" y="33361"/>
                  <a:pt x="148431" y="34270"/>
                  <a:pt x="152400" y="35858"/>
                </a:cubicBezTo>
                <a:cubicBezTo>
                  <a:pt x="160337" y="35064"/>
                  <a:pt x="168767" y="36341"/>
                  <a:pt x="176212" y="33477"/>
                </a:cubicBezTo>
                <a:cubicBezTo>
                  <a:pt x="179916" y="32052"/>
                  <a:pt x="181356" y="27380"/>
                  <a:pt x="183356" y="23952"/>
                </a:cubicBezTo>
                <a:cubicBezTo>
                  <a:pt x="186933" y="17820"/>
                  <a:pt x="192881" y="4902"/>
                  <a:pt x="192881" y="4902"/>
                </a:cubicBezTo>
                <a:cubicBezTo>
                  <a:pt x="197643" y="5696"/>
                  <a:pt x="202434" y="6336"/>
                  <a:pt x="207168" y="7283"/>
                </a:cubicBezTo>
                <a:cubicBezTo>
                  <a:pt x="210377" y="7925"/>
                  <a:pt x="214030" y="7762"/>
                  <a:pt x="216693" y="9664"/>
                </a:cubicBezTo>
                <a:cubicBezTo>
                  <a:pt x="219923" y="11971"/>
                  <a:pt x="221254" y="16176"/>
                  <a:pt x="223837" y="19189"/>
                </a:cubicBezTo>
                <a:cubicBezTo>
                  <a:pt x="226029" y="21746"/>
                  <a:pt x="228179" y="24465"/>
                  <a:pt x="230981" y="26333"/>
                </a:cubicBezTo>
                <a:cubicBezTo>
                  <a:pt x="233070" y="27725"/>
                  <a:pt x="235711" y="28024"/>
                  <a:pt x="238125" y="28714"/>
                </a:cubicBezTo>
                <a:cubicBezTo>
                  <a:pt x="259020" y="34683"/>
                  <a:pt x="237693" y="27775"/>
                  <a:pt x="254793" y="33477"/>
                </a:cubicBezTo>
                <a:cubicBezTo>
                  <a:pt x="257174" y="31096"/>
                  <a:pt x="259979" y="29073"/>
                  <a:pt x="261937" y="26333"/>
                </a:cubicBezTo>
                <a:cubicBezTo>
                  <a:pt x="268707" y="16855"/>
                  <a:pt x="263715" y="16416"/>
                  <a:pt x="273843" y="9664"/>
                </a:cubicBezTo>
                <a:cubicBezTo>
                  <a:pt x="275932" y="8272"/>
                  <a:pt x="278606" y="8077"/>
                  <a:pt x="280987" y="7283"/>
                </a:cubicBezTo>
                <a:cubicBezTo>
                  <a:pt x="288131" y="8077"/>
                  <a:pt x="295599" y="7391"/>
                  <a:pt x="302418" y="9664"/>
                </a:cubicBezTo>
                <a:cubicBezTo>
                  <a:pt x="311466" y="12680"/>
                  <a:pt x="309144" y="19801"/>
                  <a:pt x="311943" y="26333"/>
                </a:cubicBezTo>
                <a:cubicBezTo>
                  <a:pt x="315533" y="34711"/>
                  <a:pt x="316240" y="33322"/>
                  <a:pt x="323850" y="35858"/>
                </a:cubicBezTo>
                <a:cubicBezTo>
                  <a:pt x="333375" y="34270"/>
                  <a:pt x="343057" y="33437"/>
                  <a:pt x="352425" y="31095"/>
                </a:cubicBezTo>
                <a:cubicBezTo>
                  <a:pt x="355869" y="30234"/>
                  <a:pt x="359820" y="29173"/>
                  <a:pt x="361950" y="26333"/>
                </a:cubicBezTo>
                <a:cubicBezTo>
                  <a:pt x="364962" y="22317"/>
                  <a:pt x="366712" y="12045"/>
                  <a:pt x="366712" y="12045"/>
                </a:cubicBezTo>
                <a:cubicBezTo>
                  <a:pt x="385159" y="14352"/>
                  <a:pt x="384739" y="9660"/>
                  <a:pt x="392906" y="23952"/>
                </a:cubicBezTo>
                <a:cubicBezTo>
                  <a:pt x="394151" y="26131"/>
                  <a:pt x="393512" y="29320"/>
                  <a:pt x="395287" y="31095"/>
                </a:cubicBezTo>
                <a:cubicBezTo>
                  <a:pt x="397062" y="32870"/>
                  <a:pt x="399927" y="33298"/>
                  <a:pt x="402431" y="33477"/>
                </a:cubicBezTo>
                <a:cubicBezTo>
                  <a:pt x="411140" y="34099"/>
                  <a:pt x="419894" y="33477"/>
                  <a:pt x="428625" y="33477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931663" y="2765752"/>
            <a:ext cx="39604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/>
          <p:cNvGrpSpPr/>
          <p:nvPr/>
        </p:nvGrpSpPr>
        <p:grpSpPr>
          <a:xfrm>
            <a:off x="5015410" y="2765752"/>
            <a:ext cx="328565" cy="30283"/>
            <a:chOff x="3760680" y="2868166"/>
            <a:chExt cx="298694" cy="30283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59"/>
          <p:cNvGrpSpPr/>
          <p:nvPr/>
        </p:nvGrpSpPr>
        <p:grpSpPr>
          <a:xfrm>
            <a:off x="6583716" y="2765752"/>
            <a:ext cx="328565" cy="30283"/>
            <a:chOff x="3760680" y="2868166"/>
            <a:chExt cx="298694" cy="30283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6950388" y="2765752"/>
            <a:ext cx="481052" cy="30283"/>
            <a:chOff x="3760680" y="2868166"/>
            <a:chExt cx="298694" cy="30283"/>
          </a:xfrm>
        </p:grpSpPr>
        <p:cxnSp>
          <p:nvCxnSpPr>
            <p:cNvPr id="64" name="Прямая соединительная линия 63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Полилиния 65"/>
          <p:cNvSpPr/>
          <p:nvPr/>
        </p:nvSpPr>
        <p:spPr>
          <a:xfrm>
            <a:off x="7663538" y="2758117"/>
            <a:ext cx="322032" cy="35858"/>
          </a:xfrm>
          <a:custGeom>
            <a:avLst/>
            <a:gdLst>
              <a:gd name="connsiteX0" fmla="*/ 0 w 428625"/>
              <a:gd name="connsiteY0" fmla="*/ 28714 h 35858"/>
              <a:gd name="connsiteX1" fmla="*/ 11906 w 428625"/>
              <a:gd name="connsiteY1" fmla="*/ 19189 h 35858"/>
              <a:gd name="connsiteX2" fmla="*/ 26193 w 428625"/>
              <a:gd name="connsiteY2" fmla="*/ 9664 h 35858"/>
              <a:gd name="connsiteX3" fmla="*/ 40481 w 428625"/>
              <a:gd name="connsiteY3" fmla="*/ 19189 h 35858"/>
              <a:gd name="connsiteX4" fmla="*/ 57150 w 428625"/>
              <a:gd name="connsiteY4" fmla="*/ 31095 h 35858"/>
              <a:gd name="connsiteX5" fmla="*/ 78581 w 428625"/>
              <a:gd name="connsiteY5" fmla="*/ 28714 h 35858"/>
              <a:gd name="connsiteX6" fmla="*/ 88106 w 428625"/>
              <a:gd name="connsiteY6" fmla="*/ 7283 h 35858"/>
              <a:gd name="connsiteX7" fmla="*/ 95250 w 428625"/>
              <a:gd name="connsiteY7" fmla="*/ 4902 h 35858"/>
              <a:gd name="connsiteX8" fmla="*/ 102393 w 428625"/>
              <a:gd name="connsiteY8" fmla="*/ 139 h 35858"/>
              <a:gd name="connsiteX9" fmla="*/ 119062 w 428625"/>
              <a:gd name="connsiteY9" fmla="*/ 9664 h 35858"/>
              <a:gd name="connsiteX10" fmla="*/ 123825 w 428625"/>
              <a:gd name="connsiteY10" fmla="*/ 16808 h 35858"/>
              <a:gd name="connsiteX11" fmla="*/ 133350 w 428625"/>
              <a:gd name="connsiteY11" fmla="*/ 23952 h 35858"/>
              <a:gd name="connsiteX12" fmla="*/ 140493 w 428625"/>
              <a:gd name="connsiteY12" fmla="*/ 31095 h 35858"/>
              <a:gd name="connsiteX13" fmla="*/ 152400 w 428625"/>
              <a:gd name="connsiteY13" fmla="*/ 35858 h 35858"/>
              <a:gd name="connsiteX14" fmla="*/ 176212 w 428625"/>
              <a:gd name="connsiteY14" fmla="*/ 33477 h 35858"/>
              <a:gd name="connsiteX15" fmla="*/ 183356 w 428625"/>
              <a:gd name="connsiteY15" fmla="*/ 23952 h 35858"/>
              <a:gd name="connsiteX16" fmla="*/ 192881 w 428625"/>
              <a:gd name="connsiteY16" fmla="*/ 4902 h 35858"/>
              <a:gd name="connsiteX17" fmla="*/ 207168 w 428625"/>
              <a:gd name="connsiteY17" fmla="*/ 7283 h 35858"/>
              <a:gd name="connsiteX18" fmla="*/ 216693 w 428625"/>
              <a:gd name="connsiteY18" fmla="*/ 9664 h 35858"/>
              <a:gd name="connsiteX19" fmla="*/ 223837 w 428625"/>
              <a:gd name="connsiteY19" fmla="*/ 19189 h 35858"/>
              <a:gd name="connsiteX20" fmla="*/ 230981 w 428625"/>
              <a:gd name="connsiteY20" fmla="*/ 26333 h 35858"/>
              <a:gd name="connsiteX21" fmla="*/ 238125 w 428625"/>
              <a:gd name="connsiteY21" fmla="*/ 28714 h 35858"/>
              <a:gd name="connsiteX22" fmla="*/ 254793 w 428625"/>
              <a:gd name="connsiteY22" fmla="*/ 33477 h 35858"/>
              <a:gd name="connsiteX23" fmla="*/ 261937 w 428625"/>
              <a:gd name="connsiteY23" fmla="*/ 26333 h 35858"/>
              <a:gd name="connsiteX24" fmla="*/ 273843 w 428625"/>
              <a:gd name="connsiteY24" fmla="*/ 9664 h 35858"/>
              <a:gd name="connsiteX25" fmla="*/ 280987 w 428625"/>
              <a:gd name="connsiteY25" fmla="*/ 7283 h 35858"/>
              <a:gd name="connsiteX26" fmla="*/ 302418 w 428625"/>
              <a:gd name="connsiteY26" fmla="*/ 9664 h 35858"/>
              <a:gd name="connsiteX27" fmla="*/ 311943 w 428625"/>
              <a:gd name="connsiteY27" fmla="*/ 26333 h 35858"/>
              <a:gd name="connsiteX28" fmla="*/ 323850 w 428625"/>
              <a:gd name="connsiteY28" fmla="*/ 35858 h 35858"/>
              <a:gd name="connsiteX29" fmla="*/ 352425 w 428625"/>
              <a:gd name="connsiteY29" fmla="*/ 31095 h 35858"/>
              <a:gd name="connsiteX30" fmla="*/ 361950 w 428625"/>
              <a:gd name="connsiteY30" fmla="*/ 26333 h 35858"/>
              <a:gd name="connsiteX31" fmla="*/ 366712 w 428625"/>
              <a:gd name="connsiteY31" fmla="*/ 12045 h 35858"/>
              <a:gd name="connsiteX32" fmla="*/ 392906 w 428625"/>
              <a:gd name="connsiteY32" fmla="*/ 23952 h 35858"/>
              <a:gd name="connsiteX33" fmla="*/ 395287 w 428625"/>
              <a:gd name="connsiteY33" fmla="*/ 31095 h 35858"/>
              <a:gd name="connsiteX34" fmla="*/ 402431 w 428625"/>
              <a:gd name="connsiteY34" fmla="*/ 33477 h 35858"/>
              <a:gd name="connsiteX35" fmla="*/ 428625 w 428625"/>
              <a:gd name="connsiteY35" fmla="*/ 33477 h 35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28625" h="35858">
                <a:moveTo>
                  <a:pt x="0" y="28714"/>
                </a:moveTo>
                <a:cubicBezTo>
                  <a:pt x="3969" y="25539"/>
                  <a:pt x="7596" y="21883"/>
                  <a:pt x="11906" y="19189"/>
                </a:cubicBezTo>
                <a:cubicBezTo>
                  <a:pt x="30284" y="7703"/>
                  <a:pt x="6491" y="29369"/>
                  <a:pt x="26193" y="9664"/>
                </a:cubicBezTo>
                <a:cubicBezTo>
                  <a:pt x="38345" y="13714"/>
                  <a:pt x="29130" y="9460"/>
                  <a:pt x="40481" y="19189"/>
                </a:cubicBezTo>
                <a:cubicBezTo>
                  <a:pt x="45654" y="23623"/>
                  <a:pt x="51493" y="27324"/>
                  <a:pt x="57150" y="31095"/>
                </a:cubicBezTo>
                <a:cubicBezTo>
                  <a:pt x="64294" y="30301"/>
                  <a:pt x="72038" y="31688"/>
                  <a:pt x="78581" y="28714"/>
                </a:cubicBezTo>
                <a:cubicBezTo>
                  <a:pt x="80222" y="27968"/>
                  <a:pt x="88084" y="7309"/>
                  <a:pt x="88106" y="7283"/>
                </a:cubicBezTo>
                <a:cubicBezTo>
                  <a:pt x="89713" y="5355"/>
                  <a:pt x="92869" y="5696"/>
                  <a:pt x="95250" y="4902"/>
                </a:cubicBezTo>
                <a:cubicBezTo>
                  <a:pt x="97631" y="3314"/>
                  <a:pt x="99560" y="544"/>
                  <a:pt x="102393" y="139"/>
                </a:cubicBezTo>
                <a:cubicBezTo>
                  <a:pt x="110074" y="-959"/>
                  <a:pt x="114864" y="4626"/>
                  <a:pt x="119062" y="9664"/>
                </a:cubicBezTo>
                <a:cubicBezTo>
                  <a:pt x="120894" y="11863"/>
                  <a:pt x="121801" y="14784"/>
                  <a:pt x="123825" y="16808"/>
                </a:cubicBezTo>
                <a:cubicBezTo>
                  <a:pt x="126631" y="19614"/>
                  <a:pt x="130337" y="21369"/>
                  <a:pt x="133350" y="23952"/>
                </a:cubicBezTo>
                <a:cubicBezTo>
                  <a:pt x="135907" y="26143"/>
                  <a:pt x="137638" y="29310"/>
                  <a:pt x="140493" y="31095"/>
                </a:cubicBezTo>
                <a:cubicBezTo>
                  <a:pt x="144118" y="33361"/>
                  <a:pt x="148431" y="34270"/>
                  <a:pt x="152400" y="35858"/>
                </a:cubicBezTo>
                <a:cubicBezTo>
                  <a:pt x="160337" y="35064"/>
                  <a:pt x="168767" y="36341"/>
                  <a:pt x="176212" y="33477"/>
                </a:cubicBezTo>
                <a:cubicBezTo>
                  <a:pt x="179916" y="32052"/>
                  <a:pt x="181356" y="27380"/>
                  <a:pt x="183356" y="23952"/>
                </a:cubicBezTo>
                <a:cubicBezTo>
                  <a:pt x="186933" y="17820"/>
                  <a:pt x="192881" y="4902"/>
                  <a:pt x="192881" y="4902"/>
                </a:cubicBezTo>
                <a:cubicBezTo>
                  <a:pt x="197643" y="5696"/>
                  <a:pt x="202434" y="6336"/>
                  <a:pt x="207168" y="7283"/>
                </a:cubicBezTo>
                <a:cubicBezTo>
                  <a:pt x="210377" y="7925"/>
                  <a:pt x="214030" y="7762"/>
                  <a:pt x="216693" y="9664"/>
                </a:cubicBezTo>
                <a:cubicBezTo>
                  <a:pt x="219923" y="11971"/>
                  <a:pt x="221254" y="16176"/>
                  <a:pt x="223837" y="19189"/>
                </a:cubicBezTo>
                <a:cubicBezTo>
                  <a:pt x="226029" y="21746"/>
                  <a:pt x="228179" y="24465"/>
                  <a:pt x="230981" y="26333"/>
                </a:cubicBezTo>
                <a:cubicBezTo>
                  <a:pt x="233070" y="27725"/>
                  <a:pt x="235711" y="28024"/>
                  <a:pt x="238125" y="28714"/>
                </a:cubicBezTo>
                <a:cubicBezTo>
                  <a:pt x="259020" y="34683"/>
                  <a:pt x="237693" y="27775"/>
                  <a:pt x="254793" y="33477"/>
                </a:cubicBezTo>
                <a:cubicBezTo>
                  <a:pt x="257174" y="31096"/>
                  <a:pt x="259979" y="29073"/>
                  <a:pt x="261937" y="26333"/>
                </a:cubicBezTo>
                <a:cubicBezTo>
                  <a:pt x="268707" y="16855"/>
                  <a:pt x="263715" y="16416"/>
                  <a:pt x="273843" y="9664"/>
                </a:cubicBezTo>
                <a:cubicBezTo>
                  <a:pt x="275932" y="8272"/>
                  <a:pt x="278606" y="8077"/>
                  <a:pt x="280987" y="7283"/>
                </a:cubicBezTo>
                <a:cubicBezTo>
                  <a:pt x="288131" y="8077"/>
                  <a:pt x="295599" y="7391"/>
                  <a:pt x="302418" y="9664"/>
                </a:cubicBezTo>
                <a:cubicBezTo>
                  <a:pt x="311466" y="12680"/>
                  <a:pt x="309144" y="19801"/>
                  <a:pt x="311943" y="26333"/>
                </a:cubicBezTo>
                <a:cubicBezTo>
                  <a:pt x="315533" y="34711"/>
                  <a:pt x="316240" y="33322"/>
                  <a:pt x="323850" y="35858"/>
                </a:cubicBezTo>
                <a:cubicBezTo>
                  <a:pt x="333375" y="34270"/>
                  <a:pt x="343057" y="33437"/>
                  <a:pt x="352425" y="31095"/>
                </a:cubicBezTo>
                <a:cubicBezTo>
                  <a:pt x="355869" y="30234"/>
                  <a:pt x="359820" y="29173"/>
                  <a:pt x="361950" y="26333"/>
                </a:cubicBezTo>
                <a:cubicBezTo>
                  <a:pt x="364962" y="22317"/>
                  <a:pt x="366712" y="12045"/>
                  <a:pt x="366712" y="12045"/>
                </a:cubicBezTo>
                <a:cubicBezTo>
                  <a:pt x="385159" y="14352"/>
                  <a:pt x="384739" y="9660"/>
                  <a:pt x="392906" y="23952"/>
                </a:cubicBezTo>
                <a:cubicBezTo>
                  <a:pt x="394151" y="26131"/>
                  <a:pt x="393512" y="29320"/>
                  <a:pt x="395287" y="31095"/>
                </a:cubicBezTo>
                <a:cubicBezTo>
                  <a:pt x="397062" y="32870"/>
                  <a:pt x="399927" y="33298"/>
                  <a:pt x="402431" y="33477"/>
                </a:cubicBezTo>
                <a:cubicBezTo>
                  <a:pt x="411140" y="34099"/>
                  <a:pt x="419894" y="33477"/>
                  <a:pt x="428625" y="33477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4094617" y="4202370"/>
            <a:ext cx="27050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Группа 67"/>
          <p:cNvGrpSpPr/>
          <p:nvPr/>
        </p:nvGrpSpPr>
        <p:grpSpPr>
          <a:xfrm>
            <a:off x="4424696" y="4192076"/>
            <a:ext cx="481052" cy="30283"/>
            <a:chOff x="3760680" y="2868166"/>
            <a:chExt cx="298694" cy="30283"/>
          </a:xfrm>
        </p:grpSpPr>
        <p:cxnSp>
          <p:nvCxnSpPr>
            <p:cNvPr id="69" name="Прямая соединительная линия 68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Полилиния 70"/>
          <p:cNvSpPr/>
          <p:nvPr/>
        </p:nvSpPr>
        <p:spPr>
          <a:xfrm>
            <a:off x="5511397" y="4192076"/>
            <a:ext cx="471488" cy="35858"/>
          </a:xfrm>
          <a:custGeom>
            <a:avLst/>
            <a:gdLst>
              <a:gd name="connsiteX0" fmla="*/ 0 w 428625"/>
              <a:gd name="connsiteY0" fmla="*/ 28714 h 35858"/>
              <a:gd name="connsiteX1" fmla="*/ 11906 w 428625"/>
              <a:gd name="connsiteY1" fmla="*/ 19189 h 35858"/>
              <a:gd name="connsiteX2" fmla="*/ 26193 w 428625"/>
              <a:gd name="connsiteY2" fmla="*/ 9664 h 35858"/>
              <a:gd name="connsiteX3" fmla="*/ 40481 w 428625"/>
              <a:gd name="connsiteY3" fmla="*/ 19189 h 35858"/>
              <a:gd name="connsiteX4" fmla="*/ 57150 w 428625"/>
              <a:gd name="connsiteY4" fmla="*/ 31095 h 35858"/>
              <a:gd name="connsiteX5" fmla="*/ 78581 w 428625"/>
              <a:gd name="connsiteY5" fmla="*/ 28714 h 35858"/>
              <a:gd name="connsiteX6" fmla="*/ 88106 w 428625"/>
              <a:gd name="connsiteY6" fmla="*/ 7283 h 35858"/>
              <a:gd name="connsiteX7" fmla="*/ 95250 w 428625"/>
              <a:gd name="connsiteY7" fmla="*/ 4902 h 35858"/>
              <a:gd name="connsiteX8" fmla="*/ 102393 w 428625"/>
              <a:gd name="connsiteY8" fmla="*/ 139 h 35858"/>
              <a:gd name="connsiteX9" fmla="*/ 119062 w 428625"/>
              <a:gd name="connsiteY9" fmla="*/ 9664 h 35858"/>
              <a:gd name="connsiteX10" fmla="*/ 123825 w 428625"/>
              <a:gd name="connsiteY10" fmla="*/ 16808 h 35858"/>
              <a:gd name="connsiteX11" fmla="*/ 133350 w 428625"/>
              <a:gd name="connsiteY11" fmla="*/ 23952 h 35858"/>
              <a:gd name="connsiteX12" fmla="*/ 140493 w 428625"/>
              <a:gd name="connsiteY12" fmla="*/ 31095 h 35858"/>
              <a:gd name="connsiteX13" fmla="*/ 152400 w 428625"/>
              <a:gd name="connsiteY13" fmla="*/ 35858 h 35858"/>
              <a:gd name="connsiteX14" fmla="*/ 176212 w 428625"/>
              <a:gd name="connsiteY14" fmla="*/ 33477 h 35858"/>
              <a:gd name="connsiteX15" fmla="*/ 183356 w 428625"/>
              <a:gd name="connsiteY15" fmla="*/ 23952 h 35858"/>
              <a:gd name="connsiteX16" fmla="*/ 192881 w 428625"/>
              <a:gd name="connsiteY16" fmla="*/ 4902 h 35858"/>
              <a:gd name="connsiteX17" fmla="*/ 207168 w 428625"/>
              <a:gd name="connsiteY17" fmla="*/ 7283 h 35858"/>
              <a:gd name="connsiteX18" fmla="*/ 216693 w 428625"/>
              <a:gd name="connsiteY18" fmla="*/ 9664 h 35858"/>
              <a:gd name="connsiteX19" fmla="*/ 223837 w 428625"/>
              <a:gd name="connsiteY19" fmla="*/ 19189 h 35858"/>
              <a:gd name="connsiteX20" fmla="*/ 230981 w 428625"/>
              <a:gd name="connsiteY20" fmla="*/ 26333 h 35858"/>
              <a:gd name="connsiteX21" fmla="*/ 238125 w 428625"/>
              <a:gd name="connsiteY21" fmla="*/ 28714 h 35858"/>
              <a:gd name="connsiteX22" fmla="*/ 254793 w 428625"/>
              <a:gd name="connsiteY22" fmla="*/ 33477 h 35858"/>
              <a:gd name="connsiteX23" fmla="*/ 261937 w 428625"/>
              <a:gd name="connsiteY23" fmla="*/ 26333 h 35858"/>
              <a:gd name="connsiteX24" fmla="*/ 273843 w 428625"/>
              <a:gd name="connsiteY24" fmla="*/ 9664 h 35858"/>
              <a:gd name="connsiteX25" fmla="*/ 280987 w 428625"/>
              <a:gd name="connsiteY25" fmla="*/ 7283 h 35858"/>
              <a:gd name="connsiteX26" fmla="*/ 302418 w 428625"/>
              <a:gd name="connsiteY26" fmla="*/ 9664 h 35858"/>
              <a:gd name="connsiteX27" fmla="*/ 311943 w 428625"/>
              <a:gd name="connsiteY27" fmla="*/ 26333 h 35858"/>
              <a:gd name="connsiteX28" fmla="*/ 323850 w 428625"/>
              <a:gd name="connsiteY28" fmla="*/ 35858 h 35858"/>
              <a:gd name="connsiteX29" fmla="*/ 352425 w 428625"/>
              <a:gd name="connsiteY29" fmla="*/ 31095 h 35858"/>
              <a:gd name="connsiteX30" fmla="*/ 361950 w 428625"/>
              <a:gd name="connsiteY30" fmla="*/ 26333 h 35858"/>
              <a:gd name="connsiteX31" fmla="*/ 366712 w 428625"/>
              <a:gd name="connsiteY31" fmla="*/ 12045 h 35858"/>
              <a:gd name="connsiteX32" fmla="*/ 392906 w 428625"/>
              <a:gd name="connsiteY32" fmla="*/ 23952 h 35858"/>
              <a:gd name="connsiteX33" fmla="*/ 395287 w 428625"/>
              <a:gd name="connsiteY33" fmla="*/ 31095 h 35858"/>
              <a:gd name="connsiteX34" fmla="*/ 402431 w 428625"/>
              <a:gd name="connsiteY34" fmla="*/ 33477 h 35858"/>
              <a:gd name="connsiteX35" fmla="*/ 428625 w 428625"/>
              <a:gd name="connsiteY35" fmla="*/ 33477 h 35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28625" h="35858">
                <a:moveTo>
                  <a:pt x="0" y="28714"/>
                </a:moveTo>
                <a:cubicBezTo>
                  <a:pt x="3969" y="25539"/>
                  <a:pt x="7596" y="21883"/>
                  <a:pt x="11906" y="19189"/>
                </a:cubicBezTo>
                <a:cubicBezTo>
                  <a:pt x="30284" y="7703"/>
                  <a:pt x="6491" y="29369"/>
                  <a:pt x="26193" y="9664"/>
                </a:cubicBezTo>
                <a:cubicBezTo>
                  <a:pt x="38345" y="13714"/>
                  <a:pt x="29130" y="9460"/>
                  <a:pt x="40481" y="19189"/>
                </a:cubicBezTo>
                <a:cubicBezTo>
                  <a:pt x="45654" y="23623"/>
                  <a:pt x="51493" y="27324"/>
                  <a:pt x="57150" y="31095"/>
                </a:cubicBezTo>
                <a:cubicBezTo>
                  <a:pt x="64294" y="30301"/>
                  <a:pt x="72038" y="31688"/>
                  <a:pt x="78581" y="28714"/>
                </a:cubicBezTo>
                <a:cubicBezTo>
                  <a:pt x="80222" y="27968"/>
                  <a:pt x="88084" y="7309"/>
                  <a:pt x="88106" y="7283"/>
                </a:cubicBezTo>
                <a:cubicBezTo>
                  <a:pt x="89713" y="5355"/>
                  <a:pt x="92869" y="5696"/>
                  <a:pt x="95250" y="4902"/>
                </a:cubicBezTo>
                <a:cubicBezTo>
                  <a:pt x="97631" y="3314"/>
                  <a:pt x="99560" y="544"/>
                  <a:pt x="102393" y="139"/>
                </a:cubicBezTo>
                <a:cubicBezTo>
                  <a:pt x="110074" y="-959"/>
                  <a:pt x="114864" y="4626"/>
                  <a:pt x="119062" y="9664"/>
                </a:cubicBezTo>
                <a:cubicBezTo>
                  <a:pt x="120894" y="11863"/>
                  <a:pt x="121801" y="14784"/>
                  <a:pt x="123825" y="16808"/>
                </a:cubicBezTo>
                <a:cubicBezTo>
                  <a:pt x="126631" y="19614"/>
                  <a:pt x="130337" y="21369"/>
                  <a:pt x="133350" y="23952"/>
                </a:cubicBezTo>
                <a:cubicBezTo>
                  <a:pt x="135907" y="26143"/>
                  <a:pt x="137638" y="29310"/>
                  <a:pt x="140493" y="31095"/>
                </a:cubicBezTo>
                <a:cubicBezTo>
                  <a:pt x="144118" y="33361"/>
                  <a:pt x="148431" y="34270"/>
                  <a:pt x="152400" y="35858"/>
                </a:cubicBezTo>
                <a:cubicBezTo>
                  <a:pt x="160337" y="35064"/>
                  <a:pt x="168767" y="36341"/>
                  <a:pt x="176212" y="33477"/>
                </a:cubicBezTo>
                <a:cubicBezTo>
                  <a:pt x="179916" y="32052"/>
                  <a:pt x="181356" y="27380"/>
                  <a:pt x="183356" y="23952"/>
                </a:cubicBezTo>
                <a:cubicBezTo>
                  <a:pt x="186933" y="17820"/>
                  <a:pt x="192881" y="4902"/>
                  <a:pt x="192881" y="4902"/>
                </a:cubicBezTo>
                <a:cubicBezTo>
                  <a:pt x="197643" y="5696"/>
                  <a:pt x="202434" y="6336"/>
                  <a:pt x="207168" y="7283"/>
                </a:cubicBezTo>
                <a:cubicBezTo>
                  <a:pt x="210377" y="7925"/>
                  <a:pt x="214030" y="7762"/>
                  <a:pt x="216693" y="9664"/>
                </a:cubicBezTo>
                <a:cubicBezTo>
                  <a:pt x="219923" y="11971"/>
                  <a:pt x="221254" y="16176"/>
                  <a:pt x="223837" y="19189"/>
                </a:cubicBezTo>
                <a:cubicBezTo>
                  <a:pt x="226029" y="21746"/>
                  <a:pt x="228179" y="24465"/>
                  <a:pt x="230981" y="26333"/>
                </a:cubicBezTo>
                <a:cubicBezTo>
                  <a:pt x="233070" y="27725"/>
                  <a:pt x="235711" y="28024"/>
                  <a:pt x="238125" y="28714"/>
                </a:cubicBezTo>
                <a:cubicBezTo>
                  <a:pt x="259020" y="34683"/>
                  <a:pt x="237693" y="27775"/>
                  <a:pt x="254793" y="33477"/>
                </a:cubicBezTo>
                <a:cubicBezTo>
                  <a:pt x="257174" y="31096"/>
                  <a:pt x="259979" y="29073"/>
                  <a:pt x="261937" y="26333"/>
                </a:cubicBezTo>
                <a:cubicBezTo>
                  <a:pt x="268707" y="16855"/>
                  <a:pt x="263715" y="16416"/>
                  <a:pt x="273843" y="9664"/>
                </a:cubicBezTo>
                <a:cubicBezTo>
                  <a:pt x="275932" y="8272"/>
                  <a:pt x="278606" y="8077"/>
                  <a:pt x="280987" y="7283"/>
                </a:cubicBezTo>
                <a:cubicBezTo>
                  <a:pt x="288131" y="8077"/>
                  <a:pt x="295599" y="7391"/>
                  <a:pt x="302418" y="9664"/>
                </a:cubicBezTo>
                <a:cubicBezTo>
                  <a:pt x="311466" y="12680"/>
                  <a:pt x="309144" y="19801"/>
                  <a:pt x="311943" y="26333"/>
                </a:cubicBezTo>
                <a:cubicBezTo>
                  <a:pt x="315533" y="34711"/>
                  <a:pt x="316240" y="33322"/>
                  <a:pt x="323850" y="35858"/>
                </a:cubicBezTo>
                <a:cubicBezTo>
                  <a:pt x="333375" y="34270"/>
                  <a:pt x="343057" y="33437"/>
                  <a:pt x="352425" y="31095"/>
                </a:cubicBezTo>
                <a:cubicBezTo>
                  <a:pt x="355869" y="30234"/>
                  <a:pt x="359820" y="29173"/>
                  <a:pt x="361950" y="26333"/>
                </a:cubicBezTo>
                <a:cubicBezTo>
                  <a:pt x="364962" y="22317"/>
                  <a:pt x="366712" y="12045"/>
                  <a:pt x="366712" y="12045"/>
                </a:cubicBezTo>
                <a:cubicBezTo>
                  <a:pt x="385159" y="14352"/>
                  <a:pt x="384739" y="9660"/>
                  <a:pt x="392906" y="23952"/>
                </a:cubicBezTo>
                <a:cubicBezTo>
                  <a:pt x="394151" y="26131"/>
                  <a:pt x="393512" y="29320"/>
                  <a:pt x="395287" y="31095"/>
                </a:cubicBezTo>
                <a:cubicBezTo>
                  <a:pt x="397062" y="32870"/>
                  <a:pt x="399927" y="33298"/>
                  <a:pt x="402431" y="33477"/>
                </a:cubicBezTo>
                <a:cubicBezTo>
                  <a:pt x="411140" y="34099"/>
                  <a:pt x="419894" y="33477"/>
                  <a:pt x="428625" y="33477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6045963" y="4192076"/>
            <a:ext cx="39604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Группа 72"/>
          <p:cNvGrpSpPr/>
          <p:nvPr/>
        </p:nvGrpSpPr>
        <p:grpSpPr>
          <a:xfrm>
            <a:off x="5129710" y="4192076"/>
            <a:ext cx="328565" cy="30283"/>
            <a:chOff x="3760680" y="2868166"/>
            <a:chExt cx="298694" cy="30283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Группа 75"/>
          <p:cNvGrpSpPr/>
          <p:nvPr/>
        </p:nvGrpSpPr>
        <p:grpSpPr>
          <a:xfrm>
            <a:off x="6698016" y="4192076"/>
            <a:ext cx="328565" cy="30283"/>
            <a:chOff x="3760680" y="2868166"/>
            <a:chExt cx="298694" cy="30283"/>
          </a:xfrm>
        </p:grpSpPr>
        <p:cxnSp>
          <p:nvCxnSpPr>
            <p:cNvPr id="77" name="Прямая соединительная линия 76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Группа 78"/>
          <p:cNvGrpSpPr/>
          <p:nvPr/>
        </p:nvGrpSpPr>
        <p:grpSpPr>
          <a:xfrm>
            <a:off x="7099903" y="4192076"/>
            <a:ext cx="582073" cy="30283"/>
            <a:chOff x="3760680" y="2868166"/>
            <a:chExt cx="298694" cy="30283"/>
          </a:xfrm>
        </p:grpSpPr>
        <p:cxnSp>
          <p:nvCxnSpPr>
            <p:cNvPr id="80" name="Прямая соединительная линия 79"/>
            <p:cNvCxnSpPr/>
            <p:nvPr/>
          </p:nvCxnSpPr>
          <p:spPr>
            <a:xfrm>
              <a:off x="3761820" y="2868166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3760680" y="2898449"/>
              <a:ext cx="297554" cy="0"/>
            </a:xfrm>
            <a:prstGeom prst="line">
              <a:avLst/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Полилиния 81"/>
          <p:cNvSpPr/>
          <p:nvPr/>
        </p:nvSpPr>
        <p:spPr>
          <a:xfrm>
            <a:off x="7958813" y="4184441"/>
            <a:ext cx="322032" cy="35858"/>
          </a:xfrm>
          <a:custGeom>
            <a:avLst/>
            <a:gdLst>
              <a:gd name="connsiteX0" fmla="*/ 0 w 428625"/>
              <a:gd name="connsiteY0" fmla="*/ 28714 h 35858"/>
              <a:gd name="connsiteX1" fmla="*/ 11906 w 428625"/>
              <a:gd name="connsiteY1" fmla="*/ 19189 h 35858"/>
              <a:gd name="connsiteX2" fmla="*/ 26193 w 428625"/>
              <a:gd name="connsiteY2" fmla="*/ 9664 h 35858"/>
              <a:gd name="connsiteX3" fmla="*/ 40481 w 428625"/>
              <a:gd name="connsiteY3" fmla="*/ 19189 h 35858"/>
              <a:gd name="connsiteX4" fmla="*/ 57150 w 428625"/>
              <a:gd name="connsiteY4" fmla="*/ 31095 h 35858"/>
              <a:gd name="connsiteX5" fmla="*/ 78581 w 428625"/>
              <a:gd name="connsiteY5" fmla="*/ 28714 h 35858"/>
              <a:gd name="connsiteX6" fmla="*/ 88106 w 428625"/>
              <a:gd name="connsiteY6" fmla="*/ 7283 h 35858"/>
              <a:gd name="connsiteX7" fmla="*/ 95250 w 428625"/>
              <a:gd name="connsiteY7" fmla="*/ 4902 h 35858"/>
              <a:gd name="connsiteX8" fmla="*/ 102393 w 428625"/>
              <a:gd name="connsiteY8" fmla="*/ 139 h 35858"/>
              <a:gd name="connsiteX9" fmla="*/ 119062 w 428625"/>
              <a:gd name="connsiteY9" fmla="*/ 9664 h 35858"/>
              <a:gd name="connsiteX10" fmla="*/ 123825 w 428625"/>
              <a:gd name="connsiteY10" fmla="*/ 16808 h 35858"/>
              <a:gd name="connsiteX11" fmla="*/ 133350 w 428625"/>
              <a:gd name="connsiteY11" fmla="*/ 23952 h 35858"/>
              <a:gd name="connsiteX12" fmla="*/ 140493 w 428625"/>
              <a:gd name="connsiteY12" fmla="*/ 31095 h 35858"/>
              <a:gd name="connsiteX13" fmla="*/ 152400 w 428625"/>
              <a:gd name="connsiteY13" fmla="*/ 35858 h 35858"/>
              <a:gd name="connsiteX14" fmla="*/ 176212 w 428625"/>
              <a:gd name="connsiteY14" fmla="*/ 33477 h 35858"/>
              <a:gd name="connsiteX15" fmla="*/ 183356 w 428625"/>
              <a:gd name="connsiteY15" fmla="*/ 23952 h 35858"/>
              <a:gd name="connsiteX16" fmla="*/ 192881 w 428625"/>
              <a:gd name="connsiteY16" fmla="*/ 4902 h 35858"/>
              <a:gd name="connsiteX17" fmla="*/ 207168 w 428625"/>
              <a:gd name="connsiteY17" fmla="*/ 7283 h 35858"/>
              <a:gd name="connsiteX18" fmla="*/ 216693 w 428625"/>
              <a:gd name="connsiteY18" fmla="*/ 9664 h 35858"/>
              <a:gd name="connsiteX19" fmla="*/ 223837 w 428625"/>
              <a:gd name="connsiteY19" fmla="*/ 19189 h 35858"/>
              <a:gd name="connsiteX20" fmla="*/ 230981 w 428625"/>
              <a:gd name="connsiteY20" fmla="*/ 26333 h 35858"/>
              <a:gd name="connsiteX21" fmla="*/ 238125 w 428625"/>
              <a:gd name="connsiteY21" fmla="*/ 28714 h 35858"/>
              <a:gd name="connsiteX22" fmla="*/ 254793 w 428625"/>
              <a:gd name="connsiteY22" fmla="*/ 33477 h 35858"/>
              <a:gd name="connsiteX23" fmla="*/ 261937 w 428625"/>
              <a:gd name="connsiteY23" fmla="*/ 26333 h 35858"/>
              <a:gd name="connsiteX24" fmla="*/ 273843 w 428625"/>
              <a:gd name="connsiteY24" fmla="*/ 9664 h 35858"/>
              <a:gd name="connsiteX25" fmla="*/ 280987 w 428625"/>
              <a:gd name="connsiteY25" fmla="*/ 7283 h 35858"/>
              <a:gd name="connsiteX26" fmla="*/ 302418 w 428625"/>
              <a:gd name="connsiteY26" fmla="*/ 9664 h 35858"/>
              <a:gd name="connsiteX27" fmla="*/ 311943 w 428625"/>
              <a:gd name="connsiteY27" fmla="*/ 26333 h 35858"/>
              <a:gd name="connsiteX28" fmla="*/ 323850 w 428625"/>
              <a:gd name="connsiteY28" fmla="*/ 35858 h 35858"/>
              <a:gd name="connsiteX29" fmla="*/ 352425 w 428625"/>
              <a:gd name="connsiteY29" fmla="*/ 31095 h 35858"/>
              <a:gd name="connsiteX30" fmla="*/ 361950 w 428625"/>
              <a:gd name="connsiteY30" fmla="*/ 26333 h 35858"/>
              <a:gd name="connsiteX31" fmla="*/ 366712 w 428625"/>
              <a:gd name="connsiteY31" fmla="*/ 12045 h 35858"/>
              <a:gd name="connsiteX32" fmla="*/ 392906 w 428625"/>
              <a:gd name="connsiteY32" fmla="*/ 23952 h 35858"/>
              <a:gd name="connsiteX33" fmla="*/ 395287 w 428625"/>
              <a:gd name="connsiteY33" fmla="*/ 31095 h 35858"/>
              <a:gd name="connsiteX34" fmla="*/ 402431 w 428625"/>
              <a:gd name="connsiteY34" fmla="*/ 33477 h 35858"/>
              <a:gd name="connsiteX35" fmla="*/ 428625 w 428625"/>
              <a:gd name="connsiteY35" fmla="*/ 33477 h 35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28625" h="35858">
                <a:moveTo>
                  <a:pt x="0" y="28714"/>
                </a:moveTo>
                <a:cubicBezTo>
                  <a:pt x="3969" y="25539"/>
                  <a:pt x="7596" y="21883"/>
                  <a:pt x="11906" y="19189"/>
                </a:cubicBezTo>
                <a:cubicBezTo>
                  <a:pt x="30284" y="7703"/>
                  <a:pt x="6491" y="29369"/>
                  <a:pt x="26193" y="9664"/>
                </a:cubicBezTo>
                <a:cubicBezTo>
                  <a:pt x="38345" y="13714"/>
                  <a:pt x="29130" y="9460"/>
                  <a:pt x="40481" y="19189"/>
                </a:cubicBezTo>
                <a:cubicBezTo>
                  <a:pt x="45654" y="23623"/>
                  <a:pt x="51493" y="27324"/>
                  <a:pt x="57150" y="31095"/>
                </a:cubicBezTo>
                <a:cubicBezTo>
                  <a:pt x="64294" y="30301"/>
                  <a:pt x="72038" y="31688"/>
                  <a:pt x="78581" y="28714"/>
                </a:cubicBezTo>
                <a:cubicBezTo>
                  <a:pt x="80222" y="27968"/>
                  <a:pt x="88084" y="7309"/>
                  <a:pt x="88106" y="7283"/>
                </a:cubicBezTo>
                <a:cubicBezTo>
                  <a:pt x="89713" y="5355"/>
                  <a:pt x="92869" y="5696"/>
                  <a:pt x="95250" y="4902"/>
                </a:cubicBezTo>
                <a:cubicBezTo>
                  <a:pt x="97631" y="3314"/>
                  <a:pt x="99560" y="544"/>
                  <a:pt x="102393" y="139"/>
                </a:cubicBezTo>
                <a:cubicBezTo>
                  <a:pt x="110074" y="-959"/>
                  <a:pt x="114864" y="4626"/>
                  <a:pt x="119062" y="9664"/>
                </a:cubicBezTo>
                <a:cubicBezTo>
                  <a:pt x="120894" y="11863"/>
                  <a:pt x="121801" y="14784"/>
                  <a:pt x="123825" y="16808"/>
                </a:cubicBezTo>
                <a:cubicBezTo>
                  <a:pt x="126631" y="19614"/>
                  <a:pt x="130337" y="21369"/>
                  <a:pt x="133350" y="23952"/>
                </a:cubicBezTo>
                <a:cubicBezTo>
                  <a:pt x="135907" y="26143"/>
                  <a:pt x="137638" y="29310"/>
                  <a:pt x="140493" y="31095"/>
                </a:cubicBezTo>
                <a:cubicBezTo>
                  <a:pt x="144118" y="33361"/>
                  <a:pt x="148431" y="34270"/>
                  <a:pt x="152400" y="35858"/>
                </a:cubicBezTo>
                <a:cubicBezTo>
                  <a:pt x="160337" y="35064"/>
                  <a:pt x="168767" y="36341"/>
                  <a:pt x="176212" y="33477"/>
                </a:cubicBezTo>
                <a:cubicBezTo>
                  <a:pt x="179916" y="32052"/>
                  <a:pt x="181356" y="27380"/>
                  <a:pt x="183356" y="23952"/>
                </a:cubicBezTo>
                <a:cubicBezTo>
                  <a:pt x="186933" y="17820"/>
                  <a:pt x="192881" y="4902"/>
                  <a:pt x="192881" y="4902"/>
                </a:cubicBezTo>
                <a:cubicBezTo>
                  <a:pt x="197643" y="5696"/>
                  <a:pt x="202434" y="6336"/>
                  <a:pt x="207168" y="7283"/>
                </a:cubicBezTo>
                <a:cubicBezTo>
                  <a:pt x="210377" y="7925"/>
                  <a:pt x="214030" y="7762"/>
                  <a:pt x="216693" y="9664"/>
                </a:cubicBezTo>
                <a:cubicBezTo>
                  <a:pt x="219923" y="11971"/>
                  <a:pt x="221254" y="16176"/>
                  <a:pt x="223837" y="19189"/>
                </a:cubicBezTo>
                <a:cubicBezTo>
                  <a:pt x="226029" y="21746"/>
                  <a:pt x="228179" y="24465"/>
                  <a:pt x="230981" y="26333"/>
                </a:cubicBezTo>
                <a:cubicBezTo>
                  <a:pt x="233070" y="27725"/>
                  <a:pt x="235711" y="28024"/>
                  <a:pt x="238125" y="28714"/>
                </a:cubicBezTo>
                <a:cubicBezTo>
                  <a:pt x="259020" y="34683"/>
                  <a:pt x="237693" y="27775"/>
                  <a:pt x="254793" y="33477"/>
                </a:cubicBezTo>
                <a:cubicBezTo>
                  <a:pt x="257174" y="31096"/>
                  <a:pt x="259979" y="29073"/>
                  <a:pt x="261937" y="26333"/>
                </a:cubicBezTo>
                <a:cubicBezTo>
                  <a:pt x="268707" y="16855"/>
                  <a:pt x="263715" y="16416"/>
                  <a:pt x="273843" y="9664"/>
                </a:cubicBezTo>
                <a:cubicBezTo>
                  <a:pt x="275932" y="8272"/>
                  <a:pt x="278606" y="8077"/>
                  <a:pt x="280987" y="7283"/>
                </a:cubicBezTo>
                <a:cubicBezTo>
                  <a:pt x="288131" y="8077"/>
                  <a:pt x="295599" y="7391"/>
                  <a:pt x="302418" y="9664"/>
                </a:cubicBezTo>
                <a:cubicBezTo>
                  <a:pt x="311466" y="12680"/>
                  <a:pt x="309144" y="19801"/>
                  <a:pt x="311943" y="26333"/>
                </a:cubicBezTo>
                <a:cubicBezTo>
                  <a:pt x="315533" y="34711"/>
                  <a:pt x="316240" y="33322"/>
                  <a:pt x="323850" y="35858"/>
                </a:cubicBezTo>
                <a:cubicBezTo>
                  <a:pt x="333375" y="34270"/>
                  <a:pt x="343057" y="33437"/>
                  <a:pt x="352425" y="31095"/>
                </a:cubicBezTo>
                <a:cubicBezTo>
                  <a:pt x="355869" y="30234"/>
                  <a:pt x="359820" y="29173"/>
                  <a:pt x="361950" y="26333"/>
                </a:cubicBezTo>
                <a:cubicBezTo>
                  <a:pt x="364962" y="22317"/>
                  <a:pt x="366712" y="12045"/>
                  <a:pt x="366712" y="12045"/>
                </a:cubicBezTo>
                <a:cubicBezTo>
                  <a:pt x="385159" y="14352"/>
                  <a:pt x="384739" y="9660"/>
                  <a:pt x="392906" y="23952"/>
                </a:cubicBezTo>
                <a:cubicBezTo>
                  <a:pt x="394151" y="26131"/>
                  <a:pt x="393512" y="29320"/>
                  <a:pt x="395287" y="31095"/>
                </a:cubicBezTo>
                <a:cubicBezTo>
                  <a:pt x="397062" y="32870"/>
                  <a:pt x="399927" y="33298"/>
                  <a:pt x="402431" y="33477"/>
                </a:cubicBezTo>
                <a:cubicBezTo>
                  <a:pt x="411140" y="34099"/>
                  <a:pt x="419894" y="33477"/>
                  <a:pt x="428625" y="33477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851920" y="1923678"/>
            <a:ext cx="229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неравенство верно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053610" y="3292373"/>
            <a:ext cx="229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неравенство верно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6731368" y="1143551"/>
                <a:ext cx="1998046" cy="33855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1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368" y="1143551"/>
                <a:ext cx="199804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2134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6731368" y="1513116"/>
                <a:ext cx="1998046" cy="33855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1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368" y="1513116"/>
                <a:ext cx="1998046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357" r="-213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036430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 animBg="1"/>
      <p:bldP spid="32" grpId="0" animBg="1"/>
      <p:bldP spid="34" grpId="0" animBg="1"/>
      <p:bldP spid="35" grpId="0" animBg="1"/>
      <p:bldP spid="36" grpId="0" animBg="1"/>
      <p:bldP spid="41" grpId="0" animBg="1"/>
      <p:bldP spid="48" grpId="0" animBg="1"/>
      <p:bldP spid="49" grpId="0" animBg="1"/>
      <p:bldP spid="39" grpId="0"/>
      <p:bldP spid="52" grpId="0" animBg="1"/>
      <p:bldP spid="66" grpId="0" animBg="1"/>
      <p:bldP spid="71" grpId="0" animBg="1"/>
      <p:bldP spid="82" grpId="0" animBg="1"/>
      <p:bldP spid="3" grpId="0"/>
      <p:bldP spid="83" grpId="0"/>
      <p:bldP spid="84" grpId="0" animBg="1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426860" y="3198005"/>
                <a:ext cx="4145140" cy="40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Значит,</a:t>
                </a:r>
                <a:r>
                  <a:rPr lang="ru-RU" sz="2000" b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𝒂𝒃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, при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en-US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en-US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𝒃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ru-RU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3198005"/>
                <a:ext cx="4145140" cy="407099"/>
              </a:xfrm>
              <a:prstGeom prst="rect">
                <a:avLst/>
              </a:prstGeom>
              <a:blipFill rotWithShape="1">
                <a:blip r:embed="rId2"/>
                <a:stretch>
                  <a:fillRect l="-1471" t="-6061" r="-735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26860" y="411510"/>
                <a:ext cx="7920373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200" b="1" dirty="0" smtClean="0">
                    <a:latin typeface="Times New Roman" pitchFamily="18" charset="0"/>
                    <a:cs typeface="Times New Roman" pitchFamily="18" charset="0"/>
                  </a:rPr>
                  <a:t>Задание. </a:t>
                </a:r>
                <a:r>
                  <a:rPr lang="ru-RU" sz="2200" dirty="0" smtClean="0">
                    <a:latin typeface="Times New Roman"/>
                    <a:ea typeface="Calibri"/>
                  </a:rPr>
                  <a:t>Докажем</a:t>
                </a:r>
                <a:r>
                  <a:rPr lang="ru-RU" sz="2200" dirty="0">
                    <a:latin typeface="Times New Roman"/>
                    <a:ea typeface="Calibri"/>
                  </a:rPr>
                  <a:t>, что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1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2200" b="1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200" b="1" i="1" smtClean="0">
                        <a:solidFill>
                          <a:srgbClr val="003366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200" b="1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2200" b="1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200" b="1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200" b="1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200" b="1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𝒂𝒃</m:t>
                    </m:r>
                  </m:oMath>
                </a14:m>
                <a:r>
                  <a:rPr lang="ru-RU" sz="2200" dirty="0" smtClean="0">
                    <a:latin typeface="Times New Roman"/>
                    <a:ea typeface="Calibri"/>
                  </a:rPr>
                  <a:t>, </a:t>
                </a:r>
                <a:r>
                  <a:rPr lang="ru-RU" sz="2200" dirty="0">
                    <a:latin typeface="Times New Roman"/>
                    <a:ea typeface="Calibri"/>
                  </a:rPr>
                  <a:t>при условии, что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/>
                        <a:ea typeface="Calibri"/>
                      </a:rPr>
                      <m:t>𝒂</m:t>
                    </m:r>
                    <m:r>
                      <a:rPr lang="en-US" sz="2200" b="1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200" b="1" i="1" smtClean="0">
                        <a:latin typeface="Cambria Math"/>
                        <a:ea typeface="Cambria Math"/>
                      </a:rPr>
                      <m:t>𝒃</m:t>
                    </m:r>
                  </m:oMath>
                </a14:m>
                <a:r>
                  <a:rPr lang="ru-RU" sz="2200" dirty="0" smtClean="0">
                    <a:latin typeface="Times New Roman"/>
                    <a:ea typeface="Calibri"/>
                  </a:rPr>
                  <a:t>.</a:t>
                </a:r>
                <a:endParaRPr lang="ru-RU" sz="2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411510"/>
                <a:ext cx="7920373" cy="438582"/>
              </a:xfrm>
              <a:prstGeom prst="rect">
                <a:avLst/>
              </a:prstGeom>
              <a:blipFill rotWithShape="1">
                <a:blip r:embed="rId3"/>
                <a:stretch>
                  <a:fillRect l="-924" t="-5634" r="-1078" b="-29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6860" y="1708815"/>
                <a:ext cx="398051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Докажем, что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2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solidFill>
                          <a:srgbClr val="003366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2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2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solidFill>
                          <a:srgbClr val="003366"/>
                        </a:solidFill>
                        <a:latin typeface="Cambria Math"/>
                      </a:rPr>
                      <m:t>−2</m:t>
                    </m:r>
                    <m:r>
                      <a:rPr lang="en-US" sz="2200" b="0" i="1" smtClean="0">
                        <a:solidFill>
                          <a:srgbClr val="003366"/>
                        </a:solidFill>
                        <a:latin typeface="Cambria Math"/>
                      </a:rPr>
                      <m:t>𝑎𝑏</m:t>
                    </m:r>
                    <m:r>
                      <a:rPr lang="ru-RU" sz="2200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200" b="0" i="1" smtClean="0">
                        <a:solidFill>
                          <a:srgbClr val="003366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ru-RU" sz="22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1708815"/>
                <a:ext cx="3980513" cy="430887"/>
              </a:xfrm>
              <a:prstGeom prst="rect">
                <a:avLst/>
              </a:prstGeom>
              <a:blipFill rotWithShape="1">
                <a:blip r:embed="rId4"/>
                <a:stretch>
                  <a:fillRect l="-1531" t="-8451" r="-2757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426860" y="2500903"/>
                <a:ext cx="226497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ru-RU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𝑎𝑏</m:t>
                      </m:r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2500903"/>
                <a:ext cx="2264979" cy="430887"/>
              </a:xfrm>
              <a:prstGeom prst="rect">
                <a:avLst/>
              </a:prstGeom>
              <a:blipFill rotWithShape="1">
                <a:blip r:embed="rId5"/>
                <a:stretch>
                  <a:fillRect t="-8451" r="-4570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512343" y="2500902"/>
                <a:ext cx="127118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343" y="2500902"/>
                <a:ext cx="1271182" cy="430887"/>
              </a:xfrm>
              <a:prstGeom prst="rect">
                <a:avLst/>
              </a:prstGeom>
              <a:blipFill rotWithShape="1">
                <a:blip r:embed="rId6"/>
                <a:stretch>
                  <a:fillRect t="-8451" r="-8134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426860" y="1046382"/>
            <a:ext cx="13864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6146720" y="1131590"/>
                <a:ext cx="2582694" cy="344133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𝒂𝒃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1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720" y="1131590"/>
                <a:ext cx="2582694" cy="344133"/>
              </a:xfrm>
              <a:prstGeom prst="rect">
                <a:avLst/>
              </a:prstGeom>
              <a:blipFill rotWithShape="1">
                <a:blip r:embed="rId7"/>
                <a:stretch>
                  <a:fillRect t="-3571" r="-1651" b="-23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605238" y="2500903"/>
                <a:ext cx="692626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200" i="1">
                          <a:solidFill>
                            <a:srgbClr val="003366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238" y="2500903"/>
                <a:ext cx="692626" cy="430887"/>
              </a:xfrm>
              <a:prstGeom prst="rect">
                <a:avLst/>
              </a:prstGeom>
              <a:blipFill rotWithShape="1">
                <a:blip r:embed="rId8"/>
                <a:stretch>
                  <a:fillRect t="-8451" r="-15789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8408196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uiExpand="1" build="p"/>
      <p:bldP spid="13" grpId="0" animBg="1"/>
      <p:bldP spid="2" grpId="0" animBg="1"/>
      <p:bldP spid="34" grpId="0" animBg="1"/>
      <p:bldP spid="10" grpId="0" animBg="1"/>
      <p:bldP spid="18" grpId="0"/>
      <p:bldP spid="19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rojects\Математика\Катя\рисунки\Новая папка\black boar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09" t="3239" r="992" b="5185"/>
          <a:stretch/>
        </p:blipFill>
        <p:spPr bwMode="auto">
          <a:xfrm>
            <a:off x="0" y="0"/>
            <a:ext cx="9143999" cy="51434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23528" y="339502"/>
                <a:ext cx="8496944" cy="977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000" dirty="0" smtClean="0">
                    <a:solidFill>
                      <a:schemeClr val="bg1"/>
                    </a:solidFill>
                    <a:latin typeface="Segoe Print" pitchFamily="2" charset="0"/>
                  </a:rPr>
                  <a:t>Два </a:t>
                </a:r>
                <a:r>
                  <a:rPr lang="ru-RU" sz="2000" dirty="0">
                    <a:solidFill>
                      <a:schemeClr val="bg1"/>
                    </a:solidFill>
                    <a:latin typeface="Segoe Print" pitchFamily="2" charset="0"/>
                  </a:rPr>
                  <a:t>выражения, </a:t>
                </a:r>
                <a:r>
                  <a:rPr lang="ru-RU" sz="2000" dirty="0" smtClean="0">
                    <a:solidFill>
                      <a:schemeClr val="bg1"/>
                    </a:solidFill>
                    <a:latin typeface="Segoe Print" pitchFamily="2" charset="0"/>
                  </a:rPr>
                  <a:t>соединенные знаками</a:t>
                </a:r>
                <a:r>
                  <a:rPr lang="ru-RU" sz="2000" dirty="0" smtClean="0">
                    <a:latin typeface="Segoe Print" pitchFamily="2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2000" b="1" i="1" dirty="0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>
                          <a:outerShdw blurRad="50800" dist="40000" dir="5400000" algn="tl" rotWithShape="0">
                            <a:srgbClr val="000000">
                              <a:shade val="5000"/>
                              <a:satMod val="120000"/>
                              <a:alpha val="33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ru-RU" sz="2000" dirty="0">
                    <a:solidFill>
                      <a:schemeClr val="bg1"/>
                    </a:solidFill>
                    <a:latin typeface="Segoe Print" pitchFamily="2" charset="0"/>
                  </a:rPr>
                  <a:t>,</a:t>
                </a:r>
                <a:r>
                  <a:rPr lang="ru-RU" sz="2000" dirty="0" smtClean="0">
                    <a:latin typeface="Segoe Print" pitchFamily="2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2000" b="1" i="1" dirty="0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>
                          <a:outerShdw blurRad="50800" dist="40000" dir="5400000" algn="tl" rotWithShape="0">
                            <a:srgbClr val="000000">
                              <a:shade val="5000"/>
                              <a:satMod val="120000"/>
                              <a:alpha val="33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ru-RU" sz="2000" dirty="0">
                    <a:solidFill>
                      <a:schemeClr val="bg1"/>
                    </a:solidFill>
                    <a:latin typeface="Segoe Print" pitchFamily="2" charset="0"/>
                  </a:rPr>
                  <a:t>,</a:t>
                </a:r>
                <a:r>
                  <a:rPr lang="ru-RU" sz="2000" dirty="0">
                    <a:latin typeface="Segoe Print" pitchFamily="2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2000" b="1" i="1" dirty="0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>
                          <a:outerShdw blurRad="50800" dist="40000" dir="5400000" algn="tl" rotWithShape="0">
                            <a:srgbClr val="000000">
                              <a:shade val="5000"/>
                              <a:satMod val="120000"/>
                              <a:alpha val="33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  <a:latin typeface="Segoe Print" pitchFamily="2" charset="0"/>
                  </a:rPr>
                  <a:t>,</a:t>
                </a:r>
                <a:r>
                  <a:rPr lang="ru-RU" sz="2000" dirty="0">
                    <a:latin typeface="Segoe Print" pitchFamily="2" charset="0"/>
                  </a:rPr>
                  <a:t/>
                </a:r>
                <a:r>
                  <a:rPr lang="ru-RU" sz="2000" dirty="0">
                    <a:solidFill>
                      <a:schemeClr val="bg1"/>
                    </a:solidFill>
                    <a:latin typeface="Segoe Print" pitchFamily="2" charset="0"/>
                  </a:rPr>
                  <a:t>или</a:t>
                </a:r>
                <a:r>
                  <a:rPr lang="ru-RU" sz="2000" dirty="0" smtClean="0">
                    <a:latin typeface="Segoe Print" pitchFamily="2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2000" b="1" i="1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>
                          <a:outerShdw blurRad="50800" dist="40000" dir="5400000" algn="tl" rotWithShape="0">
                            <a:srgbClr val="000000">
                              <a:shade val="5000"/>
                              <a:satMod val="120000"/>
                              <a:alpha val="33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sz="2000" dirty="0" smtClean="0">
                    <a:latin typeface="Segoe Print" pitchFamily="2" charset="0"/>
                  </a:rPr>
                  <a:t/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000" dirty="0" smtClean="0">
                    <a:solidFill>
                      <a:schemeClr val="bg1"/>
                    </a:solidFill>
                    <a:latin typeface="Segoe Print" pitchFamily="2" charset="0"/>
                  </a:rPr>
                  <a:t>называют</a:t>
                </a:r>
                <a:r>
                  <a:rPr lang="ru-RU" sz="2000" dirty="0" smtClean="0">
                    <a:latin typeface="Segoe Print" pitchFamily="2" charset="0"/>
                  </a:rPr>
                  <a:t/>
                </a:r>
                <a:r>
                  <a:rPr lang="ru-RU" sz="2000" b="1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Segoe Print" pitchFamily="2" charset="0"/>
                  </a:rPr>
                  <a:t>неравенствами</a:t>
                </a:r>
                <a:r>
                  <a:rPr lang="ru-RU" sz="2000" dirty="0">
                    <a:solidFill>
                      <a:schemeClr val="bg1"/>
                    </a:solidFill>
                    <a:latin typeface="Segoe Print" pitchFamily="2" charset="0"/>
                  </a:rPr>
                  <a:t>.</a:t>
                </a:r>
                <a:endParaRPr lang="ru-RU" sz="2000" dirty="0">
                  <a:solidFill>
                    <a:schemeClr val="bg1"/>
                  </a:solidFill>
                  <a:latin typeface="Segoe Print" pitchFamily="2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9502"/>
                <a:ext cx="8496944" cy="977191"/>
              </a:xfrm>
              <a:prstGeom prst="rect">
                <a:avLst/>
              </a:prstGeom>
              <a:blipFill rotWithShape="1">
                <a:blip r:embed="rId3"/>
                <a:stretch>
                  <a:fillRect l="-717" b="-106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23528" y="1522551"/>
            <a:ext cx="8496944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Когда обе части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неравенства</a:t>
            </a:r>
            <a:r>
              <a:rPr lang="en-US" sz="2000" dirty="0" smtClean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обозначают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Segoe Print" pitchFamily="2" charset="0"/>
                <a:ea typeface="Calibri"/>
                <a:cs typeface="Times New Roman"/>
              </a:rPr>
              <a:t>числа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, то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такое </a:t>
            </a:r>
            <a:endParaRPr lang="en-US" sz="2000" dirty="0" smtClean="0">
              <a:solidFill>
                <a:schemeClr val="bg1"/>
              </a:solidFill>
              <a:latin typeface="Segoe Print" pitchFamily="2" charset="0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неравенство называется</a:t>
            </a:r>
            <a:r>
              <a:rPr lang="ru-RU" sz="2000" dirty="0" smtClean="0">
                <a:solidFill>
                  <a:srgbClr val="000000"/>
                </a:solidFill>
                <a:latin typeface="Segoe Print" pitchFamily="2" charset="0"/>
                <a:ea typeface="Calibri"/>
                <a:cs typeface="Times New Roman"/>
              </a:rPr>
              <a:t> </a:t>
            </a:r>
            <a:r>
              <a:rPr lang="ru-RU" sz="2000" b="1" dirty="0">
                <a:solidFill>
                  <a:srgbClr val="00B0F0"/>
                </a:solidFill>
                <a:latin typeface="Segoe Print" pitchFamily="2" charset="0"/>
                <a:ea typeface="Calibri"/>
                <a:cs typeface="Times New Roman"/>
              </a:rPr>
              <a:t>числовым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  <a:cs typeface="Times New Roman"/>
              </a:rPr>
              <a:t>.</a:t>
            </a:r>
            <a:endParaRPr lang="ru-RU" sz="2000" dirty="0">
              <a:solidFill>
                <a:schemeClr val="bg1"/>
              </a:solidFill>
              <a:effectLst/>
              <a:latin typeface="Segoe Print" pitchFamily="2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74679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</a:rPr>
              <a:t>Число </a:t>
            </a:r>
            <a:r>
              <a:rPr lang="ru-RU" sz="2000" b="1" dirty="0">
                <a:solidFill>
                  <a:srgbClr val="FFFF99"/>
                </a:solidFill>
                <a:latin typeface="Segoe Print" pitchFamily="2" charset="0"/>
                <a:ea typeface="Calibri"/>
              </a:rPr>
              <a:t>𝒂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</a:rPr>
              <a:t>больше 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</a:rPr>
              <a:t>числа </a:t>
            </a:r>
            <a:r>
              <a:rPr lang="ru-RU" sz="2000" b="1" dirty="0">
                <a:solidFill>
                  <a:srgbClr val="FFFF99"/>
                </a:solidFill>
                <a:latin typeface="Segoe Print" pitchFamily="2" charset="0"/>
                <a:ea typeface="Calibri"/>
              </a:rPr>
              <a:t>𝒃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</a:rPr>
              <a:t>,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</a:rPr>
              <a:t>если 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</a:rPr>
              <a:t>разность </a:t>
            </a:r>
            <a:r>
              <a:rPr lang="ru-RU" sz="2000" b="1" dirty="0">
                <a:solidFill>
                  <a:srgbClr val="FFFF99"/>
                </a:solidFill>
                <a:latin typeface="Segoe Print" pitchFamily="2" charset="0"/>
                <a:ea typeface="Calibri"/>
              </a:rPr>
              <a:t>𝒂−𝒃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  <a:ea typeface="Calibri"/>
              </a:rPr>
              <a:t>–</a:t>
            </a:r>
            <a:r>
              <a:rPr lang="ru-RU" sz="2000" dirty="0" smtClean="0">
                <a:solidFill>
                  <a:srgbClr val="003366"/>
                </a:solidFill>
                <a:latin typeface="Segoe Print" pitchFamily="2" charset="0"/>
                <a:ea typeface="Calibri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Segoe Print" pitchFamily="2" charset="0"/>
                <a:ea typeface="Calibri"/>
              </a:rPr>
              <a:t>положительное </a:t>
            </a:r>
            <a:endParaRPr lang="en-US" sz="2000" b="1" dirty="0" smtClean="0">
              <a:solidFill>
                <a:srgbClr val="FFFF00"/>
              </a:solidFill>
              <a:latin typeface="Segoe Print" pitchFamily="2" charset="0"/>
              <a:ea typeface="Calibri"/>
            </a:endParaRPr>
          </a:p>
          <a:p>
            <a:pPr lvl="0">
              <a:lnSpc>
                <a:spcPct val="150000"/>
              </a:lnSpc>
            </a:pPr>
            <a:r>
              <a:rPr lang="ru-RU" sz="2000" b="1" dirty="0" smtClean="0">
                <a:solidFill>
                  <a:srgbClr val="FFFF00"/>
                </a:solidFill>
                <a:latin typeface="Segoe Print" pitchFamily="2" charset="0"/>
                <a:ea typeface="Calibri"/>
              </a:rPr>
              <a:t>число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  <a:ea typeface="Calibri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826807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bg1"/>
                </a:solidFill>
                <a:latin typeface="Segoe Print" pitchFamily="2" charset="0"/>
              </a:rPr>
              <a:t>Число 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egoe Print" pitchFamily="2" charset="0"/>
              </a:rPr>
              <a:t>𝒂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</a:rPr>
              <a:t> меньше числа 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egoe Print" pitchFamily="2" charset="0"/>
              </a:rPr>
              <a:t>𝒃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</a:rPr>
              <a:t>, 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</a:rPr>
              <a:t>если 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</a:rPr>
              <a:t>разность </a:t>
            </a:r>
            <a:r>
              <a:rPr lang="ru-RU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egoe Print" pitchFamily="2" charset="0"/>
              </a:rPr>
              <a:t>𝒂−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egoe Print" pitchFamily="2" charset="0"/>
              </a:rPr>
              <a:t>𝒃</a:t>
            </a:r>
            <a:r>
              <a:rPr lang="ru-RU" sz="2000" dirty="0" smtClean="0">
                <a:solidFill>
                  <a:schemeClr val="bg1"/>
                </a:solidFill>
                <a:latin typeface="Segoe Print" pitchFamily="2" charset="0"/>
              </a:rPr>
              <a:t>– </a:t>
            </a:r>
            <a:endParaRPr lang="en-US" sz="2000" dirty="0" smtClean="0">
              <a:solidFill>
                <a:schemeClr val="bg1"/>
              </a:solidFill>
              <a:latin typeface="Segoe Print" pitchFamily="2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92D050"/>
                </a:solidFill>
                <a:latin typeface="Segoe Print" pitchFamily="2" charset="0"/>
              </a:rPr>
              <a:t>отрицательное </a:t>
            </a:r>
            <a:r>
              <a:rPr lang="ru-RU" sz="2000" b="1" dirty="0">
                <a:solidFill>
                  <a:srgbClr val="92D050"/>
                </a:solidFill>
                <a:latin typeface="Segoe Print" pitchFamily="2" charset="0"/>
              </a:rPr>
              <a:t>число</a:t>
            </a:r>
            <a:r>
              <a:rPr lang="ru-RU" sz="2000" dirty="0">
                <a:solidFill>
                  <a:schemeClr val="bg1"/>
                </a:solidFill>
                <a:latin typeface="Segoe Print" pitchFamily="2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969675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 uiExpand="1" build="p"/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2072755" y="843558"/>
                <a:ext cx="68320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7030A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755" y="843558"/>
                <a:ext cx="683200" cy="707886"/>
              </a:xfrm>
              <a:prstGeom prst="rect">
                <a:avLst/>
              </a:prstGeom>
              <a:blipFill rotWithShape="1">
                <a:blip r:embed="rId2"/>
                <a:stretch>
                  <a:fillRect t="-15385" r="-41071" b="-39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4228794" y="843558"/>
                <a:ext cx="68480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7030A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794" y="843558"/>
                <a:ext cx="684803" cy="707886"/>
              </a:xfrm>
              <a:prstGeom prst="rect">
                <a:avLst/>
              </a:prstGeom>
              <a:blipFill rotWithShape="1">
                <a:blip r:embed="rId3"/>
                <a:stretch>
                  <a:fillRect t="-15385" r="-41964" b="-39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375427" y="843558"/>
                <a:ext cx="68480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7030A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427" y="843558"/>
                <a:ext cx="684803" cy="707886"/>
              </a:xfrm>
              <a:prstGeom prst="rect">
                <a:avLst/>
              </a:prstGeom>
              <a:blipFill rotWithShape="1">
                <a:blip r:embed="rId4"/>
                <a:stretch>
                  <a:fillRect t="-15385" r="-41964" b="-39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0" name="Прямоугольник 39"/>
              <p:cNvSpPr/>
              <p:nvPr/>
            </p:nvSpPr>
            <p:spPr>
              <a:xfrm>
                <a:off x="323528" y="1995686"/>
                <a:ext cx="882566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latin typeface="Times New Roman"/>
                    <a:ea typeface="Calibri"/>
                  </a:rPr>
                  <a:t>Для произвольных чисел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𝒂</m:t>
                    </m:r>
                  </m:oMath>
                </a14:m>
                <a:r>
                  <a:rPr lang="ru-RU" sz="2400" dirty="0">
                    <a:latin typeface="Times New Roman"/>
                    <a:ea typeface="Calibri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400" dirty="0">
                    <a:latin typeface="Times New Roman"/>
                    <a:ea typeface="Calibri"/>
                  </a:rPr>
                  <a:t> верно одно и только одно из трех соотношений: </a:t>
                </a:r>
                <a:endParaRPr lang="ru-RU" sz="2400" dirty="0"/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95686"/>
                <a:ext cx="882566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1036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1826309" y="3439100"/>
                <a:ext cx="11760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309" y="3439100"/>
                <a:ext cx="117609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295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3983952" y="3441099"/>
                <a:ext cx="11760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</m:oMath>
                  </m:oMathPara>
                </a14:m>
                <a:endParaRPr lang="ru-RU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952" y="3441099"/>
                <a:ext cx="117609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1354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6130583" y="3441099"/>
                <a:ext cx="11744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ru-RU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583" y="3441099"/>
                <a:ext cx="1174489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1354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9048755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с двумя вырезанными противолежащими углами 49"/>
          <p:cNvSpPr/>
          <p:nvPr/>
        </p:nvSpPr>
        <p:spPr>
          <a:xfrm flipH="1">
            <a:off x="3837545" y="3291830"/>
            <a:ext cx="1473585" cy="648072"/>
          </a:xfrm>
          <a:prstGeom prst="snip2DiagRect">
            <a:avLst>
              <a:gd name="adj1" fmla="val 16167"/>
              <a:gd name="adj2" fmla="val 16667"/>
            </a:avLst>
          </a:prstGeom>
          <a:solidFill>
            <a:srgbClr val="FFFFCC"/>
          </a:solidFill>
          <a:ln>
            <a:solidFill>
              <a:srgbClr val="FFFF99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851920" y="1923678"/>
            <a:ext cx="1440160" cy="648072"/>
          </a:xfrm>
          <a:prstGeom prst="snip2DiagRect">
            <a:avLst>
              <a:gd name="adj1" fmla="val 17637"/>
              <a:gd name="adj2" fmla="val 16667"/>
            </a:avLst>
          </a:prstGeom>
          <a:solidFill>
            <a:srgbClr val="FFFFCC"/>
          </a:solidFill>
          <a:ln>
            <a:solidFill>
              <a:srgbClr val="FFFF99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900092" y="409160"/>
                <a:ext cx="53362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>
                    <a:latin typeface="Times New Roman"/>
                    <a:ea typeface="Calibri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𝑨</m:t>
                    </m:r>
                  </m:oMath>
                </a14:m>
                <a:r>
                  <a:rPr lang="ru-RU" sz="2400" dirty="0">
                    <a:latin typeface="Times New Roman"/>
                    <a:ea typeface="Calibri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𝑩</m:t>
                    </m:r>
                  </m:oMath>
                </a14:m>
                <a:r>
                  <a:rPr lang="ru-RU" sz="2400" dirty="0">
                    <a:latin typeface="Times New Roman"/>
                    <a:ea typeface="Calibri"/>
                  </a:rPr>
                  <a:t> – некоторые выражения. </a:t>
                </a:r>
                <a:endParaRPr lang="ru-RU" sz="24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0092" y="409160"/>
                <a:ext cx="5336204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829" t="-1184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082269" y="2038077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269" y="2038077"/>
                <a:ext cx="1081770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1129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4033456" y="3406229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456" y="3406229"/>
                <a:ext cx="10817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11299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327010" y="1173981"/>
            <a:ext cx="2485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НЕРАВЕНСТВА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25702" y="2038077"/>
            <a:ext cx="345715" cy="4616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4097244" y="3406229"/>
            <a:ext cx="345715" cy="4616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4696966" y="3396704"/>
            <a:ext cx="345715" cy="46166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739866" y="2038077"/>
            <a:ext cx="345715" cy="46166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771800" y="2260071"/>
            <a:ext cx="1353904" cy="599711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 flipV="1">
            <a:off x="2771800" y="3219822"/>
            <a:ext cx="1325446" cy="41724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46766" y="2565306"/>
            <a:ext cx="17706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левая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часть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неравенства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95539" y="2576904"/>
            <a:ext cx="1955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часть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неравенства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085581" y="2283718"/>
            <a:ext cx="1286619" cy="50405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5059052" y="3219822"/>
            <a:ext cx="1329519" cy="41724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86311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" grpId="0" animBg="1"/>
      <p:bldP spid="2" grpId="0" animBg="1"/>
      <p:bldP spid="3" grpId="0" animBg="1"/>
      <p:bldP spid="49" grpId="0" animBg="1"/>
      <p:bldP spid="5" grpId="0"/>
      <p:bldP spid="6" grpId="0" animBg="1"/>
      <p:bldP spid="51" grpId="0" animBg="1"/>
      <p:bldP spid="52" grpId="0" animBg="1"/>
      <p:bldP spid="53" grpId="0" animBg="1"/>
      <p:bldP spid="19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2502246" y="3550244"/>
            <a:ext cx="4076126" cy="46166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479488" y="1517229"/>
            <a:ext cx="4098884" cy="4616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5496602" y="1534021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𝑪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𝑫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602" y="1534021"/>
                <a:ext cx="1081770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667" r="-11299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2555776" y="1521793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521793"/>
                <a:ext cx="1081770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11236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2555776" y="3550245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550245"/>
                <a:ext cx="10817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1123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5496602" y="3550245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𝑪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𝑫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602" y="3550245"/>
                <a:ext cx="1081770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129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498626" y="538044"/>
            <a:ext cx="4141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Неравенства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339752" y="531143"/>
            <a:ext cx="4468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Неравенства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6581" y="547336"/>
            <a:ext cx="4201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Противоположные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98626" y="2571750"/>
            <a:ext cx="4141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Неравенства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39752" y="2572107"/>
            <a:ext cx="4468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Неравенства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127840" y="2199114"/>
                <a:ext cx="68480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7030A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840" y="2199114"/>
                <a:ext cx="684803" cy="707886"/>
              </a:xfrm>
              <a:prstGeom prst="rect">
                <a:avLst/>
              </a:prstGeom>
              <a:blipFill rotWithShape="1">
                <a:blip r:embed="rId6"/>
                <a:stretch>
                  <a:fillRect t="-16379" r="-41964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5274473" y="2199114"/>
                <a:ext cx="68480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7030A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73" y="2199114"/>
                <a:ext cx="684803" cy="707886"/>
              </a:xfrm>
              <a:prstGeom prst="rect">
                <a:avLst/>
              </a:prstGeom>
              <a:blipFill rotWithShape="1">
                <a:blip r:embed="rId7"/>
                <a:stretch>
                  <a:fillRect t="-16379" r="-40708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595421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23457E-6 L -3.05556E-6 0.3950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75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309 L -3.05556E-6 -0.3996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2" grpId="0" animBg="1"/>
      <p:bldP spid="2" grpId="1" animBg="1"/>
      <p:bldP spid="42" grpId="0" animBg="1"/>
      <p:bldP spid="42" grpId="1" animBg="1"/>
      <p:bldP spid="42" grpId="2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8" grpId="2" animBg="1"/>
      <p:bldP spid="3" grpId="0"/>
      <p:bldP spid="3" grpId="1"/>
      <p:bldP spid="54" grpId="0"/>
      <p:bldP spid="54" grpId="1"/>
      <p:bldP spid="4" grpId="0"/>
      <p:bldP spid="24" grpId="0"/>
      <p:bldP spid="24" grpId="1"/>
      <p:bldP spid="25" grpId="0"/>
      <p:bldP spid="25" grpId="1"/>
      <p:bldP spid="26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467544" y="507521"/>
            <a:ext cx="7782168" cy="1056117"/>
            <a:chOff x="683568" y="339502"/>
            <a:chExt cx="7920880" cy="1728192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683568" y="339502"/>
              <a:ext cx="7920880" cy="1728192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827584" y="483518"/>
              <a:ext cx="7632848" cy="144016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616864" y="627535"/>
            <a:ext cx="8321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/>
                <a:ea typeface="Calibri"/>
              </a:rPr>
              <a:t>Когда обе части неравенства обозначают числа, то такое неравенство называется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Calibri"/>
              </a:rPr>
              <a:t>числовым</a:t>
            </a:r>
            <a:r>
              <a:rPr lang="ru-RU" sz="2400" dirty="0">
                <a:latin typeface="Times New Roman"/>
                <a:ea typeface="Calibri"/>
              </a:rPr>
              <a:t>.</a:t>
            </a:r>
            <a:endParaRPr lang="ru-RU" sz="24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683452" y="2019688"/>
            <a:ext cx="8136904" cy="1056118"/>
            <a:chOff x="683568" y="339502"/>
            <a:chExt cx="7920880" cy="172819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683568" y="339502"/>
              <a:ext cx="7920880" cy="1728192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27584" y="483518"/>
              <a:ext cx="7632848" cy="144016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786784" y="2092795"/>
                <a:ext cx="832172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latin typeface="Times New Roman"/>
                    <a:ea typeface="Calibri"/>
                  </a:rPr>
                  <a:t>Числовое неравенство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𝑨</m:t>
                    </m:r>
                    <m:r>
                      <a:rPr lang="ru-RU" sz="2400" b="1" i="1" dirty="0" smtClean="0">
                        <a:latin typeface="Cambria Math"/>
                        <a:ea typeface="Calibri"/>
                      </a:rPr>
                      <m:t>&lt;</m:t>
                    </m:r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𝑩</m:t>
                    </m:r>
                  </m:oMath>
                </a14:m>
                <a:r>
                  <a:rPr lang="ru-RU" sz="2400" b="1" dirty="0">
                    <a:latin typeface="Times New Roman"/>
                    <a:ea typeface="Calibri"/>
                  </a:rPr>
                  <a:t/>
                </a:r>
                <a:r>
                  <a:rPr lang="ru-RU" sz="2400" dirty="0">
                    <a:latin typeface="Times New Roman"/>
                    <a:ea typeface="Calibri"/>
                  </a:rPr>
                  <a:t>называется </a:t>
                </a:r>
                <a:r>
                  <a:rPr lang="ru-RU" sz="2400" b="1" dirty="0">
                    <a:solidFill>
                      <a:srgbClr val="0070C0"/>
                    </a:solidFill>
                    <a:latin typeface="Times New Roman"/>
                    <a:ea typeface="Calibri"/>
                  </a:rPr>
                  <a:t>верным</a:t>
                </a:r>
                <a:r>
                  <a:rPr lang="ru-RU" sz="2400" dirty="0">
                    <a:latin typeface="Times New Roman"/>
                    <a:ea typeface="Calibri"/>
                  </a:rPr>
                  <a:t>, если его левая часть обозначает число, меньшее, чем правая.</a:t>
                </a:r>
                <a:endParaRPr lang="ru-RU" sz="24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84" y="2092795"/>
                <a:ext cx="8321720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099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Группа 10"/>
          <p:cNvGrpSpPr/>
          <p:nvPr/>
        </p:nvGrpSpPr>
        <p:grpSpPr>
          <a:xfrm>
            <a:off x="467544" y="3459848"/>
            <a:ext cx="8136904" cy="1056118"/>
            <a:chOff x="683568" y="339502"/>
            <a:chExt cx="7920880" cy="1728192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83568" y="339502"/>
              <a:ext cx="7920880" cy="1728192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27584" y="483518"/>
              <a:ext cx="7632848" cy="144016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613077" y="3547858"/>
                <a:ext cx="832172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latin typeface="Times New Roman"/>
                    <a:ea typeface="Calibri"/>
                  </a:rPr>
                  <a:t>Числовое неравенство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𝑨</m:t>
                    </m:r>
                    <m:r>
                      <a:rPr lang="ru-RU" sz="2400" b="1" i="1" dirty="0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400" b="1" i="1" dirty="0" smtClean="0">
                        <a:latin typeface="Cambria Math"/>
                        <a:ea typeface="Calibri"/>
                      </a:rPr>
                      <m:t>𝑩</m:t>
                    </m:r>
                  </m:oMath>
                </a14:m>
                <a:r>
                  <a:rPr lang="ru-RU" sz="2400" b="1" dirty="0">
                    <a:latin typeface="Times New Roman"/>
                    <a:ea typeface="Calibri"/>
                  </a:rPr>
                  <a:t/>
                </a:r>
                <a:r>
                  <a:rPr lang="ru-RU" sz="2400" dirty="0">
                    <a:latin typeface="Times New Roman"/>
                    <a:ea typeface="Calibri"/>
                  </a:rPr>
                  <a:t>называется </a:t>
                </a:r>
                <a:r>
                  <a:rPr lang="ru-RU" sz="2400" b="1" dirty="0">
                    <a:solidFill>
                      <a:srgbClr val="0070C0"/>
                    </a:solidFill>
                    <a:latin typeface="Times New Roman"/>
                    <a:ea typeface="Calibri"/>
                  </a:rPr>
                  <a:t>верным</a:t>
                </a:r>
                <a:r>
                  <a:rPr lang="ru-RU" sz="2400" dirty="0">
                    <a:latin typeface="Times New Roman"/>
                    <a:ea typeface="Calibri"/>
                  </a:rPr>
                  <a:t>, если его левая часть обозначает число, </a:t>
                </a:r>
                <a:r>
                  <a:rPr lang="ru-RU" sz="2400" dirty="0" smtClean="0">
                    <a:latin typeface="Times New Roman"/>
                    <a:ea typeface="Calibri"/>
                  </a:rPr>
                  <a:t>большее</a:t>
                </a:r>
                <a:r>
                  <a:rPr lang="ru-RU" sz="2400" dirty="0">
                    <a:latin typeface="Times New Roman"/>
                    <a:ea typeface="Calibri"/>
                  </a:rPr>
                  <a:t>, чем правая.</a:t>
                </a:r>
                <a:endParaRPr lang="ru-RU" sz="24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77" y="3547858"/>
                <a:ext cx="832172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172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970599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Овал 33"/>
          <p:cNvSpPr/>
          <p:nvPr/>
        </p:nvSpPr>
        <p:spPr>
          <a:xfrm>
            <a:off x="1835696" y="1851670"/>
            <a:ext cx="1081770" cy="10081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852067" y="339502"/>
            <a:ext cx="1081770" cy="10801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835696" y="411448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11448"/>
                <a:ext cx="1081770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526" r="-1123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852067" y="915566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𝑪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𝑫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067" y="915566"/>
                <a:ext cx="1081770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1129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804680" y="699542"/>
            <a:ext cx="3059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строгие неравенства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852067" y="1924484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067" y="1924484"/>
                <a:ext cx="10817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11299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852067" y="2355726"/>
                <a:ext cx="10817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𝑪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𝑫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067" y="2355726"/>
                <a:ext cx="1081770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129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804680" y="2110085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нестрогие неравенства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1403648" y="3272511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72511"/>
                <a:ext cx="53572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68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627784" y="3325738"/>
            <a:ext cx="5591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читается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«больше или равно»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«не меньше»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403648" y="4134658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134658"/>
                <a:ext cx="535724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068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663602" y="4183337"/>
            <a:ext cx="5591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читается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«меньше или равно»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«не больше»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00580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7" grpId="0" animBg="1"/>
      <p:bldP spid="23" grpId="0" animBg="1"/>
      <p:bldP spid="24" grpId="0" animBg="1"/>
      <p:bldP spid="2" grpId="0"/>
      <p:bldP spid="30" grpId="0" animBg="1"/>
      <p:bldP spid="31" grpId="0" animBg="1"/>
      <p:bldP spid="32" grpId="0"/>
      <p:bldP spid="4" grpId="0" animBg="1"/>
      <p:bldP spid="5" grpId="0"/>
      <p:bldP spid="6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27117" y="368846"/>
            <a:ext cx="28897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Сравнение чисел:</a:t>
            </a:r>
            <a:endParaRPr lang="ru-RU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9419" y="1616596"/>
            <a:ext cx="78105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/>
                <a:ea typeface="Calibri"/>
              </a:rPr>
              <a:t>При </a:t>
            </a:r>
            <a:r>
              <a:rPr lang="ru-RU" sz="2200" dirty="0">
                <a:latin typeface="Times New Roman"/>
                <a:ea typeface="Calibri"/>
              </a:rPr>
              <a:t>сравнении натуральных чисел </a:t>
            </a:r>
            <a:r>
              <a:rPr lang="ru-RU" sz="2200" b="1" dirty="0">
                <a:latin typeface="Times New Roman"/>
                <a:ea typeface="Calibri"/>
              </a:rPr>
              <a:t>сравнивают их </a:t>
            </a:r>
            <a:r>
              <a:rPr lang="ru-RU" sz="2200" b="1" dirty="0" smtClean="0">
                <a:latin typeface="Times New Roman"/>
                <a:ea typeface="Calibri"/>
              </a:rPr>
              <a:t>разряды</a:t>
            </a:r>
            <a:r>
              <a:rPr lang="ru-RU" sz="2200" dirty="0" smtClean="0">
                <a:latin typeface="Times New Roman"/>
                <a:ea typeface="Calibri"/>
              </a:rPr>
              <a:t>.</a:t>
            </a:r>
            <a:endParaRPr lang="ru-RU" sz="2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2470" y="3028181"/>
            <a:ext cx="78105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/>
                <a:ea typeface="Calibri"/>
              </a:rPr>
              <a:t>При </a:t>
            </a:r>
            <a:r>
              <a:rPr lang="ru-RU" sz="2200" dirty="0">
                <a:latin typeface="Times New Roman"/>
                <a:ea typeface="Calibri"/>
              </a:rPr>
              <a:t>сравнении дробей – </a:t>
            </a:r>
            <a:r>
              <a:rPr lang="ru-RU" sz="2200" b="1" dirty="0">
                <a:latin typeface="Times New Roman"/>
                <a:ea typeface="Calibri"/>
              </a:rPr>
              <a:t>приводят</a:t>
            </a:r>
            <a:r>
              <a:rPr lang="ru-RU" sz="2200" dirty="0">
                <a:latin typeface="Times New Roman"/>
                <a:ea typeface="Calibri"/>
              </a:rPr>
              <a:t> их </a:t>
            </a:r>
            <a:r>
              <a:rPr lang="ru-RU" sz="2200" b="1" dirty="0">
                <a:latin typeface="Times New Roman"/>
                <a:ea typeface="Calibri"/>
              </a:rPr>
              <a:t>к общему </a:t>
            </a:r>
            <a:r>
              <a:rPr lang="ru-RU" sz="2200" b="1" dirty="0" smtClean="0">
                <a:latin typeface="Times New Roman"/>
                <a:ea typeface="Calibri"/>
              </a:rPr>
              <a:t>знаменателю</a:t>
            </a:r>
            <a:r>
              <a:rPr lang="ru-RU" sz="2200" dirty="0" smtClean="0">
                <a:latin typeface="Times New Roman"/>
                <a:ea typeface="Calibri"/>
              </a:rPr>
              <a:t>.</a:t>
            </a:r>
            <a:endParaRPr lang="ru-RU" sz="2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7044" y="4299942"/>
            <a:ext cx="76313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/>
                <a:ea typeface="Calibri"/>
              </a:rPr>
              <a:t>При </a:t>
            </a:r>
            <a:r>
              <a:rPr lang="ru-RU" sz="2200" dirty="0">
                <a:latin typeface="Times New Roman"/>
                <a:ea typeface="Calibri"/>
              </a:rPr>
              <a:t>сравнении отрицательных чисел </a:t>
            </a:r>
            <a:r>
              <a:rPr lang="ru-RU" sz="2200" b="1" dirty="0">
                <a:latin typeface="Times New Roman"/>
                <a:ea typeface="Calibri"/>
              </a:rPr>
              <a:t>сравнивают их </a:t>
            </a:r>
            <a:r>
              <a:rPr lang="ru-RU" sz="2200" b="1" dirty="0" smtClean="0">
                <a:latin typeface="Times New Roman"/>
                <a:ea typeface="Calibri"/>
              </a:rPr>
              <a:t>модули</a:t>
            </a:r>
            <a:r>
              <a:rPr lang="ru-RU" sz="2200" dirty="0" smtClean="0">
                <a:latin typeface="Times New Roman"/>
                <a:ea typeface="Calibri"/>
              </a:rPr>
              <a:t>.</a:t>
            </a:r>
            <a:endParaRPr lang="ru-RU" sz="22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483768" y="1059582"/>
                <a:ext cx="11192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10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ru-RU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059582"/>
                <a:ext cx="1119216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692" r="-7609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589757" y="1059582"/>
                <a:ext cx="20008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5241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          </m:t>
                      </m:r>
                      <m:r>
                        <a:rPr lang="ru-RU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5099</m:t>
                      </m:r>
                    </m:oMath>
                  </m:oMathPara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757" y="1059582"/>
                <a:ext cx="2000868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r="-3049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203848" y="2192660"/>
                <a:ext cx="1102097" cy="703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3366"/>
                        </a:solidFill>
                        <a:latin typeface="Cambria Math"/>
                      </a:rPr>
                      <m:t>      </m:t>
                    </m:r>
                    <m:f>
                      <m:fPr>
                        <m:ctrlPr>
                          <a:rPr lang="ru-RU" sz="280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800" dirty="0" smtClean="0">
                    <a:solidFill>
                      <a:srgbClr val="003366"/>
                    </a:solidFill>
                  </a:rPr>
                  <a:t/>
                </a:r>
                <a:endParaRPr lang="ru-RU" sz="28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192660"/>
                <a:ext cx="1102097" cy="703782"/>
              </a:xfrm>
              <a:prstGeom prst="rect">
                <a:avLst/>
              </a:prstGeom>
              <a:blipFill rotWithShape="1">
                <a:blip r:embed="rId4"/>
                <a:stretch>
                  <a:fillRect r="-17778" b="-1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067944" y="2192660"/>
                <a:ext cx="1801199" cy="701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, т.к.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  <m:r>
                      <a:rPr lang="ru-RU" sz="280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f>
                      <m:fPr>
                        <m:ctrlPr>
                          <a:rPr lang="ru-RU" sz="280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28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192660"/>
                <a:ext cx="1801199" cy="701602"/>
              </a:xfrm>
              <a:prstGeom prst="rect">
                <a:avLst/>
              </a:prstGeom>
              <a:blipFill rotWithShape="1">
                <a:blip r:embed="rId5"/>
                <a:stretch>
                  <a:fillRect l="-3378" r="-10811" b="-10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27903" y="3688972"/>
                <a:ext cx="16484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−50</m:t>
                      </m:r>
                      <m:r>
                        <a:rPr lang="en-US" sz="20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ru-RU" sz="20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−68</m:t>
                      </m:r>
                    </m:oMath>
                  </m:oMathPara>
                </a14:m>
                <a:endParaRPr lang="ru-RU" sz="20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03" y="3688972"/>
                <a:ext cx="1648400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516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7" name="TextBox 56"/>
              <p:cNvSpPr txBox="1"/>
              <p:nvPr/>
            </p:nvSpPr>
            <p:spPr>
              <a:xfrm>
                <a:off x="3669804" y="3550120"/>
                <a:ext cx="4172040" cy="677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, т.к.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ru-RU" sz="200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ru-RU" sz="20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0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−50</m:t>
                              </m:r>
                            </m:e>
                          </m:d>
                          <m:r>
                            <a:rPr lang="ru-RU" sz="2000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=50</m:t>
                          </m:r>
                          <m:r>
                            <m:rPr>
                              <m:nor/>
                            </m:rPr>
                            <a:rPr lang="ru-RU" sz="2000" dirty="0">
                              <a:solidFill>
                                <a:srgbClr val="003366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ru-RU" sz="20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0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ru-RU" sz="20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68</m:t>
                              </m:r>
                            </m:e>
                          </m:d>
                          <m:r>
                            <a:rPr lang="ru-RU" sz="2000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ru-RU" sz="20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68</m:t>
                          </m:r>
                          <m:r>
                            <m:rPr>
                              <m:nor/>
                            </m:rPr>
                            <a:rPr lang="ru-RU" sz="2000" dirty="0">
                              <a:solidFill>
                                <a:srgbClr val="003366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e>
                      </m:mr>
                    </m:m>
                    <m:r>
                      <a:rPr lang="ru-RU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⟹</m:t>
                    </m:r>
                    <m:d>
                      <m:dPr>
                        <m:begChr m:val="|"/>
                        <m:endChr m:val="|"/>
                        <m:ctrlPr>
                          <a:rPr lang="ru-RU" sz="200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ru-RU" sz="2000" i="1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50</m:t>
                        </m:r>
                      </m:e>
                    </m:d>
                    <m:r>
                      <a:rPr lang="ru-RU" sz="2000" b="0" i="1" smtClean="0">
                        <a:solidFill>
                          <a:srgbClr val="003366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ru-RU" sz="20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ru-RU" sz="2000" i="1">
                            <a:solidFill>
                              <a:srgbClr val="003366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68</m:t>
                        </m:r>
                        <m:r>
                          <m:rPr>
                            <m:nor/>
                          </m:rPr>
                          <a:rPr lang="ru-RU" sz="2000" dirty="0">
                            <a:solidFill>
                              <a:srgbClr val="003366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ru-RU" sz="20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804" y="3550120"/>
                <a:ext cx="4172040" cy="677814"/>
              </a:xfrm>
              <a:prstGeom prst="rect">
                <a:avLst/>
              </a:prstGeom>
              <a:blipFill rotWithShape="1">
                <a:blip r:embed="rId7"/>
                <a:stretch>
                  <a:fillRect l="-1462" r="-21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2881406" y="1059582"/>
                <a:ext cx="434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406" y="1059582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692" r="-2112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6372824" y="1059582"/>
                <a:ext cx="434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824" y="1059582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692" r="-20833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439409" y="2300615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409" y="2300615"/>
                <a:ext cx="535724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3068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2843808" y="3680349"/>
                <a:ext cx="434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680349"/>
                <a:ext cx="434734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692" r="-2112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151091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4" grpId="0" animBg="1"/>
      <p:bldP spid="15" grpId="0" animBg="1"/>
      <p:bldP spid="57" grpId="0" animBg="1"/>
      <p:bldP spid="3" grpId="0" animBg="1"/>
      <p:bldP spid="4" grpId="0" animBg="1"/>
      <p:bldP spid="5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6975" y="555526"/>
            <a:ext cx="3816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/>
                <a:ea typeface="Calibri"/>
              </a:rPr>
              <a:t>Как сравнить выражения?</a:t>
            </a:r>
            <a:endParaRPr lang="ru-RU" sz="24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223678" y="2338765"/>
                <a:ext cx="11322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3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678" y="2338765"/>
                <a:ext cx="1132298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667" r="-10215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788024" y="2338765"/>
                <a:ext cx="13022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3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38765"/>
                <a:ext cx="130221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9346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62648" y="2307987"/>
                <a:ext cx="4187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648" y="2307987"/>
                <a:ext cx="41870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39706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283968" y="2331442"/>
                <a:ext cx="29193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r>
                        <a:rPr lang="ru-RU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d>
                        <m:dPr>
                          <m:ctrlPr>
                            <a:rPr lang="ru-RU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               </m:t>
                          </m:r>
                        </m:e>
                      </m:d>
                      <m:r>
                        <a:rPr lang="ru-RU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−17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331442"/>
                <a:ext cx="2919389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3758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747684" y="544860"/>
            <a:ext cx="77847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/>
                <a:ea typeface="Calibri"/>
              </a:rPr>
              <a:t>Для этого составляют разность выражений и </a:t>
            </a:r>
            <a:r>
              <a:rPr lang="ru-RU" sz="2400" b="1" dirty="0" smtClean="0">
                <a:latin typeface="Times New Roman"/>
                <a:ea typeface="Calibri"/>
              </a:rPr>
              <a:t>выясняют</a:t>
            </a:r>
            <a:r>
              <a:rPr lang="ru-RU" sz="2400" dirty="0" smtClean="0">
                <a:latin typeface="Times New Roman"/>
                <a:ea typeface="Calibri"/>
              </a:rPr>
              <a:t>, является ли она </a:t>
            </a:r>
            <a:r>
              <a:rPr lang="ru-RU" sz="2400" b="1" dirty="0" smtClean="0">
                <a:solidFill>
                  <a:srgbClr val="7030A0"/>
                </a:solidFill>
                <a:latin typeface="Times New Roman"/>
                <a:ea typeface="Calibri"/>
              </a:rPr>
              <a:t>положительным числом</a:t>
            </a:r>
            <a:r>
              <a:rPr lang="ru-RU" sz="2400" dirty="0" smtClean="0">
                <a:latin typeface="Times New Roman"/>
                <a:ea typeface="Calibri"/>
              </a:rPr>
              <a:t>, </a:t>
            </a:r>
            <a:r>
              <a:rPr lang="ru-RU" sz="2400" b="1" dirty="0" smtClean="0">
                <a:solidFill>
                  <a:srgbClr val="0099CC"/>
                </a:solidFill>
                <a:latin typeface="Times New Roman"/>
                <a:ea typeface="Calibri"/>
              </a:rPr>
              <a:t>отрицательным числом</a:t>
            </a:r>
            <a:r>
              <a:rPr lang="ru-RU" sz="2400" dirty="0" smtClean="0">
                <a:latin typeface="Times New Roman"/>
                <a:ea typeface="Calibri"/>
              </a:rPr>
              <a:t> или </a:t>
            </a:r>
            <a:r>
              <a:rPr lang="ru-RU" sz="2400" b="1" dirty="0" smtClean="0">
                <a:solidFill>
                  <a:srgbClr val="00B050"/>
                </a:solidFill>
                <a:latin typeface="Times New Roman"/>
                <a:ea typeface="Calibri"/>
              </a:rPr>
              <a:t>нулем</a:t>
            </a:r>
            <a:r>
              <a:rPr lang="ru-RU" sz="2400" dirty="0" smtClean="0">
                <a:latin typeface="Times New Roman"/>
                <a:ea typeface="Calibri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6491200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animBg="1"/>
      <p:bldP spid="4" grpId="0" animBg="1"/>
      <p:bldP spid="5" grpId="0" animBg="1"/>
      <p:bldP spid="5" grpId="1" animBg="1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/>
          <p:cNvGrpSpPr/>
          <p:nvPr/>
        </p:nvGrpSpPr>
        <p:grpSpPr>
          <a:xfrm>
            <a:off x="6010452" y="2426216"/>
            <a:ext cx="2831722" cy="2370162"/>
            <a:chOff x="683568" y="339502"/>
            <a:chExt cx="7920880" cy="1728192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683568" y="339502"/>
              <a:ext cx="7920880" cy="1728192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827584" y="391629"/>
              <a:ext cx="7632847" cy="16282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4" name="Прямоугольник 33"/>
              <p:cNvSpPr/>
              <p:nvPr/>
            </p:nvSpPr>
            <p:spPr>
              <a:xfrm>
                <a:off x="6067602" y="2427734"/>
                <a:ext cx="2882028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𝒂</m:t>
                    </m:r>
                    <m:r>
                      <a:rPr lang="ru-RU" sz="2000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&gt;</m:t>
                    </m:r>
                    <m:r>
                      <a:rPr lang="en-US" sz="2000" b="1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i="1" dirty="0">
                    <a:solidFill>
                      <a:srgbClr val="003366"/>
                    </a:solidFill>
                    <a:latin typeface="Times New Roman"/>
                    <a:ea typeface="Calibri"/>
                  </a:rPr>
                  <a:t>, то точка с </a:t>
                </a:r>
                <a:endParaRPr lang="en-US" sz="2000" i="1" dirty="0" smtClean="0">
                  <a:solidFill>
                    <a:srgbClr val="003366"/>
                  </a:solidFill>
                  <a:latin typeface="Times New Roman"/>
                  <a:ea typeface="Calibri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>координатой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𝒂</m:t>
                    </m:r>
                  </m:oMath>
                </a14:m>
                <a:r>
                  <a:rPr lang="ru-RU" sz="2000" i="1" dirty="0">
                    <a:solidFill>
                      <a:srgbClr val="003366"/>
                    </a:solidFill>
                    <a:latin typeface="Times New Roman"/>
                    <a:ea typeface="Calibri"/>
                  </a:rPr>
                  <a:t/>
                </a:r>
                <a:r>
                  <a:rPr lang="ru-RU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>лежит</a:t>
                </a:r>
                <a:r>
                  <a:rPr lang="en-US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/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>правее </a:t>
                </a:r>
                <a:r>
                  <a:rPr lang="ru-RU" sz="2000" i="1" dirty="0">
                    <a:solidFill>
                      <a:srgbClr val="003366"/>
                    </a:solidFill>
                    <a:latin typeface="Times New Roman"/>
                    <a:ea typeface="Calibri"/>
                  </a:rPr>
                  <a:t>точки с </a:t>
                </a:r>
                <a:endParaRPr lang="en-US" sz="2000" i="1" dirty="0" smtClean="0">
                  <a:solidFill>
                    <a:srgbClr val="003366"/>
                  </a:solidFill>
                  <a:latin typeface="Times New Roman"/>
                  <a:ea typeface="Calibri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>координатой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i="1" dirty="0">
                    <a:solidFill>
                      <a:srgbClr val="003366"/>
                    </a:solidFill>
                    <a:latin typeface="Times New Roman"/>
                    <a:ea typeface="Calibri"/>
                  </a:rPr>
                  <a:t>, а если </a:t>
                </a:r>
                <a:r>
                  <a:rPr lang="en-US" sz="2000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/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b="1" i="1" dirty="0">
                    <a:solidFill>
                      <a:srgbClr val="003366"/>
                    </a:solidFill>
                    <a:latin typeface="Times New Roman"/>
                    <a:ea typeface="Calibri"/>
                  </a:rPr>
                  <a:t/>
                </a:r>
                <a:r>
                  <a:rPr lang="en-US" sz="2000" b="1" i="1" dirty="0" smtClean="0">
                    <a:solidFill>
                      <a:srgbClr val="003366"/>
                    </a:solidFill>
                    <a:latin typeface="Times New Roman"/>
                    <a:ea typeface="Calibri"/>
                  </a:rPr>
                  <a:t/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𝒂</m:t>
                    </m:r>
                    <m:r>
                      <a:rPr lang="ru-RU" sz="2000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&lt;</m:t>
                    </m:r>
                    <m:r>
                      <a:rPr lang="en-US" sz="2000" b="1" i="1" dirty="0" smtClean="0">
                        <a:solidFill>
                          <a:srgbClr val="003366"/>
                        </a:solidFill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i="1" dirty="0">
                    <a:solidFill>
                      <a:srgbClr val="003366"/>
                    </a:solidFill>
                    <a:latin typeface="Times New Roman"/>
                    <a:ea typeface="Calibri"/>
                  </a:rPr>
                  <a:t>, то левее.</a:t>
                </a:r>
                <a:endParaRPr lang="ru-RU" sz="2000" i="1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602" y="2427734"/>
                <a:ext cx="2882028" cy="2400657"/>
              </a:xfrm>
              <a:prstGeom prst="rect">
                <a:avLst/>
              </a:prstGeom>
              <a:blipFill rotWithShape="1">
                <a:blip r:embed="rId2"/>
                <a:stretch>
                  <a:fillRect l="-2114" r="-4017" b="-15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/>
          <p:cNvGrpSpPr/>
          <p:nvPr/>
        </p:nvGrpSpPr>
        <p:grpSpPr>
          <a:xfrm>
            <a:off x="426860" y="411450"/>
            <a:ext cx="8321720" cy="1512228"/>
            <a:chOff x="539552" y="411510"/>
            <a:chExt cx="7920880" cy="2304256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539552" y="411510"/>
              <a:ext cx="7920880" cy="2304256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611560" y="483518"/>
              <a:ext cx="7776864" cy="216024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612073" y="483518"/>
                <a:ext cx="820839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i="1" dirty="0" smtClean="0">
                    <a:latin typeface="Times New Roman"/>
                    <a:ea typeface="Calibri"/>
                  </a:rPr>
                  <a:t>Число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𝒂</m:t>
                    </m:r>
                  </m:oMath>
                </a14:m>
                <a:r>
                  <a:rPr lang="ru-RU" sz="2000" i="1" dirty="0">
                    <a:latin typeface="Times New Roman"/>
                    <a:ea typeface="Calibri"/>
                  </a:rPr>
                  <a:t/>
                </a:r>
                <a:r>
                  <a:rPr lang="ru-RU" sz="2000" i="1" u="sng" dirty="0">
                    <a:latin typeface="Times New Roman"/>
                    <a:ea typeface="Calibri"/>
                  </a:rPr>
                  <a:t>больше</a:t>
                </a:r>
                <a:r>
                  <a:rPr lang="ru-RU" sz="2000" i="1" dirty="0">
                    <a:latin typeface="Times New Roman"/>
                    <a:ea typeface="Calibri"/>
                  </a:rPr>
                  <a:t> числа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i="1" dirty="0">
                    <a:latin typeface="Times New Roman"/>
                    <a:ea typeface="Calibri"/>
                  </a:rPr>
                  <a:t>, если разность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𝒂</m:t>
                    </m:r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−</m:t>
                    </m:r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b="1" i="1" dirty="0">
                    <a:latin typeface="Times New Roman"/>
                    <a:ea typeface="Calibri"/>
                  </a:rPr>
                  <a:t/>
                </a:r>
                <a:r>
                  <a:rPr lang="ru-RU" sz="2000" i="1" dirty="0">
                    <a:latin typeface="Times New Roman"/>
                    <a:ea typeface="Calibri"/>
                  </a:rPr>
                  <a:t>– </a:t>
                </a:r>
                <a:r>
                  <a:rPr lang="ru-RU" sz="2000" b="1" i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ea typeface="Calibri"/>
                  </a:rPr>
                  <a:t>положительное число</a:t>
                </a:r>
                <a:r>
                  <a:rPr lang="ru-RU" sz="2000" i="1" dirty="0" smtClean="0">
                    <a:latin typeface="Times New Roman"/>
                    <a:ea typeface="Calibri"/>
                  </a:rPr>
                  <a:t>.</a:t>
                </a:r>
                <a:endParaRPr lang="en-US" sz="2000" i="1" dirty="0" smtClean="0">
                  <a:latin typeface="Times New Roman"/>
                  <a:ea typeface="Calibri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73" y="483518"/>
                <a:ext cx="8208399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742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612073" y="947504"/>
                <a:ext cx="806085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>Число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𝒂</a:t>
                </a:r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ru-RU" sz="2000" i="1" u="sng" dirty="0">
                    <a:latin typeface="Times New Roman" pitchFamily="18" charset="0"/>
                    <a:cs typeface="Times New Roman" pitchFamily="18" charset="0"/>
                  </a:rPr>
                  <a:t>меньше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 числа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𝒃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, если разность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en-US" sz="2000" b="1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2000" b="1" i="1" smtClean="0">
                        <a:latin typeface="Cambria Math"/>
                        <a:cs typeface="Times New Roman" pitchFamily="18" charset="0"/>
                      </a:rPr>
                      <m:t>𝒃</m:t>
                    </m:r>
                  </m:oMath>
                </a14:m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ru-RU" sz="2000" b="1" i="1" dirty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отрицательное число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73" y="947504"/>
                <a:ext cx="8060855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756" t="-9091" r="-83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612073" y="1379552"/>
                <a:ext cx="30251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i="1" dirty="0" smtClean="0">
                    <a:latin typeface="Times New Roman"/>
                    <a:ea typeface="Calibri"/>
                  </a:rPr>
                  <a:t>Если </a:t>
                </a:r>
                <a:r>
                  <a:rPr lang="ru-RU" sz="2000" i="1" dirty="0">
                    <a:latin typeface="Times New Roman"/>
                    <a:ea typeface="Calibri"/>
                  </a:rPr>
                  <a:t>разность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𝒂</m:t>
                    </m:r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−</m:t>
                    </m:r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𝒃</m:t>
                    </m:r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=</m:t>
                    </m:r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𝟎</m:t>
                    </m:r>
                  </m:oMath>
                </a14:m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ru-RU" sz="2000" i="1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73" y="1379552"/>
                <a:ext cx="3025187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2012" t="-9091" r="-321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3483253" y="1379552"/>
                <a:ext cx="194771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i="1" dirty="0" smtClean="0">
                    <a:latin typeface="Times New Roman"/>
                    <a:ea typeface="Calibri"/>
                  </a:rPr>
                  <a:t>то числа</a:t>
                </a:r>
                <a:r>
                  <a:rPr lang="en-US" sz="2000" i="1" dirty="0" smtClean="0">
                    <a:latin typeface="Times New Roman"/>
                    <a:ea typeface="Calibri"/>
                  </a:rPr>
                  <a:t/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ea typeface="Calibri"/>
                      </a:rPr>
                      <m:t>𝒂</m:t>
                    </m:r>
                    <m:r>
                      <a:rPr lang="en-US" sz="2000" b="1" i="1" smtClean="0">
                        <a:latin typeface="Cambria Math"/>
                        <a:ea typeface="Calibri"/>
                      </a:rPr>
                      <m:t>=</m:t>
                    </m:r>
                    <m:r>
                      <a:rPr lang="en-US" sz="2000" b="1" i="1" smtClean="0"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i="1" dirty="0" smtClean="0">
                    <a:latin typeface="Times New Roman"/>
                    <a:ea typeface="Calibri"/>
                  </a:rPr>
                  <a:t>.</a:t>
                </a:r>
                <a:endParaRPr lang="ru-RU" sz="2000" i="1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253" y="1379552"/>
                <a:ext cx="1947713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3125" t="-9091" r="-5625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>
            <a:off x="2195736" y="3096137"/>
            <a:ext cx="36724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426860" y="1995686"/>
                <a:ext cx="37828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dirty="0" smtClean="0">
                    <a:latin typeface="Times New Roman"/>
                    <a:ea typeface="Calibri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𝒂</m:t>
                    </m:r>
                  </m:oMath>
                </a14:m>
                <a:r>
                  <a:rPr lang="ru-RU" sz="2000" dirty="0">
                    <a:latin typeface="Times New Roman"/>
                    <a:ea typeface="Calibri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libri"/>
                      </a:rPr>
                      <m:t>𝒃</m:t>
                    </m:r>
                  </m:oMath>
                </a14:m>
                <a:r>
                  <a:rPr lang="ru-RU" sz="2000" dirty="0">
                    <a:latin typeface="Times New Roman"/>
                    <a:ea typeface="Calibri"/>
                  </a:rPr>
                  <a:t> – некоторые числа. </a:t>
                </a:r>
                <a:endParaRPr lang="ru-RU" sz="20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1995686"/>
                <a:ext cx="3782830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1610" t="-9091" r="-16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5220072" y="1966069"/>
                <a:ext cx="13126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966069"/>
                <a:ext cx="1312667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9259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313653" y="1964908"/>
                <a:ext cx="4090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653" y="1964908"/>
                <a:ext cx="409086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9851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564315" y="1966069"/>
                <a:ext cx="20687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315" y="1966069"/>
                <a:ext cx="2068708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5605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/>
          <p:cNvCxnSpPr/>
          <p:nvPr/>
        </p:nvCxnSpPr>
        <p:spPr>
          <a:xfrm>
            <a:off x="2195736" y="4045818"/>
            <a:ext cx="36724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26860" y="2499742"/>
                <a:ext cx="1755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en-US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&gt;</m:t>
                    </m:r>
                    <m:r>
                      <a:rPr lang="en-US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, то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2499742"/>
                <a:ext cx="1755352" cy="400110"/>
              </a:xfrm>
              <a:prstGeom prst="rect">
                <a:avLst/>
              </a:prstGeom>
              <a:blipFill rotWithShape="1">
                <a:blip r:embed="rId11"/>
                <a:stretch>
                  <a:fillRect l="-3472" t="-7576" r="-6597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26860" y="3435846"/>
                <a:ext cx="1755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en-US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en-US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, то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3435846"/>
                <a:ext cx="1755352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3472" t="-7692" r="-659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087866" y="2726805"/>
                <a:ext cx="7802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866" y="2726805"/>
                <a:ext cx="780278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937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Овал 22"/>
          <p:cNvSpPr/>
          <p:nvPr/>
        </p:nvSpPr>
        <p:spPr>
          <a:xfrm flipH="1" flipV="1">
            <a:off x="3334154" y="3054906"/>
            <a:ext cx="74294" cy="6980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203848" y="3138522"/>
                <a:ext cx="367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138522"/>
                <a:ext cx="367665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Овал 24"/>
          <p:cNvSpPr/>
          <p:nvPr/>
        </p:nvSpPr>
        <p:spPr>
          <a:xfrm>
            <a:off x="4465276" y="3054908"/>
            <a:ext cx="66699" cy="5809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125094" y="3113001"/>
                <a:ext cx="756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094" y="3113001"/>
                <a:ext cx="756489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333" r="-967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Овал 26"/>
          <p:cNvSpPr/>
          <p:nvPr/>
        </p:nvSpPr>
        <p:spPr>
          <a:xfrm>
            <a:off x="4624766" y="4012042"/>
            <a:ext cx="74293" cy="62583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492367" y="4074626"/>
                <a:ext cx="367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367" y="4074626"/>
                <a:ext cx="367665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2555776" y="3663474"/>
                <a:ext cx="7802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663474"/>
                <a:ext cx="780278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101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Овал 29"/>
          <p:cNvSpPr/>
          <p:nvPr/>
        </p:nvSpPr>
        <p:spPr>
          <a:xfrm>
            <a:off x="3574442" y="4015218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220798" y="4055576"/>
                <a:ext cx="756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ru-RU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798" y="4055576"/>
                <a:ext cx="756489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1048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рямоугольник 32"/>
          <p:cNvSpPr/>
          <p:nvPr/>
        </p:nvSpPr>
        <p:spPr>
          <a:xfrm>
            <a:off x="3942949" y="1996846"/>
            <a:ext cx="13991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Обозначим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06120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uiExpand="1" build="p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6236</TotalTime>
  <Words>184</Words>
  <Application>Microsoft Office PowerPoint</Application>
  <PresentationFormat>Экран (16:9)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cp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cp-04</dc:creator>
  <cp:lastModifiedBy>xxx</cp:lastModifiedBy>
  <cp:revision>709</cp:revision>
  <dcterms:created xsi:type="dcterms:W3CDTF">2013-08-20T06:45:45Z</dcterms:created>
  <dcterms:modified xsi:type="dcterms:W3CDTF">2016-01-14T06:49:06Z</dcterms:modified>
</cp:coreProperties>
</file>