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3" r:id="rId3"/>
    <p:sldId id="261" r:id="rId4"/>
    <p:sldId id="260" r:id="rId5"/>
    <p:sldId id="262" r:id="rId6"/>
    <p:sldId id="265" r:id="rId7"/>
    <p:sldId id="276" r:id="rId8"/>
    <p:sldId id="322" r:id="rId9"/>
    <p:sldId id="325" r:id="rId10"/>
    <p:sldId id="282" r:id="rId11"/>
    <p:sldId id="263" r:id="rId12"/>
    <p:sldId id="295" r:id="rId13"/>
    <p:sldId id="266" r:id="rId14"/>
    <p:sldId id="281" r:id="rId15"/>
    <p:sldId id="278" r:id="rId16"/>
    <p:sldId id="274" r:id="rId17"/>
    <p:sldId id="267" r:id="rId18"/>
    <p:sldId id="326" r:id="rId19"/>
    <p:sldId id="268" r:id="rId20"/>
    <p:sldId id="272" r:id="rId21"/>
    <p:sldId id="270" r:id="rId22"/>
    <p:sldId id="271" r:id="rId23"/>
    <p:sldId id="273" r:id="rId24"/>
    <p:sldId id="285" r:id="rId25"/>
    <p:sldId id="29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90;&#1090;&#1077;&#1089;&#1090;&#1072;&#1094;&#1080;&#1103;\&#1054;&#1051;&#1045;&#1053;&#1068;&#1082;&#1072;%202014\&#1040;&#1054;%202014\&#1044;&#1080;&#1072;&#1075;&#1088;&#1072;&#1084;&#1084;&#1072;%20&#1082;&#1072;&#1095;&#1077;&#1089;&#1090;&#1074;&#1086;%20&#1079;&#1085;&#1072;&#1085;&#1080;&#108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90;&#1090;&#1077;&#1089;&#1090;&#1072;&#1094;&#1080;&#1103;\&#1054;&#1051;&#1045;&#1053;&#1068;&#1082;&#1072;%202014\&#1040;&#1054;%202014\&#1086;&#1094;&#1077;&#1085;&#1082;&#1080;%20&#1082;&#1083;&#1072;&#1089;&#1089;&#1072;%20&#1053;&#1077;&#1092;&#1077;&#1076;&#1086;&#1074;&#1086;&#108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Мониторинг образовательных достижений обучающихся по изобразительному искусству</c:v>
                </c:pt>
              </c:strCache>
            </c:strRef>
          </c:tx>
          <c:spPr>
            <a:gradFill>
              <a:gsLst>
                <a:gs pos="0">
                  <a:srgbClr val="CCCCFF">
                    <a:alpha val="58000"/>
                  </a:srgbClr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3000000" scaled="0"/>
            </a:gradFill>
            <a:ln>
              <a:gradFill flip="none" rotWithShape="1">
                <a:gsLst>
                  <a:gs pos="8000">
                    <a:srgbClr val="00B050">
                      <a:alpha val="94000"/>
                    </a:srgbClr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7200000" scaled="0"/>
                <a:tileRect/>
              </a:gradFill>
            </a:ln>
          </c:spPr>
          <c:cat>
            <c:strRef>
              <c:f>Лист1!$A$2:$A$6</c:f>
              <c:strCache>
                <c:ptCount val="5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  <c:pt idx="3">
                  <c:v>2012-2013</c:v>
                </c:pt>
                <c:pt idx="4">
                  <c:v>2013-2014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0.91</c:v>
                </c:pt>
                <c:pt idx="1">
                  <c:v>0.93</c:v>
                </c:pt>
                <c:pt idx="2">
                  <c:v>0.93</c:v>
                </c:pt>
                <c:pt idx="3">
                  <c:v>0.95000000000000051</c:v>
                </c:pt>
                <c:pt idx="4">
                  <c:v>0.9700000000000002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14048"/>
        <c:axId val="71364992"/>
      </c:areaChart>
      <c:catAx>
        <c:axId val="71314048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crossAx val="71364992"/>
        <c:crosses val="autoZero"/>
        <c:auto val="1"/>
        <c:lblAlgn val="ctr"/>
        <c:lblOffset val="100"/>
        <c:noMultiLvlLbl val="0"/>
      </c:catAx>
      <c:valAx>
        <c:axId val="713649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1314048"/>
        <c:crosses val="autoZero"/>
        <c:crossBetween val="midCat"/>
      </c:valAx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7030A0">
                    <a:alpha val="72000"/>
                  </a:srgb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7800000" scaled="0"/>
            </a:gradFill>
          </c:spPr>
          <c:invertIfNegative val="0"/>
          <c:cat>
            <c:strRef>
              <c:f>Лист1!$D$4:$D$6</c:f>
              <c:strCache>
                <c:ptCount val="3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</c:strCache>
            </c:strRef>
          </c:cat>
          <c:val>
            <c:numRef>
              <c:f>Лист1!$E$4:$E$6</c:f>
              <c:numCache>
                <c:formatCode>0%</c:formatCode>
                <c:ptCount val="3"/>
                <c:pt idx="0">
                  <c:v>0.58000000000000007</c:v>
                </c:pt>
                <c:pt idx="1">
                  <c:v>0.64000000000000024</c:v>
                </c:pt>
                <c:pt idx="2">
                  <c:v>0.70000000000000018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424320"/>
        <c:axId val="74425856"/>
        <c:axId val="0"/>
      </c:bar3DChart>
      <c:catAx>
        <c:axId val="74424320"/>
        <c:scaling>
          <c:orientation val="minMax"/>
        </c:scaling>
        <c:delete val="0"/>
        <c:axPos val="b"/>
        <c:majorTickMark val="out"/>
        <c:minorTickMark val="none"/>
        <c:tickLblPos val="nextTo"/>
        <c:crossAx val="74425856"/>
        <c:crosses val="autoZero"/>
        <c:auto val="1"/>
        <c:lblAlgn val="ctr"/>
        <c:lblOffset val="100"/>
        <c:noMultiLvlLbl val="0"/>
      </c:catAx>
      <c:valAx>
        <c:axId val="744258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4424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"5"</c:v>
          </c:tx>
          <c:invertIfNegative val="0"/>
          <c:cat>
            <c:strRef>
              <c:f>Лист3!$E$1:$E$3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Лист3!$F$1:$F$3</c:f>
              <c:numCache>
                <c:formatCode>0%</c:formatCode>
                <c:ptCount val="3"/>
                <c:pt idx="0">
                  <c:v>0.63000000000000012</c:v>
                </c:pt>
                <c:pt idx="1">
                  <c:v>0.70000000000000007</c:v>
                </c:pt>
                <c:pt idx="2">
                  <c:v>0.78</c:v>
                </c:pt>
              </c:numCache>
            </c:numRef>
          </c:val>
        </c:ser>
        <c:ser>
          <c:idx val="1"/>
          <c:order val="1"/>
          <c:tx>
            <c:v>"4"</c:v>
          </c:tx>
          <c:spPr>
            <a:solidFill>
              <a:srgbClr val="E16DE4"/>
            </a:solidFill>
          </c:spPr>
          <c:invertIfNegative val="0"/>
          <c:cat>
            <c:strRef>
              <c:f>Лист3!$E$1:$E$3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Лист3!$G$1:$G$3</c:f>
              <c:numCache>
                <c:formatCode>0%</c:formatCode>
                <c:ptCount val="3"/>
                <c:pt idx="0">
                  <c:v>0.37000000000000005</c:v>
                </c:pt>
                <c:pt idx="1">
                  <c:v>0.30000000000000004</c:v>
                </c:pt>
                <c:pt idx="2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454912"/>
        <c:axId val="74456448"/>
        <c:axId val="0"/>
      </c:bar3DChart>
      <c:catAx>
        <c:axId val="74454912"/>
        <c:scaling>
          <c:orientation val="minMax"/>
        </c:scaling>
        <c:delete val="0"/>
        <c:axPos val="b"/>
        <c:minorGridlines/>
        <c:majorTickMark val="out"/>
        <c:minorTickMark val="none"/>
        <c:tickLblPos val="nextTo"/>
        <c:crossAx val="74456448"/>
        <c:crosses val="autoZero"/>
        <c:auto val="1"/>
        <c:lblAlgn val="ctr"/>
        <c:lblOffset val="100"/>
        <c:noMultiLvlLbl val="0"/>
      </c:catAx>
      <c:valAx>
        <c:axId val="744564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4454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38102-00FA-41B1-AABE-2AD303C6ADFF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A5A43-18A5-4A59-ADA2-E99BA2BF2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5A43-18A5-4A59-ADA2-E99BA2BF2F1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54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42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1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48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8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4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3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4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66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D176F-F404-4FB2-AE54-96C0EC7FB4FE}" type="datetimeFigureOut">
              <a:rPr lang="ru-RU" smtClean="0"/>
              <a:pPr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E6AE-EB48-480A-9446-5CB704556E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49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285728"/>
            <a:ext cx="647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Натальинская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6286520"/>
            <a:ext cx="2269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Натальинск, 2016 год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421481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 высшее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2006 г.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ГОУ ВПО «Российский государственный профессионально-педагогический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университет»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Квалификация:«Педагог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обучения»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Специальность: «Профессиональное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обучение (дизайн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Стаж педагогической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работы:  26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работы в данном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учреждении: 26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728" y="1071546"/>
            <a:ext cx="65722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2214554"/>
            <a:ext cx="692948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Лагуновой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Ольги Алексеевны</a:t>
            </a: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Учителя изобразительного искусства и черчения</a:t>
            </a:r>
          </a:p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Высшая квалификационная категория 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1167"/>
            <a:ext cx="2290191" cy="30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1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" b="2830"/>
          <a:stretch/>
        </p:blipFill>
        <p:spPr bwMode="auto">
          <a:xfrm>
            <a:off x="2285984" y="1385392"/>
            <a:ext cx="640620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00323" y="2500331"/>
            <a:ext cx="6858001" cy="185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682" y="142852"/>
            <a:ext cx="8015318" cy="908720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Оценочный  инструментарий по определению уровня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ключевых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компетенций на ступени ООО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7447" y="2357452"/>
            <a:ext cx="6858001" cy="21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500" y="2143116"/>
            <a:ext cx="7035235" cy="41103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rgbClr val="00B0F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042" y="214290"/>
            <a:ext cx="7201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формирования ключевых компетенций в изобразительной деятельности на ступени ООО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9" y="0"/>
            <a:ext cx="20721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формирования 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предметных компетенций по методике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Н.А.Лепской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«5 рисунков»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628800"/>
            <a:ext cx="4464496" cy="339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0"/>
          <a:stretch/>
        </p:blipFill>
        <p:spPr bwMode="auto">
          <a:xfrm>
            <a:off x="4283968" y="3717032"/>
            <a:ext cx="381632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291" y="5553309"/>
            <a:ext cx="864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</a:t>
            </a:r>
          </a:p>
          <a:p>
            <a:r>
              <a:rPr lang="ru-RU" dirty="0" smtClean="0"/>
              <a:t>2014</a:t>
            </a:r>
          </a:p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48464" y="5661248"/>
            <a:ext cx="216024" cy="2160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48464" y="6122986"/>
            <a:ext cx="21602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48464" y="5906962"/>
            <a:ext cx="216024" cy="21602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7447" y="2357452"/>
            <a:ext cx="6858001" cy="21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8229600" cy="88119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Матрица оценки продуктов 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творческой  деятельности детей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71678"/>
            <a:ext cx="79483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4546" y="1428736"/>
            <a:ext cx="5564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Тема: «Народные праздничные обряды» 5   класс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7447" y="2357452"/>
            <a:ext cx="6858001" cy="21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Виктория\Desktop\ДКР 11 класс\171220134125.jpg"/>
          <p:cNvPicPr>
            <a:picLocks noChangeAspect="1" noChangeArrowheads="1"/>
          </p:cNvPicPr>
          <p:nvPr/>
        </p:nvPicPr>
        <p:blipFill>
          <a:blip r:embed="rId3"/>
          <a:srcRect t="13379" r="19921" b="39746"/>
          <a:stretch>
            <a:fillRect/>
          </a:stretch>
        </p:blipFill>
        <p:spPr bwMode="auto">
          <a:xfrm>
            <a:off x="4786314" y="1357298"/>
            <a:ext cx="4127827" cy="3221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72547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интеллектуальной деятельности обучающихся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" b="6647"/>
          <a:stretch/>
        </p:blipFill>
        <p:spPr bwMode="auto">
          <a:xfrm>
            <a:off x="1209285" y="1700808"/>
            <a:ext cx="7704856" cy="481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0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37997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50" y="233407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34" y="314117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7647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2013 г.- 1 место (муниципальный уровень)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9429" y="1978136"/>
            <a:ext cx="45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2014 г.- 1 место (муниципальный уровень)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7974" y="593627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2015 г. – 2 место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(муниципальный уровень)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" y="0"/>
            <a:ext cx="29026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889" y="0"/>
            <a:ext cx="7952229" cy="77809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244249"/>
            <a:ext cx="7704856" cy="1800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подпрограммы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курсов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выбору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Фитодизайн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», 6-8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классы; 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«Дизайн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Дизайн-проект», 10-11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классы.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5789" y="968228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</a:t>
            </a: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Сетевое взаимодействие в непрерывном аграрном образовании на территории </a:t>
            </a: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округ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4997" y="5075464"/>
            <a:ext cx="6102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по облагораживанию территории 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Натальинская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Documents and Settings\Ученик4\Рабочий стол\Парампампам\обложка\201209131017_art1_no_copyrigh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287093"/>
            <a:ext cx="1815590" cy="10210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640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достижений обучающихся 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внеурочной деятельности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"/>
          <a:stretch/>
        </p:blipFill>
        <p:spPr bwMode="auto">
          <a:xfrm>
            <a:off x="5039431" y="3612377"/>
            <a:ext cx="4111312" cy="322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3265" r="12219"/>
          <a:stretch/>
        </p:blipFill>
        <p:spPr bwMode="auto">
          <a:xfrm>
            <a:off x="1151844" y="1146359"/>
            <a:ext cx="6212794" cy="43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99" y="472514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2014-2015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099" y="3717032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2013-2014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099" y="292494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2012-2013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4483" y="227414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2011-2012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68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0187"/>
            <a:ext cx="4427984" cy="33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05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45" y="4437112"/>
            <a:ext cx="2989129" cy="224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7447" y="2357452"/>
            <a:ext cx="6858001" cy="21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4217692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квалификации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b="22147"/>
          <a:stretch/>
        </p:blipFill>
        <p:spPr bwMode="auto">
          <a:xfrm>
            <a:off x="1979712" y="1373410"/>
            <a:ext cx="487031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203859"/>
            <a:ext cx="34867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/>
              <a:t>«Ты лишь до тех пор способен содействовать образованию других, пока продолжаешь работать над собственным образованием...» </a:t>
            </a:r>
            <a:r>
              <a:rPr lang="ru-RU" sz="1400" i="1" dirty="0" smtClean="0"/>
              <a:t>.                                                                                                              </a:t>
            </a:r>
            <a:r>
              <a:rPr lang="ru-RU" sz="1400" i="1" dirty="0" err="1"/>
              <a:t>А.Дистервег</a:t>
            </a:r>
            <a:r>
              <a:rPr lang="ru-RU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7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9144000" cy="557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Педагогическое направление 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ключевых компетенций обучающихся на предметах художественно-эстетического цикла средствами ИКТ как одно из условий повышения качества    и эффективности  образовательного процесса.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:\Documents and Settings\Администратор\Рабочий стол\мхк\Изображение 1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2343"/>
          <a:stretch>
            <a:fillRect/>
          </a:stretch>
        </p:blipFill>
        <p:spPr bwMode="auto">
          <a:xfrm rot="16200000">
            <a:off x="5322438" y="3059115"/>
            <a:ext cx="3000396" cy="41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Documents and Settings\Администратор\Рабочий стол\мхк\Изображение 1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3468" r="3322" b="2137"/>
          <a:stretch>
            <a:fillRect/>
          </a:stretch>
        </p:blipFill>
        <p:spPr bwMode="auto">
          <a:xfrm rot="17989819">
            <a:off x="6134206" y="795007"/>
            <a:ext cx="2144323" cy="301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57447" y="2357452"/>
            <a:ext cx="6858001" cy="21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3408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Транслирование педагогического опыта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b="22889"/>
          <a:stretch/>
        </p:blipFill>
        <p:spPr bwMode="auto">
          <a:xfrm>
            <a:off x="1691680" y="812936"/>
            <a:ext cx="4824536" cy="523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4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6288" r="6311" b="54829"/>
          <a:stretch>
            <a:fillRect/>
          </a:stretch>
        </p:blipFill>
        <p:spPr bwMode="auto">
          <a:xfrm>
            <a:off x="2881340" y="5929331"/>
            <a:ext cx="1547784" cy="9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38"/>
          <a:stretch>
            <a:fillRect/>
          </a:stretch>
        </p:blipFill>
        <p:spPr bwMode="auto">
          <a:xfrm>
            <a:off x="5929322" y="5406005"/>
            <a:ext cx="1938336" cy="145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61"/>
          <a:stretch>
            <a:fillRect/>
          </a:stretch>
        </p:blipFill>
        <p:spPr bwMode="auto">
          <a:xfrm>
            <a:off x="1214414" y="5786454"/>
            <a:ext cx="1764899" cy="107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1918" r="11909" b="49667"/>
          <a:stretch>
            <a:fillRect/>
          </a:stretch>
        </p:blipFill>
        <p:spPr bwMode="auto">
          <a:xfrm>
            <a:off x="4357686" y="5714944"/>
            <a:ext cx="1714512" cy="114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3711" r="6266" b="3448"/>
          <a:stretch>
            <a:fillRect/>
          </a:stretch>
        </p:blipFill>
        <p:spPr bwMode="auto">
          <a:xfrm>
            <a:off x="7643834" y="0"/>
            <a:ext cx="1500166" cy="263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/>
          <a:stretch>
            <a:fillRect/>
          </a:stretch>
        </p:blipFill>
        <p:spPr bwMode="auto">
          <a:xfrm>
            <a:off x="1" y="2171429"/>
            <a:ext cx="1521846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3329" r="6442" b="1580"/>
          <a:stretch>
            <a:fillRect/>
          </a:stretch>
        </p:blipFill>
        <p:spPr bwMode="auto">
          <a:xfrm>
            <a:off x="7643835" y="4786322"/>
            <a:ext cx="1500166" cy="207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678" r="2762" b="3235"/>
          <a:stretch>
            <a:fillRect/>
          </a:stretch>
        </p:blipFill>
        <p:spPr bwMode="auto">
          <a:xfrm>
            <a:off x="7817294" y="2571744"/>
            <a:ext cx="1326706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448" r="5490" b="725"/>
          <a:stretch>
            <a:fillRect/>
          </a:stretch>
        </p:blipFill>
        <p:spPr bwMode="auto">
          <a:xfrm>
            <a:off x="1" y="4857760"/>
            <a:ext cx="1350162" cy="20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Documents and Settings\Администратор\Рабочий стол\мхк\Изображение 14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3268" r="5770" b="551"/>
          <a:stretch>
            <a:fillRect/>
          </a:stretch>
        </p:blipFill>
        <p:spPr bwMode="auto">
          <a:xfrm>
            <a:off x="-1" y="-1"/>
            <a:ext cx="1494825" cy="22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6207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Профессиональные достижения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14414" y="785794"/>
            <a:ext cx="6929486" cy="5357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r="8696" b="3685"/>
          <a:stretch/>
        </p:blipFill>
        <p:spPr bwMode="auto">
          <a:xfrm>
            <a:off x="1357290" y="928670"/>
            <a:ext cx="6751376" cy="51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8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Интерактив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2012» 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2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1" y="109812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720" y="1098122"/>
            <a:ext cx="3438128" cy="25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07760"/>
            <a:ext cx="3698776" cy="277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77" y="3078529"/>
            <a:ext cx="3465579" cy="25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97" y="128436"/>
            <a:ext cx="5953671" cy="77809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Общественная деятельность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F:\Мои рисунки\стрельбище\P102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558" y="1602119"/>
            <a:ext cx="603088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4" y="948391"/>
            <a:ext cx="3043900" cy="227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146" y="4293096"/>
            <a:ext cx="3169096" cy="237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5" t="10948" r="8832" b="8522"/>
          <a:stretch/>
        </p:blipFill>
        <p:spPr bwMode="auto">
          <a:xfrm>
            <a:off x="303964" y="3410114"/>
            <a:ext cx="2467835" cy="326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8436"/>
            <a:ext cx="2857996" cy="381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965" y="2881308"/>
            <a:ext cx="30439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Эксперт исследовательских</a:t>
            </a:r>
          </a:p>
          <a:p>
            <a:pPr algn="ctr"/>
            <a:r>
              <a:rPr lang="ru-RU" sz="1400" dirty="0" smtClean="0"/>
              <a:t> проектов обучающихся района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743146" y="6147962"/>
            <a:ext cx="31690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Эксперт методической продукции </a:t>
            </a:r>
          </a:p>
          <a:p>
            <a:pPr algn="ctr"/>
            <a:r>
              <a:rPr lang="ru-RU" sz="1400" dirty="0" smtClean="0"/>
              <a:t>педагогов района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771799" y="5624742"/>
            <a:ext cx="297134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Соревнования по стрельбе среди </a:t>
            </a:r>
          </a:p>
          <a:p>
            <a:r>
              <a:rPr lang="ru-RU" sz="1400" dirty="0" smtClean="0"/>
              <a:t>работников образования района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507131" y="3404528"/>
            <a:ext cx="364112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Куратор педпрактики студентов </a:t>
            </a:r>
          </a:p>
          <a:p>
            <a:pPr algn="ctr"/>
            <a:r>
              <a:rPr lang="ru-RU" sz="1400" dirty="0" err="1" smtClean="0"/>
              <a:t>Красноуфимского</a:t>
            </a:r>
            <a:r>
              <a:rPr lang="ru-RU" sz="1400" dirty="0" smtClean="0"/>
              <a:t> педагогического колледжа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3965" y="6344198"/>
            <a:ext cx="367761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Подготовка к празднованию масленицы в ОО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489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94" y="1340768"/>
            <a:ext cx="6270577" cy="518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18256"/>
            <a:ext cx="613102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Заключение 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074" y="11247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решения важных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общественных, возможность общения, самовыражения, это инструмент повышения качества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образования и жизни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информационной обеспеченности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общества«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В.В.Путин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894" y="50469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Поэтому очень важно придерживаться высказывания Р. Олдингтона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Ничему тому, что важно знать, научить нельзя, - всё, что может сделать учитель, это указать дорожки».</a:t>
            </a:r>
          </a:p>
        </p:txBody>
      </p:sp>
    </p:spTree>
    <p:extLst>
      <p:ext uri="{BB962C8B-B14F-4D97-AF65-F5344CB8AC3E}">
        <p14:creationId xmlns:p14="http://schemas.microsoft.com/office/powerpoint/2010/main" val="12100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Ученик4\Рабочий стол\Парампампам\обложка\529e3c69385d6ea5f55a98c0328d6d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2436448" cy="304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1571612"/>
            <a:ext cx="60388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Благодарю </a:t>
            </a:r>
          </a:p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внимание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071546"/>
            <a:ext cx="7429552" cy="264320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«Информационно-коммуникационные   технологии в преподавании школьных предметов»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(Создание и развитие информационно- образовательной среды образовательных учреждений в соответствии с требованиями ФГОС)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ОЛЯ\фото ИКТ\P1010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255604"/>
            <a:ext cx="4071966" cy="30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39616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формирование ключевых компетенций обучающихся как    условие для повышения качества    и эффективности  образовательного процесса. </a:t>
            </a:r>
          </a:p>
          <a:p>
            <a:pPr algn="just">
              <a:buNone/>
            </a:pP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адачи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: 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овершенствовать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педагогическое мастерство для повышения качества образования посредством применения информационно-коммуникационных методов и форм в образовательном процессе;</a:t>
            </a: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роанализировать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ключевых компетенций на начальном этапе;</a:t>
            </a: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корректировать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содержание образовательного процесса по предметам художественно-эстетического цикла с учетом особенностей информационно-коммуникационных технологий;</a:t>
            </a: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пособствовать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формированию ключевых компетенций обучающихся, развитию индивидуальных познавательных  и творческих способностей через применение в образовательный процесс информационно-коммуникационных технологий обучения;</a:t>
            </a: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азработать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оценочный инструментарий в соответствии с темой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самообразования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ровести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ключевых компетенций обучающихся.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6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1558" y="357166"/>
            <a:ext cx="7872442" cy="14287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образовательной программы выпускниками </a:t>
            </a:r>
          </a:p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основной школы за 3 предыдущих года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88958"/>
              </p:ext>
            </p:extLst>
          </p:nvPr>
        </p:nvGraphicFramePr>
        <p:xfrm>
          <a:off x="1285852" y="2000241"/>
          <a:ext cx="7000925" cy="3497726"/>
        </p:xfrm>
        <a:graphic>
          <a:graphicData uri="http://schemas.openxmlformats.org/drawingml/2006/table">
            <a:tbl>
              <a:tblPr/>
              <a:tblGrid>
                <a:gridCol w="654672"/>
                <a:gridCol w="988402"/>
                <a:gridCol w="401623"/>
                <a:gridCol w="312758"/>
                <a:gridCol w="357190"/>
                <a:gridCol w="357190"/>
                <a:gridCol w="428628"/>
                <a:gridCol w="302507"/>
                <a:gridCol w="340435"/>
                <a:gridCol w="428628"/>
                <a:gridCol w="357190"/>
                <a:gridCol w="357190"/>
                <a:gridCol w="268494"/>
                <a:gridCol w="303010"/>
                <a:gridCol w="357190"/>
                <a:gridCol w="357190"/>
                <a:gridCol w="428628"/>
              </a:tblGrid>
              <a:tr h="531193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предмета по учебному плану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Распределение итоговых оценок,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полученных обучающимися начальной школы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321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2012-2013 учебный год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2013-2014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2014-2015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r>
                        <a:rPr lang="ru-RU" sz="9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016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Не аттестовано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«2»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«3»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«4»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Не аттестовано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«2»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«3»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«4»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Не аттестовано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«2»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«3»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«4»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«5»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Искусство (ИЗО)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Качество образованности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17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679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37%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63%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34%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66%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33%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67%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64604" y="2464608"/>
            <a:ext cx="6858001" cy="19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28794" y="5500702"/>
          <a:ext cx="6357983" cy="1013564"/>
        </p:xfrm>
        <a:graphic>
          <a:graphicData uri="http://schemas.openxmlformats.org/drawingml/2006/table">
            <a:tbl>
              <a:tblPr/>
              <a:tblGrid>
                <a:gridCol w="1000132"/>
                <a:gridCol w="428629"/>
                <a:gridCol w="285752"/>
                <a:gridCol w="357190"/>
                <a:gridCol w="357190"/>
                <a:gridCol w="428628"/>
                <a:gridCol w="212725"/>
                <a:gridCol w="366570"/>
                <a:gridCol w="492275"/>
                <a:gridCol w="357190"/>
                <a:gridCol w="357190"/>
                <a:gridCol w="259625"/>
                <a:gridCol w="366570"/>
                <a:gridCol w="366570"/>
                <a:gridCol w="366570"/>
                <a:gridCol w="355177"/>
              </a:tblGrid>
              <a:tr h="17444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Черчение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Качество образованности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3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58%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64%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70%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34%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27%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28%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00364" y="5857892"/>
            <a:ext cx="21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образовательных достижений обучающихся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85720" y="1928802"/>
          <a:ext cx="2828916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572132" y="1785926"/>
          <a:ext cx="3357554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72" y="1357298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Изобразительное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искусство ООО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64" y="1428736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Черчение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857488" y="4000504"/>
          <a:ext cx="385765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71868" y="3286124"/>
            <a:ext cx="1969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Изобразительное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искусство НОО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20919" r="16552" b="8276"/>
          <a:stretch/>
        </p:blipFill>
        <p:spPr bwMode="auto">
          <a:xfrm>
            <a:off x="2885516" y="1434662"/>
            <a:ext cx="4426661" cy="445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Фиюза\Documents\Мона Лиза. Живопись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20" y="141736"/>
            <a:ext cx="1371007" cy="207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Фиюза\Documents\Самый знаменитый памятник Петру 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09" y="141736"/>
            <a:ext cx="1528147" cy="20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232902" y="1242468"/>
            <a:ext cx="2391188" cy="170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5193" y="141736"/>
            <a:ext cx="1496969" cy="212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877011" y="1557658"/>
            <a:ext cx="13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Творчество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художников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019" y="27542"/>
            <a:ext cx="25368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endParaRPr lang="ru-RU" sz="3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078" y="1547698"/>
            <a:ext cx="96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картин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10" y="1357298"/>
            <a:ext cx="1549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Виртуальные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кскурсии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6" y="4869160"/>
            <a:ext cx="2380055" cy="178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4282" y="6000768"/>
            <a:ext cx="1764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Компьютерное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моделирование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r="8178"/>
          <a:stretch/>
        </p:blipFill>
        <p:spPr bwMode="auto">
          <a:xfrm flipH="1">
            <a:off x="7358082" y="5074167"/>
            <a:ext cx="1564893" cy="17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363191" y="4214818"/>
            <a:ext cx="17375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Музыкальное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прослушивание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Литературное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151" y="2438623"/>
            <a:ext cx="1434662" cy="173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876" y="3019419"/>
            <a:ext cx="2400029" cy="16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42976" y="3571876"/>
            <a:ext cx="147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Обсуждение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фильмов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48" y="5024505"/>
            <a:ext cx="1416685" cy="162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33" y="5429264"/>
            <a:ext cx="1664343" cy="12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1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478">
            <a:off x="2057491" y="2348890"/>
            <a:ext cx="4560534" cy="36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33119" y="2939572"/>
            <a:ext cx="2664296" cy="376377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99" y="295945"/>
            <a:ext cx="2375859" cy="249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Используемые компьютерные программы в работе с обучающимися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657" y="1124745"/>
            <a:ext cx="8229600" cy="16561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Microsoft Word,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Microsoft PowerPoint, Microsoft Publisher,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Microsoft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Office, Paint, Adobe Photoshop, Movie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Maker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99" y="3068960"/>
            <a:ext cx="2385414" cy="350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9" y="4269021"/>
            <a:ext cx="3150096" cy="23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Оценочный инструментарий определения</a:t>
            </a:r>
            <a:r>
              <a:rPr lang="ru-RU" sz="3200" dirty="0" smtClean="0">
                <a:latin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уровня </a:t>
            </a:r>
            <a:r>
              <a:rPr lang="ru-RU" sz="3200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сформированности</a:t>
            </a: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УУД 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обучающихся НОО</a:t>
            </a:r>
            <a:r>
              <a:rPr lang="ru-RU" sz="3200" dirty="0" smtClean="0">
                <a:latin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</a:rPr>
            </a:br>
            <a:endParaRPr lang="ru-RU" sz="32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4357718" cy="50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1571612"/>
          <a:ext cx="2500331" cy="5000658"/>
        </p:xfrm>
        <a:graphic>
          <a:graphicData uri="http://schemas.openxmlformats.org/drawingml/2006/table">
            <a:tbl>
              <a:tblPr/>
              <a:tblGrid>
                <a:gridCol w="222300"/>
                <a:gridCol w="84451"/>
                <a:gridCol w="1771325"/>
                <a:gridCol w="84451"/>
                <a:gridCol w="84451"/>
                <a:gridCol w="84451"/>
                <a:gridCol w="84451"/>
                <a:gridCol w="84451"/>
              </a:tblGrid>
              <a:tr h="367301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2кл ФИ                                      Дата  08.10.14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0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Лепка животных       ИЗО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45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Выполнение образа животного с помощью вытягивания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1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Соблюдение пропорций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45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Использование разных приемов работы с пластилином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1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Самостоятельность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1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Аккуратность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1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Всего: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1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Получилось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0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2кл ФИ                                     Дата  15.10.14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301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Роспись игрушки       ИЗО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Выполнение фона игрушки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Подбор цвета для росписи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Приемы работы гуашью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Самостоятельность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Аккуратность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Всего: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rgbClr val="25252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Получилось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 dirty="0">
                        <a:latin typeface="Calibri"/>
                        <a:ea typeface="Times New Roman"/>
                      </a:endParaRPr>
                    </a:p>
                  </a:txBody>
                  <a:tcPr marL="37512" marR="37512" marT="5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7715272" y="4000504"/>
            <a:ext cx="500066" cy="428628"/>
          </a:xfrm>
          <a:prstGeom prst="smileyFace">
            <a:avLst>
              <a:gd name="adj" fmla="val 465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7715272" y="6215082"/>
            <a:ext cx="500066" cy="428628"/>
          </a:xfrm>
          <a:prstGeom prst="smileyFace">
            <a:avLst>
              <a:gd name="adj" fmla="val -465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1601</TotalTime>
  <Words>655</Words>
  <Application>Microsoft Office PowerPoint</Application>
  <PresentationFormat>Экран (4:3)</PresentationFormat>
  <Paragraphs>211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Педагогическое направление </vt:lpstr>
      <vt:lpstr>Повышение квалификации</vt:lpstr>
      <vt:lpstr>Презентация PowerPoint</vt:lpstr>
      <vt:lpstr>Презентация PowerPoint</vt:lpstr>
      <vt:lpstr>Мониторинг образовательных достижений обучающихся</vt:lpstr>
      <vt:lpstr>Презентация PowerPoint</vt:lpstr>
      <vt:lpstr>Используемые компьютерные программы в работе с обучающимися</vt:lpstr>
      <vt:lpstr>Оценочный инструментарий определения уровня сформированности УУД  обучающихся НОО </vt:lpstr>
      <vt:lpstr>Оценочный  инструментарий по определению уровня сформированности ключевых  компетенций на ступени ООО</vt:lpstr>
      <vt:lpstr>Презентация PowerPoint</vt:lpstr>
      <vt:lpstr>Мониторинг формирования  предметных компетенций по методике Н.А.Лепской «5 рисунков»</vt:lpstr>
      <vt:lpstr>Матрица оценки продуктов  творческой  деятельности детей </vt:lpstr>
      <vt:lpstr>Результаты интеллектуальной деятельности обучающихся</vt:lpstr>
      <vt:lpstr>Проектная деятельность</vt:lpstr>
      <vt:lpstr>Инновационная деятельность</vt:lpstr>
      <vt:lpstr>Мониторинг достижений обучающихся  во внеурочной деятельности</vt:lpstr>
      <vt:lpstr>Презентация PowerPoint</vt:lpstr>
      <vt:lpstr>Повышение  квалификации</vt:lpstr>
      <vt:lpstr>Транслирование педагогического опыта</vt:lpstr>
      <vt:lpstr>Профессиональные достижения</vt:lpstr>
      <vt:lpstr>Муниципальный конкурс «Интерактив – 2012» II место</vt:lpstr>
      <vt:lpstr>Общественная деятельность</vt:lpstr>
      <vt:lpstr>Заключение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Alex</cp:lastModifiedBy>
  <cp:revision>154</cp:revision>
  <dcterms:created xsi:type="dcterms:W3CDTF">2014-11-09T17:58:38Z</dcterms:created>
  <dcterms:modified xsi:type="dcterms:W3CDTF">2016-10-31T17:41:45Z</dcterms:modified>
</cp:coreProperties>
</file>