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82" r:id="rId2"/>
    <p:sldId id="322" r:id="rId3"/>
    <p:sldId id="328" r:id="rId4"/>
    <p:sldId id="327" r:id="rId5"/>
    <p:sldId id="302" r:id="rId6"/>
    <p:sldId id="283" r:id="rId7"/>
    <p:sldId id="285" r:id="rId8"/>
    <p:sldId id="331" r:id="rId9"/>
    <p:sldId id="333" r:id="rId10"/>
    <p:sldId id="303" r:id="rId11"/>
    <p:sldId id="334" r:id="rId12"/>
    <p:sldId id="284" r:id="rId13"/>
    <p:sldId id="337" r:id="rId14"/>
    <p:sldId id="329" r:id="rId15"/>
    <p:sldId id="304" r:id="rId16"/>
    <p:sldId id="298" r:id="rId17"/>
    <p:sldId id="305" r:id="rId18"/>
    <p:sldId id="299" r:id="rId19"/>
    <p:sldId id="339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306" r:id="rId28"/>
    <p:sldId id="341" r:id="rId29"/>
    <p:sldId id="293" r:id="rId30"/>
    <p:sldId id="344" r:id="rId31"/>
    <p:sldId id="294" r:id="rId32"/>
    <p:sldId id="323" r:id="rId33"/>
    <p:sldId id="343" r:id="rId34"/>
    <p:sldId id="295" r:id="rId35"/>
    <p:sldId id="324" r:id="rId36"/>
    <p:sldId id="308" r:id="rId37"/>
    <p:sldId id="313" r:id="rId38"/>
    <p:sldId id="314" r:id="rId39"/>
    <p:sldId id="315" r:id="rId40"/>
    <p:sldId id="318" r:id="rId41"/>
    <p:sldId id="321" r:id="rId42"/>
    <p:sldId id="342" r:id="rId43"/>
    <p:sldId id="33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8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3643F-D81F-4D56-B5D0-A4C4BDF808AD}" type="datetimeFigureOut">
              <a:rPr lang="ru-RU" smtClean="0"/>
              <a:pPr/>
              <a:t>29.10.2016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B23B3-8CDC-4AC2-942D-D3832D1B65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71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4223-BC37-48CE-8685-50C42505815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148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4223-BC37-48CE-8685-50C42505815E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4580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4223-BC37-48CE-8685-50C42505815E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3938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4223-BC37-48CE-8685-50C42505815E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203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4223-BC37-48CE-8685-50C42505815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371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4223-BC37-48CE-8685-50C42505815E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471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4223-BC37-48CE-8685-50C42505815E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398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4223-BC37-48CE-8685-50C42505815E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94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4223-BC37-48CE-8685-50C42505815E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79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4223-BC37-48CE-8685-50C42505815E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4534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4223-BC37-48CE-8685-50C42505815E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955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34223-BC37-48CE-8685-50C42505815E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649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C4B2A-CC7F-44E6-8758-F97397660C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91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3ABA-858C-41A5-9234-4389F5F64D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49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0A16F-A41A-4461-908A-1E7F491A82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45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3118-15E1-4BA1-BE25-0AE25301B8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98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7C64-CBF9-40E6-975C-17B093FF2E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3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BDAD-BE00-476F-BFB9-7E4BB400B3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8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FEC7F-574C-4CB4-96CC-3DD1A7301F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4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943A4-44F4-47E3-AC99-69259EE5B1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3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C47F-17CD-4905-94CA-0E37703A4C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78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266D7-B26C-461E-921E-457E5EE211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9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FDDB-5B46-434A-9FB4-48F86C7A5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11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D4310-4BC0-48A2-A626-CE8A6DE158A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8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42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5" Type="http://schemas.openxmlformats.org/officeDocument/2006/relationships/image" Target="../media/image51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50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2376264"/>
          </a:xfrm>
        </p:spPr>
        <p:txBody>
          <a:bodyPr/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Интеллектуальные карты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или карты памяти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mind maps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483768" y="6021288"/>
            <a:ext cx="6400800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Эффективная образовательная технология</a:t>
            </a:r>
            <a:endParaRPr lang="ru-RU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Picture 2" descr="C:\Documents and Settings\helen1\Мои документы\Мои рисунки\интелект- карты\19024906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4149080"/>
            <a:ext cx="2348151" cy="14772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2" descr="http://bershadskiy.ru/Kursy_Balash/teacher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318464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helen1\Мои документы\Мои рисунки\интелект- карты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84570">
            <a:off x="421374" y="5201877"/>
            <a:ext cx="1998980" cy="11856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http://www.innoros.ru/sites/default/files/news/images/mozg_0.jpg?13849272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280" y="1484784"/>
            <a:ext cx="1651077" cy="1121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436096" y="429309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Приказчикова 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Татьяна Алексеевна,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учитель информатики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ГБОУ школа №302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2016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C4B2A-CC7F-44E6-8758-F97397660CB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355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:\Documents and Settings\helen1\Мои документы\Мои рисунки\интелект- карты\neuro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92696"/>
            <a:ext cx="3420379" cy="2736304"/>
          </a:xfrm>
          <a:prstGeom prst="rect">
            <a:avLst/>
          </a:prstGeom>
          <a:noFill/>
          <a:ln w="9525">
            <a:solidFill>
              <a:srgbClr val="746004"/>
            </a:solidFill>
            <a:miter lim="800000"/>
            <a:headEnd/>
            <a:tailEnd/>
          </a:ln>
        </p:spPr>
      </p:pic>
      <p:pic>
        <p:nvPicPr>
          <p:cNvPr id="5" name="Picture 3" descr="C:\Documents and Settings\helen1\Мои документы\Мои рисунки\интелект- карты\19025326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429000"/>
            <a:ext cx="3990493" cy="2931790"/>
          </a:xfrm>
          <a:prstGeom prst="rect">
            <a:avLst/>
          </a:prstGeom>
          <a:noFill/>
          <a:ln w="9525">
            <a:solidFill>
              <a:srgbClr val="746004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71600"/>
            <a:ext cx="8712967" cy="44873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</a:rPr>
              <a:t> относится </a:t>
            </a:r>
            <a:r>
              <a:rPr lang="ru-RU" sz="3200" dirty="0">
                <a:solidFill>
                  <a:schemeClr val="tx1"/>
                </a:solidFill>
              </a:rPr>
              <a:t>к ассоциативным мыслительным процессам, отправной точкой или точкой приложения которых является центральный </a:t>
            </a:r>
            <a:r>
              <a:rPr lang="ru-RU" sz="3200" dirty="0" smtClean="0">
                <a:solidFill>
                  <a:schemeClr val="tx1"/>
                </a:solidFill>
              </a:rPr>
              <a:t>объект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MIND MAP -</a:t>
            </a:r>
            <a:r>
              <a:rPr lang="ru-RU" sz="3200" dirty="0" smtClean="0">
                <a:solidFill>
                  <a:schemeClr val="tx1"/>
                </a:solidFill>
              </a:rPr>
              <a:t> трехмерный </a:t>
            </a:r>
            <a:r>
              <a:rPr lang="ru-RU" sz="3200" dirty="0">
                <a:solidFill>
                  <a:schemeClr val="tx1"/>
                </a:solidFill>
              </a:rPr>
              <a:t>объект, существующий в трех измерениях: в пространстве, времени, </a:t>
            </a:r>
            <a:r>
              <a:rPr lang="ru-RU" sz="3200" dirty="0" smtClean="0">
                <a:solidFill>
                  <a:schemeClr val="tx1"/>
                </a:solidFill>
              </a:rPr>
              <a:t>цвете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</a:rPr>
              <a:t> многомерное супермышление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68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Радиальное мышление</a:t>
            </a:r>
            <a:endParaRPr lang="ru-RU" sz="4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393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88640"/>
            <a:ext cx="288032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Учитель и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ученики</a:t>
            </a:r>
            <a:endParaRPr lang="ru-RU" sz="28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628800"/>
            <a:ext cx="216024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Карта ума</a:t>
            </a:r>
            <a:endParaRPr lang="ru-RU" sz="2800" b="1" dirty="0">
              <a:solidFill>
                <a:srgbClr val="FF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2996952"/>
            <a:ext cx="3096344" cy="770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Визуализация мышления и способов деятельности</a:t>
            </a:r>
            <a:endParaRPr lang="ru-RU" sz="20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3933056"/>
            <a:ext cx="3096344" cy="770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Моделирование научной поисковой деятельности</a:t>
            </a:r>
            <a:endParaRPr lang="ru-RU" sz="20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4869160"/>
            <a:ext cx="3096344" cy="770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Формирование целостных знаний темы</a:t>
            </a:r>
            <a:endParaRPr lang="ru-RU" sz="20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5805264"/>
            <a:ext cx="3096344" cy="770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Диагностика полученных результатов</a:t>
            </a:r>
            <a:endParaRPr lang="ru-RU" sz="20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grpSp>
        <p:nvGrpSpPr>
          <p:cNvPr id="9" name="Группа 24"/>
          <p:cNvGrpSpPr/>
          <p:nvPr/>
        </p:nvGrpSpPr>
        <p:grpSpPr>
          <a:xfrm>
            <a:off x="3275856" y="3501008"/>
            <a:ext cx="2484000" cy="2736304"/>
            <a:chOff x="3275856" y="3501008"/>
            <a:chExt cx="2484000" cy="2736304"/>
          </a:xfrm>
        </p:grpSpPr>
        <p:cxnSp>
          <p:nvCxnSpPr>
            <p:cNvPr id="52" name="Скругленная соединительная линия 51"/>
            <p:cNvCxnSpPr/>
            <p:nvPr/>
          </p:nvCxnSpPr>
          <p:spPr>
            <a:xfrm flipV="1">
              <a:off x="3275856" y="3501008"/>
              <a:ext cx="2484000" cy="1872208"/>
            </a:xfrm>
            <a:prstGeom prst="curvedConnector3">
              <a:avLst>
                <a:gd name="adj1" fmla="val -600"/>
              </a:avLst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Скругленная соединительная линия 55"/>
            <p:cNvCxnSpPr/>
            <p:nvPr/>
          </p:nvCxnSpPr>
          <p:spPr>
            <a:xfrm flipV="1">
              <a:off x="3275856" y="4581128"/>
              <a:ext cx="2484000" cy="792000"/>
            </a:xfrm>
            <a:prstGeom prst="curvedConnector3">
              <a:avLst>
                <a:gd name="adj1" fmla="val -321"/>
              </a:avLst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8" name="Скругленная соединительная линия 77"/>
            <p:cNvCxnSpPr/>
            <p:nvPr/>
          </p:nvCxnSpPr>
          <p:spPr>
            <a:xfrm>
              <a:off x="3275856" y="5373216"/>
              <a:ext cx="2484000" cy="864096"/>
            </a:xfrm>
            <a:prstGeom prst="curvedConnector3">
              <a:avLst>
                <a:gd name="adj1" fmla="val 10"/>
              </a:avLst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>
              <a:off x="3275856" y="5373216"/>
              <a:ext cx="248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" name="Группа 22"/>
          <p:cNvGrpSpPr/>
          <p:nvPr/>
        </p:nvGrpSpPr>
        <p:grpSpPr>
          <a:xfrm>
            <a:off x="1475656" y="548680"/>
            <a:ext cx="2088232" cy="1944216"/>
            <a:chOff x="1475656" y="548680"/>
            <a:chExt cx="2088232" cy="1944216"/>
          </a:xfrm>
        </p:grpSpPr>
        <p:cxnSp>
          <p:nvCxnSpPr>
            <p:cNvPr id="21" name="Скругленная соединительная линия 20"/>
            <p:cNvCxnSpPr>
              <a:stCxn id="8" idx="0"/>
            </p:cNvCxnSpPr>
            <p:nvPr/>
          </p:nvCxnSpPr>
          <p:spPr>
            <a:xfrm rot="5400000" flipH="1" flipV="1">
              <a:off x="1691680" y="620688"/>
              <a:ext cx="1800200" cy="1944216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475656" y="548680"/>
              <a:ext cx="12346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ru-RU" sz="2800" b="1" dirty="0" smtClean="0">
                  <a:solidFill>
                    <a:srgbClr val="0000FF"/>
                  </a:solidFill>
                  <a:latin typeface="Arial Narrow" pitchFamily="34" charset="0"/>
                </a:rPr>
                <a:t> Кто?</a:t>
              </a:r>
              <a:endParaRPr lang="ru-RU" sz="28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Группа 23"/>
          <p:cNvGrpSpPr/>
          <p:nvPr/>
        </p:nvGrpSpPr>
        <p:grpSpPr>
          <a:xfrm>
            <a:off x="2987824" y="1772816"/>
            <a:ext cx="2232248" cy="1728192"/>
            <a:chOff x="2987824" y="1772816"/>
            <a:chExt cx="2232248" cy="1728192"/>
          </a:xfrm>
        </p:grpSpPr>
        <p:cxnSp>
          <p:nvCxnSpPr>
            <p:cNvPr id="29" name="Скругленная соединительная линия 20"/>
            <p:cNvCxnSpPr/>
            <p:nvPr/>
          </p:nvCxnSpPr>
          <p:spPr>
            <a:xfrm flipV="1">
              <a:off x="2987824" y="2132856"/>
              <a:ext cx="2232248" cy="1368152"/>
            </a:xfrm>
            <a:prstGeom prst="curvedConnector3">
              <a:avLst>
                <a:gd name="adj1" fmla="val -1677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203848" y="1772816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ru-RU" sz="2800" b="1" dirty="0" smtClean="0">
                  <a:solidFill>
                    <a:srgbClr val="0000FF"/>
                  </a:solidFill>
                  <a:latin typeface="Arial Narrow" pitchFamily="34" charset="0"/>
                </a:rPr>
                <a:t> Что?</a:t>
              </a:r>
              <a:endParaRPr lang="ru-RU" sz="28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Группа 25"/>
          <p:cNvGrpSpPr/>
          <p:nvPr/>
        </p:nvGrpSpPr>
        <p:grpSpPr>
          <a:xfrm>
            <a:off x="683568" y="3645216"/>
            <a:ext cx="2592056" cy="2035196"/>
            <a:chOff x="683568" y="3645216"/>
            <a:chExt cx="2592056" cy="2035196"/>
          </a:xfrm>
        </p:grpSpPr>
        <p:cxnSp>
          <p:nvCxnSpPr>
            <p:cNvPr id="49" name="Скругленная соединительная линия 20"/>
            <p:cNvCxnSpPr/>
            <p:nvPr/>
          </p:nvCxnSpPr>
          <p:spPr>
            <a:xfrm rot="16200000" flipH="1">
              <a:off x="1367624" y="3465216"/>
              <a:ext cx="1728000" cy="2088000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683568" y="5157192"/>
              <a:ext cx="2020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ru-RU" sz="2800" b="1" dirty="0" smtClean="0">
                  <a:solidFill>
                    <a:srgbClr val="0000FF"/>
                  </a:solidFill>
                  <a:latin typeface="Arial Narrow" pitchFamily="34" charset="0"/>
                </a:rPr>
                <a:t> Для чего?</a:t>
              </a:r>
              <a:endParaRPr lang="ru-RU" sz="28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3" name="Группа 21"/>
          <p:cNvGrpSpPr/>
          <p:nvPr/>
        </p:nvGrpSpPr>
        <p:grpSpPr>
          <a:xfrm>
            <a:off x="251520" y="2492896"/>
            <a:ext cx="2752800" cy="2376264"/>
            <a:chOff x="251520" y="2492896"/>
            <a:chExt cx="2752800" cy="237626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1520" y="2492896"/>
              <a:ext cx="2736304" cy="23762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7030A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 Narrow" pitchFamily="34" charset="0"/>
                </a:rPr>
                <a:t>Технология</a:t>
              </a:r>
            </a:p>
            <a:p>
              <a:pPr algn="ctr"/>
              <a:r>
                <a:rPr lang="ru-RU" sz="3600" b="1" dirty="0" smtClean="0">
                  <a:solidFill>
                    <a:srgbClr val="7030A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 Narrow" pitchFamily="34" charset="0"/>
                </a:rPr>
                <a:t>интеллект-карт</a:t>
              </a:r>
              <a:endParaRPr lang="ru-RU" sz="3600" b="1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endParaRPr>
            </a:p>
          </p:txBody>
        </p:sp>
        <p:pic>
          <p:nvPicPr>
            <p:cNvPr id="105" name="Рисунок 104" descr="qrff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051720" y="4149080"/>
              <a:ext cx="952600" cy="711901"/>
            </a:xfrm>
            <a:prstGeom prst="rect">
              <a:avLst/>
            </a:prstGeom>
          </p:spPr>
        </p:pic>
      </p:grp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106ОФ\Desktop\ТРЕНИНГ литература\литература_дополнительная\mind_maping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260648"/>
            <a:ext cx="82296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Применение интеллект - карт</a:t>
            </a:r>
            <a:endParaRPr lang="ru-RU" sz="28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432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3375"/>
            <a:ext cx="864096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FF0000"/>
                </a:solidFill>
                <a:latin typeface="Arial Narrow" pitchFamily="34" charset="0"/>
              </a:rPr>
              <a:t>ЦЕЛИ СОЗДАНИЯ ИНТЕЛЛЕКТ-КАРТ</a:t>
            </a:r>
          </a:p>
        </p:txBody>
      </p:sp>
      <p:sp>
        <p:nvSpPr>
          <p:cNvPr id="11268" name="Содержимое 4"/>
          <p:cNvSpPr>
            <a:spLocks noGrp="1"/>
          </p:cNvSpPr>
          <p:nvPr>
            <p:ph idx="1"/>
          </p:nvPr>
        </p:nvSpPr>
        <p:spPr>
          <a:xfrm>
            <a:off x="2771800" y="1076325"/>
            <a:ext cx="6037238" cy="5248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1800" dirty="0" smtClean="0">
                <a:latin typeface="Arial Narrow" pitchFamily="34" charset="0"/>
              </a:rPr>
              <a:t>Обучение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создание ясных и понятных конспектов лекций;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максимальная отдача от прочтения книг/учебников;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написание рефератов, курсовых проектов, дипломов.</a:t>
            </a:r>
          </a:p>
          <a:p>
            <a:pPr>
              <a:buFont typeface="Wingdings" pitchFamily="2" charset="2"/>
              <a:buNone/>
            </a:pPr>
            <a:r>
              <a:rPr lang="ru-RU" altLang="ru-RU" sz="1800" dirty="0" smtClean="0">
                <a:latin typeface="Arial Narrow" pitchFamily="34" charset="0"/>
              </a:rPr>
              <a:t>Запоминание</a:t>
            </a:r>
            <a:r>
              <a:rPr lang="ru-RU" altLang="ru-RU" sz="1400" dirty="0" smtClean="0">
                <a:latin typeface="Arial Narrow" pitchFamily="34" charset="0"/>
              </a:rPr>
              <a:t>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подготовка к экзаменам;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запоминание списков: что сделать/кому позвонить/…</a:t>
            </a:r>
          </a:p>
          <a:p>
            <a:pPr>
              <a:buFont typeface="Wingdings" pitchFamily="2" charset="2"/>
              <a:buNone/>
            </a:pPr>
            <a:r>
              <a:rPr lang="ru-RU" altLang="ru-RU" sz="1800" dirty="0" smtClean="0">
                <a:latin typeface="Arial Narrow" pitchFamily="34" charset="0"/>
              </a:rPr>
              <a:t>Презентации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вы за меньшее время даете больше информации, при этом вас лучше понимают и запоминают;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проведение деловых встреч и переговоров.</a:t>
            </a:r>
          </a:p>
          <a:p>
            <a:pPr>
              <a:buFont typeface="Wingdings" pitchFamily="2" charset="2"/>
              <a:buNone/>
            </a:pPr>
            <a:r>
              <a:rPr lang="ru-RU" altLang="ru-RU" sz="1800" dirty="0" smtClean="0">
                <a:latin typeface="Arial Narrow" pitchFamily="34" charset="0"/>
              </a:rPr>
              <a:t>Планирование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управление временем: план на день, неделю, месяц, год…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разработка сложных проектов: нового бизнеса,…</a:t>
            </a:r>
          </a:p>
          <a:p>
            <a:pPr>
              <a:buFont typeface="Wingdings" pitchFamily="2" charset="2"/>
              <a:buNone/>
            </a:pPr>
            <a:r>
              <a:rPr lang="ru-RU" altLang="ru-RU" sz="1800" dirty="0" smtClean="0">
                <a:latin typeface="Arial Narrow" pitchFamily="34" charset="0"/>
              </a:rPr>
              <a:t>Мозговой штурм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генерация новых идей, творчество;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коллективное решение сложных задач.</a:t>
            </a:r>
          </a:p>
          <a:p>
            <a:pPr>
              <a:buFont typeface="Wingdings" pitchFamily="2" charset="2"/>
              <a:buNone/>
            </a:pPr>
            <a:r>
              <a:rPr lang="ru-RU" altLang="ru-RU" sz="1800" dirty="0" smtClean="0">
                <a:latin typeface="Arial Narrow" pitchFamily="34" charset="0"/>
              </a:rPr>
              <a:t>Принятие решений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четкое видение всех «за» и «против»;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· более взвешенное и продуманное решение.</a:t>
            </a:r>
          </a:p>
          <a:p>
            <a:endParaRPr lang="ru-RU" altLang="ru-RU" dirty="0" smtClean="0"/>
          </a:p>
        </p:txBody>
      </p:sp>
      <p:pic>
        <p:nvPicPr>
          <p:cNvPr id="11269" name="Рисунок 5" descr="http://www.orator.biz/inc/images/0512041743181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1214438"/>
            <a:ext cx="1071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 descr="http://www.orator.biz/inc/images/0512041743182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2000250"/>
            <a:ext cx="7858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7" descr="http://www.orator.biz/inc/images/0512041743183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2928938"/>
            <a:ext cx="6286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8" descr="http://www.orator.biz/inc/images/0512041743184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3786188"/>
            <a:ext cx="93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9" descr="http://www.orator.biz/inc/images/0512041743185.g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4572000"/>
            <a:ext cx="788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10" descr="http://www.orator.biz/inc/images/0512041743186.gif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528637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pics.livejournal.com/ola_vinogradova/pic/000bfp3f/s640x48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57192"/>
            <a:ext cx="1908035" cy="1435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Narrow" pitchFamily="34" charset="0"/>
              </a:rPr>
              <a:t>Что необходимо для создания </a:t>
            </a:r>
            <a:r>
              <a:rPr lang="en-US" sz="3600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Narrow" pitchFamily="34" charset="0"/>
              </a:rPr>
              <a:t>интеллект-карты? </a:t>
            </a:r>
            <a:br>
              <a:rPr lang="ru-RU" sz="3600" dirty="0" smtClean="0">
                <a:solidFill>
                  <a:srgbClr val="FF0000"/>
                </a:solidFill>
                <a:latin typeface="Arial Narrow" pitchFamily="34" charset="0"/>
              </a:rPr>
            </a:br>
            <a:endParaRPr lang="ru-RU"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 Narrow" pitchFamily="34" charset="0"/>
              </a:rPr>
              <a:t>Бумага – блокнот или отдельные листы бумаги большого размера (А 4) хорошего качества. Листы маленького размера будут вас сдерживать. Страницы должны быть чистыми и неразлинованными, чтобы мозг мог думать не линейно, а свободно, творчески. </a:t>
            </a:r>
            <a:endParaRPr lang="en-US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 Narrow" pitchFamily="34" charset="0"/>
              </a:rPr>
              <a:t>Набор цветных ручек с разной толщиной стержня или цветных карандашей. Ручки необходимо иметь хорошо пишущие, т.к. писать надо четко, ведь вы будете это перечитывать.</a:t>
            </a:r>
            <a:endParaRPr lang="en-US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 Narrow" pitchFamily="34" charset="0"/>
              </a:rPr>
              <a:t> Как минимум 30-40 минут свободного времени, в течение которого вы не будете отвлекаться.</a:t>
            </a:r>
            <a:endParaRPr lang="en-US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 Narrow" pitchFamily="34" charset="0"/>
              </a:rPr>
              <a:t> Ваш мозг.</a:t>
            </a:r>
          </a:p>
          <a:p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Arial Narrow" pitchFamily="34" charset="0"/>
              </a:rPr>
              <a:t>ПРАВИЛА СОЗДАНИЯ ИНТЕЛЛЕКТ-КАРТ</a:t>
            </a:r>
          </a:p>
        </p:txBody>
      </p:sp>
      <p:sp>
        <p:nvSpPr>
          <p:cNvPr id="12292" name="Содержимое 4"/>
          <p:cNvSpPr>
            <a:spLocks noGrp="1"/>
          </p:cNvSpPr>
          <p:nvPr>
            <p:ph idx="1"/>
          </p:nvPr>
        </p:nvSpPr>
        <p:spPr>
          <a:xfrm>
            <a:off x="395536" y="1124744"/>
            <a:ext cx="8358188" cy="52482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altLang="ru-RU" sz="1800" dirty="0" smtClean="0">
                <a:latin typeface="Arial Narrow" pitchFamily="34" charset="0"/>
              </a:rPr>
              <a:t>Для создания карт используются только цветные карандаши, маркеры и т. д.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1800" dirty="0" smtClean="0">
                <a:latin typeface="Arial Narrow" pitchFamily="34" charset="0"/>
              </a:rPr>
              <a:t>Основная идея, проблема или слово располагается в центре.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1800" dirty="0" smtClean="0">
                <a:latin typeface="Arial Narrow" pitchFamily="34" charset="0"/>
              </a:rPr>
              <a:t>Для изображения центральной идеи можно использовать рисунки, картинки. Каждая главная ветвь имеет свой цвет.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1800" dirty="0" smtClean="0">
                <a:latin typeface="Arial Narrow" pitchFamily="34" charset="0"/>
              </a:rPr>
              <a:t>Главные ветви соединяются с центральной идеей, а ветви второго, третьего и т.д. порядка соединяются с главными ветвями.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1800" dirty="0" smtClean="0">
                <a:latin typeface="Arial Narrow" pitchFamily="34" charset="0"/>
              </a:rPr>
              <a:t>Ветви должны быть изогнутыми, а не прямыми (как ветви дерева).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1800" dirty="0" smtClean="0">
                <a:latin typeface="Arial Narrow" pitchFamily="34" charset="0"/>
              </a:rPr>
              <a:t>Над каждой линией – ветвью пишется только одно ключевое слово.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1800" dirty="0" smtClean="0">
                <a:latin typeface="Arial Narrow" pitchFamily="34" charset="0"/>
              </a:rPr>
              <a:t>Для лучшего запоминания и усвоения желательно использовать рисунки, картинки, ассоциации о каждом слове.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1800" dirty="0" smtClean="0">
                <a:latin typeface="Arial Narrow" pitchFamily="34" charset="0"/>
              </a:rPr>
              <a:t>Разросшиеся ветви можно заключать в контуры, чтобы </a:t>
            </a:r>
          </a:p>
          <a:p>
            <a:pPr>
              <a:buNone/>
            </a:pPr>
            <a:r>
              <a:rPr lang="ru-RU" altLang="ru-RU" sz="1800" dirty="0" smtClean="0">
                <a:latin typeface="Arial Narrow" pitchFamily="34" charset="0"/>
              </a:rPr>
              <a:t>      они не смешивались с соседними ветвями.</a:t>
            </a:r>
          </a:p>
          <a:p>
            <a:pPr>
              <a:buFont typeface="Wingdings" pitchFamily="2" charset="2"/>
              <a:buNone/>
            </a:pPr>
            <a:endParaRPr lang="ru-RU" altLang="ru-RU" dirty="0" smtClean="0"/>
          </a:p>
        </p:txBody>
      </p:sp>
      <p:pic>
        <p:nvPicPr>
          <p:cNvPr id="45058" name="Picture 2" descr="http://ok-t.ru/studopediaru/baza3/314429078116.files/image0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4365104"/>
            <a:ext cx="2571938" cy="225963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Narrow" pitchFamily="34" charset="0"/>
              </a:rPr>
              <a:t> Выделяйте главное. Центральный образ автоматически фокусирует зрение и мозг, вызывает определенные ассоциации.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Используйте образы во всей интеллект - карте, это сделает ее более привлекательной</a:t>
            </a:r>
            <a:r>
              <a:rPr lang="ru-RU" sz="2000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Narrow" pitchFamily="34" charset="0"/>
              </a:rPr>
              <a:t> Применяйте как можно больше цветов.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Используйте стрелки. Стрелки могут идти как в одном направлении, так и в нескольких сразу, могут быть различного размера, цвета и формы.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Narrow" pitchFamily="34" charset="0"/>
              </a:rPr>
              <a:t> Используйте цвета. Цвет один из сильных стимуляторов памяти. Кодирование информации в цвете особенно полезно для создания интеллект карт.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Используйте коды. Это значительно сэкономит ваше время, позволит провести параллели между разными частями интеллект-карты, независимо от того, насколько далеко они находятся друг от друга. 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Narrow" pitchFamily="34" charset="0"/>
              </a:rPr>
              <a:t>Правила создания карт памяти</a:t>
            </a:r>
            <a:endParaRPr lang="ru-RU"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Geo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35851" y="4509120"/>
            <a:ext cx="2808149" cy="212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ics.livejournal.com/ola_vinogradova/pic/000be7kq/s640x4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88"/>
            <a:ext cx="9144000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0" y="0"/>
            <a:ext cx="9144000" cy="72008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Правила создания карт памяти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4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476672"/>
            <a:ext cx="8748464" cy="3096344"/>
          </a:xfrm>
        </p:spPr>
        <p:txBody>
          <a:bodyPr/>
          <a:lstStyle/>
          <a:p>
            <a:pPr algn="ctr">
              <a:buNone/>
            </a:pPr>
            <a:r>
              <a:rPr lang="ru-RU" sz="4000" i="1" dirty="0" smtClean="0">
                <a:solidFill>
                  <a:srgbClr val="FF0000"/>
                </a:solidFill>
              </a:rPr>
              <a:t>	</a:t>
            </a:r>
            <a:r>
              <a:rPr lang="ru-RU" sz="3600" dirty="0" smtClean="0">
                <a:solidFill>
                  <a:srgbClr val="FF0000"/>
                </a:solidFill>
                <a:latin typeface="Arial Narrow" pitchFamily="34" charset="0"/>
              </a:rPr>
              <a:t>Интеллект - карты </a:t>
            </a:r>
            <a:r>
              <a:rPr lang="ru-RU" sz="3600" dirty="0" smtClean="0">
                <a:latin typeface="Arial Narrow" pitchFamily="34" charset="0"/>
              </a:rPr>
              <a:t>– это метод графического выражения процессов восприятия, обработки и запоминания информации, творческих задач, инструмент развития памяти и мышления</a:t>
            </a:r>
            <a:r>
              <a:rPr lang="ru-RU" sz="3600" i="1" dirty="0" smtClean="0"/>
              <a:t>. </a:t>
            </a:r>
            <a:endParaRPr lang="ru-RU" sz="40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9552" y="38610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Интеллект- карты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– это графический способ организации и хранения информации, который позволяет выделить главное с помощью ключевых слов и образов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Picture 2" descr="C:\Documents and Settings\helen1\Мои документы\Мои рисунки\интелект- карты\19024906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5157192"/>
            <a:ext cx="194421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9144000" cy="482453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2924944"/>
            <a:ext cx="2016224" cy="2376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Основная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идея</a:t>
            </a:r>
            <a:endParaRPr lang="ru-RU" sz="3200" b="1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51520" y="908720"/>
            <a:ext cx="860425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 defTabSz="449263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Центральный образ (символизирующий основную идею) рисуется в</a:t>
            </a:r>
            <a:endParaRPr lang="ru-RU" sz="2000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центре листа. Лист располага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т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ся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горизонтально (ландшафт).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14313" y="142875"/>
            <a:ext cx="864235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Законы построения интеллект-карт</a:t>
            </a:r>
          </a:p>
        </p:txBody>
      </p:sp>
      <p:pic>
        <p:nvPicPr>
          <p:cNvPr id="36" name="Рисунок 35" descr="qrff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03638" y="4581128"/>
            <a:ext cx="952600" cy="71190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9144000" cy="482453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 flipH="1">
            <a:off x="5724128" y="4653136"/>
            <a:ext cx="14680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Под-идея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 flipH="1">
            <a:off x="5724128" y="2708920"/>
            <a:ext cx="14680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Под-идея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907336" y="2708920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Под-идея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96" name="Соединительная линия уступом 95"/>
          <p:cNvCxnSpPr/>
          <p:nvPr/>
        </p:nvCxnSpPr>
        <p:spPr>
          <a:xfrm rot="10800000" flipV="1">
            <a:off x="5031919" y="3140968"/>
            <a:ext cx="2159872" cy="216000"/>
          </a:xfrm>
          <a:prstGeom prst="bentConnector3">
            <a:avLst>
              <a:gd name="adj1" fmla="val 70842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/>
          <p:nvPr/>
        </p:nvCxnSpPr>
        <p:spPr>
          <a:xfrm rot="10800000">
            <a:off x="5031919" y="4869160"/>
            <a:ext cx="3312368" cy="216024"/>
          </a:xfrm>
          <a:prstGeom prst="bentConnector3">
            <a:avLst>
              <a:gd name="adj1" fmla="val 80579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/>
          <p:nvPr/>
        </p:nvCxnSpPr>
        <p:spPr>
          <a:xfrm rot="10800000" flipH="1" flipV="1">
            <a:off x="1835696" y="3140968"/>
            <a:ext cx="2159872" cy="216000"/>
          </a:xfrm>
          <a:prstGeom prst="bentConnector3">
            <a:avLst>
              <a:gd name="adj1" fmla="val 70842"/>
            </a:avLst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9344" y="4653136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Под-идея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10800000" flipH="1">
            <a:off x="683200" y="4869160"/>
            <a:ext cx="3312368" cy="216024"/>
          </a:xfrm>
          <a:prstGeom prst="bentConnector3">
            <a:avLst>
              <a:gd name="adj1" fmla="val 80579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491880" y="2924944"/>
            <a:ext cx="2016224" cy="2376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Основная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идея</a:t>
            </a:r>
            <a:endParaRPr lang="ru-RU" sz="3200" b="1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51520" y="857250"/>
            <a:ext cx="8604000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 defTabSz="449263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От центрального образа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рисуются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ветки первого уровня, на которых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записываются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слова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ассоциирующиеся с ключевыми понятиями, раскрывающими центральную идею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2000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14313" y="142875"/>
            <a:ext cx="864235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Законы построения интеллект-карт</a:t>
            </a:r>
          </a:p>
        </p:txBody>
      </p:sp>
      <p:pic>
        <p:nvPicPr>
          <p:cNvPr id="15" name="Рисунок 14" descr="qrff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03638" y="4581128"/>
            <a:ext cx="952600" cy="711901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9144000" cy="482453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83568" y="4077072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3200" y="465313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85" name="Соединительная линия уступом 84"/>
          <p:cNvCxnSpPr/>
          <p:nvPr/>
        </p:nvCxnSpPr>
        <p:spPr>
          <a:xfrm flipH="1">
            <a:off x="6688103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/>
          <p:nvPr/>
        </p:nvCxnSpPr>
        <p:spPr>
          <a:xfrm flipH="1" flipV="1">
            <a:off x="6688103" y="508518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flipH="1">
            <a:off x="5724128" y="4653136"/>
            <a:ext cx="14680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Под-идея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flipH="1">
            <a:off x="7164288" y="4077072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 уровень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 flipH="1">
            <a:off x="7164288" y="465313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 уровень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 flipH="1">
            <a:off x="7164288" y="5229200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 уровень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94" name="Соединительная линия уступом 93"/>
          <p:cNvCxnSpPr/>
          <p:nvPr/>
        </p:nvCxnSpPr>
        <p:spPr>
          <a:xfrm flipH="1">
            <a:off x="6688103" y="256490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 flipH="1" flipV="1">
            <a:off x="6688103" y="3140968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flipH="1">
            <a:off x="5724128" y="2708920"/>
            <a:ext cx="14680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Под-идея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flipH="1">
            <a:off x="7164288" y="213285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 уровень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flipH="1">
            <a:off x="7164288" y="3284984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 уровень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06" name="Соединительная линия уступом 105"/>
          <p:cNvCxnSpPr/>
          <p:nvPr/>
        </p:nvCxnSpPr>
        <p:spPr>
          <a:xfrm>
            <a:off x="683200" y="256490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Соединительная линия уступом 106"/>
          <p:cNvCxnSpPr/>
          <p:nvPr/>
        </p:nvCxnSpPr>
        <p:spPr>
          <a:xfrm flipV="1">
            <a:off x="683200" y="3140968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907336" y="2708920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Под-идея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 flipH="1">
            <a:off x="683199" y="2132856"/>
            <a:ext cx="13681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flipH="1">
            <a:off x="683200" y="3284984"/>
            <a:ext cx="12961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96" name="Соединительная линия уступом 95"/>
          <p:cNvCxnSpPr/>
          <p:nvPr/>
        </p:nvCxnSpPr>
        <p:spPr>
          <a:xfrm rot="10800000" flipV="1">
            <a:off x="5031919" y="3140968"/>
            <a:ext cx="2159872" cy="216000"/>
          </a:xfrm>
          <a:prstGeom prst="bentConnector3">
            <a:avLst>
              <a:gd name="adj1" fmla="val 70842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/>
          <p:nvPr/>
        </p:nvCxnSpPr>
        <p:spPr>
          <a:xfrm rot="10800000">
            <a:off x="5031919" y="4869160"/>
            <a:ext cx="3312368" cy="216024"/>
          </a:xfrm>
          <a:prstGeom prst="bentConnector3">
            <a:avLst>
              <a:gd name="adj1" fmla="val 80579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/>
          <p:nvPr/>
        </p:nvCxnSpPr>
        <p:spPr>
          <a:xfrm rot="10800000" flipH="1" flipV="1">
            <a:off x="1835696" y="3140968"/>
            <a:ext cx="2159872" cy="216000"/>
          </a:xfrm>
          <a:prstGeom prst="bentConnector3">
            <a:avLst>
              <a:gd name="adj1" fmla="val 70842"/>
            </a:avLst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9344" y="4653136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Под-идея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10800000" flipH="1">
            <a:off x="683200" y="4869160"/>
            <a:ext cx="3312368" cy="216024"/>
          </a:xfrm>
          <a:prstGeom prst="bentConnector3">
            <a:avLst>
              <a:gd name="adj1" fmla="val 80579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491880" y="2924944"/>
            <a:ext cx="2016224" cy="2376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Основная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идея</a:t>
            </a:r>
            <a:endParaRPr lang="ru-RU" sz="3200" b="1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51521" y="928688"/>
            <a:ext cx="860673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eaLnBrk="0" hangingPunct="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ветк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ам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первого уровня при необходимости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добаляются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ветки 2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-го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уровня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с ассоциациями,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раскрывающи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ми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идеи вет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к 1-го уровня.</a:t>
            </a:r>
          </a:p>
        </p:txBody>
      </p:sp>
      <p:cxnSp>
        <p:nvCxnSpPr>
          <p:cNvPr id="68" name="Соединительная линия уступом 67"/>
          <p:cNvCxnSpPr/>
          <p:nvPr/>
        </p:nvCxnSpPr>
        <p:spPr>
          <a:xfrm>
            <a:off x="683200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83568" y="5229200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69" name="Соединительная линия уступом 68"/>
          <p:cNvCxnSpPr/>
          <p:nvPr/>
        </p:nvCxnSpPr>
        <p:spPr>
          <a:xfrm flipV="1">
            <a:off x="683200" y="508518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qrff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03638" y="4581128"/>
            <a:ext cx="952600" cy="711901"/>
          </a:xfrm>
          <a:prstGeom prst="rect">
            <a:avLst/>
          </a:prstGeom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14313" y="142875"/>
            <a:ext cx="864235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Законы построения интеллект-карт</a:t>
            </a: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Соединительная линия уступом 67"/>
          <p:cNvCxnSpPr/>
          <p:nvPr/>
        </p:nvCxnSpPr>
        <p:spPr>
          <a:xfrm>
            <a:off x="683200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1844824"/>
            <a:ext cx="9144000" cy="482453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83568" y="4077072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3200" y="465313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3568" y="5229200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cxnSp>
        <p:nvCxnSpPr>
          <p:cNvPr id="85" name="Соединительная линия уступом 84"/>
          <p:cNvCxnSpPr/>
          <p:nvPr/>
        </p:nvCxnSpPr>
        <p:spPr>
          <a:xfrm flipH="1">
            <a:off x="6688103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/>
          <p:nvPr/>
        </p:nvCxnSpPr>
        <p:spPr>
          <a:xfrm flipH="1" flipV="1">
            <a:off x="6688103" y="508518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flipH="1">
            <a:off x="5724128" y="4653136"/>
            <a:ext cx="14680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Под-идея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flipH="1">
            <a:off x="7164288" y="4077072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2 уровень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 flipH="1">
            <a:off x="7164288" y="465313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2 уровень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 flipH="1">
            <a:off x="7164288" y="5229200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2 уровень</a:t>
            </a:r>
            <a:endParaRPr lang="ru-RU" sz="2000" b="1" dirty="0">
              <a:solidFill>
                <a:srgbClr val="009900"/>
              </a:solidFill>
            </a:endParaRPr>
          </a:p>
        </p:txBody>
      </p:sp>
      <p:cxnSp>
        <p:nvCxnSpPr>
          <p:cNvPr id="94" name="Соединительная линия уступом 93"/>
          <p:cNvCxnSpPr/>
          <p:nvPr/>
        </p:nvCxnSpPr>
        <p:spPr>
          <a:xfrm flipH="1">
            <a:off x="6688103" y="256490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 flipH="1" flipV="1">
            <a:off x="6688103" y="3140968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flipH="1">
            <a:off x="5724128" y="2708920"/>
            <a:ext cx="14680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Под-идея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flipH="1">
            <a:off x="7164288" y="213285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 уровень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flipH="1">
            <a:off x="7164288" y="3284984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 уровень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06" name="Соединительная линия уступом 105"/>
          <p:cNvCxnSpPr/>
          <p:nvPr/>
        </p:nvCxnSpPr>
        <p:spPr>
          <a:xfrm>
            <a:off x="683200" y="256490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Соединительная линия уступом 106"/>
          <p:cNvCxnSpPr/>
          <p:nvPr/>
        </p:nvCxnSpPr>
        <p:spPr>
          <a:xfrm flipV="1">
            <a:off x="683200" y="3140968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907336" y="2708920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Narrow" pitchFamily="34" charset="0"/>
              </a:rPr>
              <a:t>Под-идея</a:t>
            </a:r>
            <a:endParaRPr lang="ru-RU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 flipH="1">
            <a:off x="683199" y="2132856"/>
            <a:ext cx="13681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flipH="1">
            <a:off x="683200" y="3284984"/>
            <a:ext cx="12961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cxnSp>
        <p:nvCxnSpPr>
          <p:cNvPr id="96" name="Соединительная линия уступом 95"/>
          <p:cNvCxnSpPr/>
          <p:nvPr/>
        </p:nvCxnSpPr>
        <p:spPr>
          <a:xfrm rot="10800000" flipV="1">
            <a:off x="5031919" y="3140968"/>
            <a:ext cx="2159872" cy="216000"/>
          </a:xfrm>
          <a:prstGeom prst="bentConnector3">
            <a:avLst>
              <a:gd name="adj1" fmla="val 70842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/>
          <p:nvPr/>
        </p:nvCxnSpPr>
        <p:spPr>
          <a:xfrm rot="10800000">
            <a:off x="5031919" y="4869160"/>
            <a:ext cx="3312368" cy="216024"/>
          </a:xfrm>
          <a:prstGeom prst="bentConnector3">
            <a:avLst>
              <a:gd name="adj1" fmla="val 80579"/>
            </a:avLst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/>
          <p:nvPr/>
        </p:nvCxnSpPr>
        <p:spPr>
          <a:xfrm rot="10800000" flipH="1" flipV="1">
            <a:off x="1835696" y="3140968"/>
            <a:ext cx="2159872" cy="216000"/>
          </a:xfrm>
          <a:prstGeom prst="bentConnector3">
            <a:avLst>
              <a:gd name="adj1" fmla="val 70842"/>
            </a:avLst>
          </a:prstGeom>
          <a:ln>
            <a:solidFill>
              <a:srgbClr val="00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9344" y="4653136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latin typeface="Arial Narrow" pitchFamily="34" charset="0"/>
              </a:rPr>
              <a:t>Под-идея</a:t>
            </a:r>
            <a:endParaRPr lang="ru-RU" sz="24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51520" y="908720"/>
            <a:ext cx="860400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 defTabSz="449263" eaLnBrk="0" hangingPunct="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При построении 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карты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и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спользу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ется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максимальное количество цветов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отображающих разнообразие идей.</a:t>
            </a:r>
            <a:endParaRPr lang="en-GB" sz="2000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10800000" flipH="1">
            <a:off x="683200" y="4869160"/>
            <a:ext cx="3312368" cy="216024"/>
          </a:xfrm>
          <a:prstGeom prst="bentConnector3">
            <a:avLst>
              <a:gd name="adj1" fmla="val 80579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491880" y="2924944"/>
            <a:ext cx="2016224" cy="2376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Основная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идея</a:t>
            </a:r>
            <a:endParaRPr lang="ru-RU" sz="3200" b="1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cxnSp>
        <p:nvCxnSpPr>
          <p:cNvPr id="69" name="Соединительная линия уступом 68"/>
          <p:cNvCxnSpPr/>
          <p:nvPr/>
        </p:nvCxnSpPr>
        <p:spPr>
          <a:xfrm flipV="1">
            <a:off x="683200" y="508518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>
            <a:off x="683568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 descr="qrff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03638" y="4581128"/>
            <a:ext cx="952600" cy="711901"/>
          </a:xfrm>
          <a:prstGeom prst="rect">
            <a:avLst/>
          </a:prstGeom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14313" y="142875"/>
            <a:ext cx="864235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Законы построения интеллект-карт</a:t>
            </a: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Соединительная линия уступом 67"/>
          <p:cNvCxnSpPr/>
          <p:nvPr/>
        </p:nvCxnSpPr>
        <p:spPr>
          <a:xfrm>
            <a:off x="683200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flipV="1">
            <a:off x="683200" y="508518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1844824"/>
            <a:ext cx="9144000" cy="482453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83568" y="4077072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3200" y="465313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3200" y="5229200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cxnSp>
        <p:nvCxnSpPr>
          <p:cNvPr id="85" name="Соединительная линия уступом 84"/>
          <p:cNvCxnSpPr/>
          <p:nvPr/>
        </p:nvCxnSpPr>
        <p:spPr>
          <a:xfrm flipH="1">
            <a:off x="6688103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/>
          <p:nvPr/>
        </p:nvCxnSpPr>
        <p:spPr>
          <a:xfrm flipH="1" flipV="1">
            <a:off x="6688103" y="508518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flipH="1">
            <a:off x="5724128" y="4653136"/>
            <a:ext cx="14680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Под-идея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flipH="1">
            <a:off x="7164288" y="4077072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2 уровень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 flipH="1">
            <a:off x="7164288" y="465313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2 уровень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 flipH="1">
            <a:off x="7164288" y="5229200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2 уровень</a:t>
            </a:r>
            <a:endParaRPr lang="ru-RU" sz="2000" b="1" dirty="0">
              <a:solidFill>
                <a:srgbClr val="009900"/>
              </a:solidFill>
            </a:endParaRPr>
          </a:p>
        </p:txBody>
      </p:sp>
      <p:cxnSp>
        <p:nvCxnSpPr>
          <p:cNvPr id="94" name="Соединительная линия уступом 93"/>
          <p:cNvCxnSpPr/>
          <p:nvPr/>
        </p:nvCxnSpPr>
        <p:spPr>
          <a:xfrm flipH="1">
            <a:off x="6688103" y="256490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 flipH="1" flipV="1">
            <a:off x="6688103" y="3140968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flipH="1">
            <a:off x="5724128" y="2708920"/>
            <a:ext cx="14680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Под-идея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flipH="1">
            <a:off x="7164288" y="213285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 уровень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flipH="1">
            <a:off x="7164288" y="3284984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 уровень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06" name="Соединительная линия уступом 105"/>
          <p:cNvCxnSpPr/>
          <p:nvPr/>
        </p:nvCxnSpPr>
        <p:spPr>
          <a:xfrm>
            <a:off x="683200" y="256490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Соединительная линия уступом 106"/>
          <p:cNvCxnSpPr/>
          <p:nvPr/>
        </p:nvCxnSpPr>
        <p:spPr>
          <a:xfrm flipV="1">
            <a:off x="683200" y="3140968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907336" y="2708920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Narrow" pitchFamily="34" charset="0"/>
              </a:rPr>
              <a:t>Под-идея</a:t>
            </a:r>
            <a:endParaRPr lang="ru-RU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 flipH="1">
            <a:off x="683199" y="2132856"/>
            <a:ext cx="13681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flipH="1">
            <a:off x="683200" y="3284984"/>
            <a:ext cx="12961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cxnSp>
        <p:nvCxnSpPr>
          <p:cNvPr id="96" name="Соединительная линия уступом 95"/>
          <p:cNvCxnSpPr/>
          <p:nvPr/>
        </p:nvCxnSpPr>
        <p:spPr>
          <a:xfrm rot="10800000" flipV="1">
            <a:off x="5031919" y="3140968"/>
            <a:ext cx="2159872" cy="216000"/>
          </a:xfrm>
          <a:prstGeom prst="bentConnector3">
            <a:avLst>
              <a:gd name="adj1" fmla="val 70842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/>
          <p:nvPr/>
        </p:nvCxnSpPr>
        <p:spPr>
          <a:xfrm rot="10800000">
            <a:off x="5031919" y="4869160"/>
            <a:ext cx="3312368" cy="216024"/>
          </a:xfrm>
          <a:prstGeom prst="bentConnector3">
            <a:avLst>
              <a:gd name="adj1" fmla="val 80579"/>
            </a:avLst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/>
          <p:nvPr/>
        </p:nvCxnSpPr>
        <p:spPr>
          <a:xfrm rot="10800000" flipH="1" flipV="1">
            <a:off x="1835696" y="3140968"/>
            <a:ext cx="2159872" cy="216000"/>
          </a:xfrm>
          <a:prstGeom prst="bentConnector3">
            <a:avLst>
              <a:gd name="adj1" fmla="val 70842"/>
            </a:avLst>
          </a:prstGeom>
          <a:ln>
            <a:solidFill>
              <a:srgbClr val="00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9344" y="4653136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latin typeface="Arial Narrow" pitchFamily="34" charset="0"/>
              </a:rPr>
              <a:t>Под-идея</a:t>
            </a:r>
            <a:endParaRPr lang="ru-RU" sz="24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251520" y="857250"/>
            <a:ext cx="8604000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 defTabSz="449263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возможно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сти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добавля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ются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рисунки, символы,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смайлы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ассоциирующиеся с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словами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на ветках</a:t>
            </a:r>
            <a:r>
              <a:rPr lang="en-GB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Это мнемонический приём, связывающий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пару – «слово-образ».</a:t>
            </a:r>
            <a:endParaRPr lang="en-GB" sz="2000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" name="Рисунок 36" descr="0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368" y="4077072"/>
            <a:ext cx="875485" cy="7805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 descr="0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4581128"/>
            <a:ext cx="360040" cy="448230"/>
          </a:xfrm>
          <a:prstGeom prst="rect">
            <a:avLst/>
          </a:prstGeom>
        </p:spPr>
      </p:pic>
      <p:pic>
        <p:nvPicPr>
          <p:cNvPr id="39" name="Рисунок 38" descr="0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5085184"/>
            <a:ext cx="504056" cy="723152"/>
          </a:xfrm>
          <a:prstGeom prst="rect">
            <a:avLst/>
          </a:prstGeom>
        </p:spPr>
      </p:pic>
      <p:pic>
        <p:nvPicPr>
          <p:cNvPr id="41" name="Рисунок 40" descr="00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39752" y="2204864"/>
            <a:ext cx="538826" cy="63939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 descr="00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9512" y="3140968"/>
            <a:ext cx="530680" cy="48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 descr="00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1520" y="2060848"/>
            <a:ext cx="449390" cy="432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 descr="02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9512" y="4005064"/>
            <a:ext cx="580819" cy="432048"/>
          </a:xfrm>
          <a:prstGeom prst="rect">
            <a:avLst/>
          </a:prstGeom>
        </p:spPr>
      </p:pic>
      <p:pic>
        <p:nvPicPr>
          <p:cNvPr id="46" name="Рисунок 45" descr="10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156176" y="2060848"/>
            <a:ext cx="675283" cy="7647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 descr="12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316416" y="1988840"/>
            <a:ext cx="589018" cy="558966"/>
          </a:xfrm>
          <a:prstGeom prst="rect">
            <a:avLst/>
          </a:prstGeom>
        </p:spPr>
      </p:pic>
      <p:pic>
        <p:nvPicPr>
          <p:cNvPr id="48" name="Рисунок 47" descr="13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316416" y="3068960"/>
            <a:ext cx="620688" cy="6206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 descr="shbvc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940152" y="4005064"/>
            <a:ext cx="1125669" cy="816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 descr="djg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172400" y="3789040"/>
            <a:ext cx="811222" cy="839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 descr="fpk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8316416" y="4581128"/>
            <a:ext cx="649715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 descr="sdfy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8316416" y="5085184"/>
            <a:ext cx="597031" cy="908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4" name="Соединительная линия уступом 53"/>
          <p:cNvCxnSpPr/>
          <p:nvPr/>
        </p:nvCxnSpPr>
        <p:spPr>
          <a:xfrm>
            <a:off x="683568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 flipV="1">
            <a:off x="683568" y="508518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/>
          <p:nvPr/>
        </p:nvCxnSpPr>
        <p:spPr>
          <a:xfrm rot="10800000" flipH="1">
            <a:off x="683200" y="4869160"/>
            <a:ext cx="3312368" cy="216024"/>
          </a:xfrm>
          <a:prstGeom prst="bentConnector3">
            <a:avLst>
              <a:gd name="adj1" fmla="val 80579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491880" y="2924944"/>
            <a:ext cx="2016224" cy="2376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Основная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идея</a:t>
            </a:r>
            <a:endParaRPr lang="ru-RU" sz="3200" b="1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56" name="Рисунок 55" descr="qrff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4403638" y="4581128"/>
            <a:ext cx="952600" cy="711901"/>
          </a:xfrm>
          <a:prstGeom prst="rect">
            <a:avLst/>
          </a:prstGeom>
        </p:spPr>
      </p:pic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214313" y="142875"/>
            <a:ext cx="864235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Законы построения интеллект-карт</a:t>
            </a:r>
          </a:p>
        </p:txBody>
      </p:sp>
      <p:sp>
        <p:nvSpPr>
          <p:cNvPr id="49" name="Номер слайда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Соединительная линия уступом 67"/>
          <p:cNvCxnSpPr/>
          <p:nvPr/>
        </p:nvCxnSpPr>
        <p:spPr>
          <a:xfrm>
            <a:off x="683200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flipV="1">
            <a:off x="683200" y="508518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1844824"/>
            <a:ext cx="9144000" cy="482453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83568" y="4077072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3200" y="465313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3200" y="5229200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cxnSp>
        <p:nvCxnSpPr>
          <p:cNvPr id="85" name="Соединительная линия уступом 84"/>
          <p:cNvCxnSpPr/>
          <p:nvPr/>
        </p:nvCxnSpPr>
        <p:spPr>
          <a:xfrm flipH="1">
            <a:off x="6688103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/>
          <p:nvPr/>
        </p:nvCxnSpPr>
        <p:spPr>
          <a:xfrm flipH="1" flipV="1">
            <a:off x="6688103" y="508518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flipH="1">
            <a:off x="5724128" y="4653136"/>
            <a:ext cx="14680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Под-идея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flipH="1">
            <a:off x="7164288" y="4077072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2 уровень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 flipH="1">
            <a:off x="7164288" y="465313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2 уровень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 flipH="1">
            <a:off x="7164288" y="5229200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2 уровень</a:t>
            </a:r>
            <a:endParaRPr lang="ru-RU" sz="2000" b="1" dirty="0">
              <a:solidFill>
                <a:srgbClr val="009900"/>
              </a:solidFill>
            </a:endParaRPr>
          </a:p>
        </p:txBody>
      </p:sp>
      <p:cxnSp>
        <p:nvCxnSpPr>
          <p:cNvPr id="94" name="Соединительная линия уступом 93"/>
          <p:cNvCxnSpPr/>
          <p:nvPr/>
        </p:nvCxnSpPr>
        <p:spPr>
          <a:xfrm flipH="1">
            <a:off x="6688103" y="256490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 flipH="1" flipV="1">
            <a:off x="6688103" y="3140968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flipH="1">
            <a:off x="5724128" y="2708920"/>
            <a:ext cx="14680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Под-идея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flipH="1">
            <a:off x="7164288" y="213285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 уровень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flipH="1">
            <a:off x="7164288" y="3284984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 уровень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06" name="Соединительная линия уступом 105"/>
          <p:cNvCxnSpPr/>
          <p:nvPr/>
        </p:nvCxnSpPr>
        <p:spPr>
          <a:xfrm>
            <a:off x="683200" y="256490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Соединительная линия уступом 106"/>
          <p:cNvCxnSpPr/>
          <p:nvPr/>
        </p:nvCxnSpPr>
        <p:spPr>
          <a:xfrm flipV="1">
            <a:off x="683200" y="3140968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907336" y="2708920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Narrow" pitchFamily="34" charset="0"/>
              </a:rPr>
              <a:t>Под-идея</a:t>
            </a:r>
            <a:endParaRPr lang="ru-RU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 flipH="1">
            <a:off x="683199" y="2132856"/>
            <a:ext cx="13681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flipH="1">
            <a:off x="683200" y="3284984"/>
            <a:ext cx="12961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cxnSp>
        <p:nvCxnSpPr>
          <p:cNvPr id="96" name="Соединительная линия уступом 95"/>
          <p:cNvCxnSpPr/>
          <p:nvPr/>
        </p:nvCxnSpPr>
        <p:spPr>
          <a:xfrm rot="10800000" flipV="1">
            <a:off x="5031919" y="3140968"/>
            <a:ext cx="2159872" cy="216000"/>
          </a:xfrm>
          <a:prstGeom prst="bentConnector3">
            <a:avLst>
              <a:gd name="adj1" fmla="val 70842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/>
          <p:nvPr/>
        </p:nvCxnSpPr>
        <p:spPr>
          <a:xfrm rot="10800000">
            <a:off x="5031919" y="4869160"/>
            <a:ext cx="3312368" cy="216024"/>
          </a:xfrm>
          <a:prstGeom prst="bentConnector3">
            <a:avLst>
              <a:gd name="adj1" fmla="val 80579"/>
            </a:avLst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/>
          <p:nvPr/>
        </p:nvCxnSpPr>
        <p:spPr>
          <a:xfrm rot="10800000" flipH="1" flipV="1">
            <a:off x="1835696" y="3140968"/>
            <a:ext cx="2159872" cy="216000"/>
          </a:xfrm>
          <a:prstGeom prst="bentConnector3">
            <a:avLst>
              <a:gd name="adj1" fmla="val 70842"/>
            </a:avLst>
          </a:prstGeom>
          <a:ln>
            <a:solidFill>
              <a:srgbClr val="00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9344" y="4653136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latin typeface="Arial Narrow" pitchFamily="34" charset="0"/>
              </a:rPr>
              <a:t>Под-идея</a:t>
            </a:r>
            <a:endParaRPr lang="ru-RU" sz="24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pic>
        <p:nvPicPr>
          <p:cNvPr id="37" name="Рисунок 36" descr="0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368" y="4077072"/>
            <a:ext cx="875485" cy="7805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 descr="0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4581128"/>
            <a:ext cx="360040" cy="448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 descr="0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5085184"/>
            <a:ext cx="504056" cy="723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 descr="0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4005064"/>
            <a:ext cx="576000" cy="428463"/>
          </a:xfrm>
          <a:prstGeom prst="rect">
            <a:avLst/>
          </a:prstGeom>
        </p:spPr>
      </p:pic>
      <p:pic>
        <p:nvPicPr>
          <p:cNvPr id="46" name="Рисунок 45" descr="10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156176" y="2060848"/>
            <a:ext cx="675283" cy="7647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2" name="Выгнутая вверх стрелка 41"/>
          <p:cNvSpPr/>
          <p:nvPr/>
        </p:nvSpPr>
        <p:spPr>
          <a:xfrm>
            <a:off x="2915816" y="1988840"/>
            <a:ext cx="3312368" cy="360040"/>
          </a:xfrm>
          <a:prstGeom prst="curvedDownArrow">
            <a:avLst>
              <a:gd name="adj1" fmla="val 46181"/>
              <a:gd name="adj2" fmla="val 87539"/>
              <a:gd name="adj3" fmla="val 2456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Выгнутая вверх стрелка 48"/>
          <p:cNvSpPr/>
          <p:nvPr/>
        </p:nvSpPr>
        <p:spPr>
          <a:xfrm flipH="1">
            <a:off x="2915816" y="2132856"/>
            <a:ext cx="3168352" cy="432048"/>
          </a:xfrm>
          <a:prstGeom prst="curvedDownArrow">
            <a:avLst>
              <a:gd name="adj1" fmla="val 27642"/>
              <a:gd name="adj2" fmla="val 87539"/>
              <a:gd name="adj3" fmla="val 2065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Двойная стрелка влево/вверх 49"/>
          <p:cNvSpPr/>
          <p:nvPr/>
        </p:nvSpPr>
        <p:spPr>
          <a:xfrm rot="16200000">
            <a:off x="1907705" y="3356991"/>
            <a:ext cx="792086" cy="648072"/>
          </a:xfrm>
          <a:prstGeom prst="leftUpArrow">
            <a:avLst>
              <a:gd name="adj1" fmla="val 5582"/>
              <a:gd name="adj2" fmla="val 13118"/>
              <a:gd name="adj3" fmla="val 99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7956376" y="3789040"/>
            <a:ext cx="0" cy="5039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51520" y="928688"/>
            <a:ext cx="860400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 defTabSz="449263" eaLnBrk="0" hangingPunct="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С помощью стрелок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соединяющи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х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понятия на разных ветках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устанавливаются причинно-следственные связи. 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55" name="Рисунок 54" descr="shbvc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40152" y="4005064"/>
            <a:ext cx="1125669" cy="816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0" name="Соединительная линия уступом 59"/>
          <p:cNvCxnSpPr/>
          <p:nvPr/>
        </p:nvCxnSpPr>
        <p:spPr>
          <a:xfrm>
            <a:off x="683568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>
          <a:xfrm flipV="1">
            <a:off x="683568" y="508518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/>
          <p:nvPr/>
        </p:nvCxnSpPr>
        <p:spPr>
          <a:xfrm rot="10800000" flipH="1">
            <a:off x="683200" y="4869160"/>
            <a:ext cx="3312368" cy="216024"/>
          </a:xfrm>
          <a:prstGeom prst="bentConnector3">
            <a:avLst>
              <a:gd name="adj1" fmla="val 80579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491880" y="2924944"/>
            <a:ext cx="2016224" cy="2376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Основная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идея</a:t>
            </a:r>
            <a:endParaRPr lang="ru-RU" sz="3200" b="1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62" name="Рисунок 61" descr="004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2060848"/>
            <a:ext cx="449390" cy="432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Рисунок 62" descr="001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79512" y="3140968"/>
            <a:ext cx="530680" cy="48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Рисунок 63" descr="13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316416" y="3068960"/>
            <a:ext cx="620688" cy="6206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5" name="Рисунок 64" descr="12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316416" y="1988840"/>
            <a:ext cx="589018" cy="558966"/>
          </a:xfrm>
          <a:prstGeom prst="rect">
            <a:avLst/>
          </a:prstGeom>
        </p:spPr>
      </p:pic>
      <p:pic>
        <p:nvPicPr>
          <p:cNvPr id="66" name="Рисунок 65" descr="djg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8316416" y="4005064"/>
            <a:ext cx="602399" cy="623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Рисунок 66" descr="fpk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316416" y="4653136"/>
            <a:ext cx="596874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Рисунок 70" descr="sdfy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8316416" y="5085184"/>
            <a:ext cx="525023" cy="799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Рисунок 71" descr="003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2339752" y="2204864"/>
            <a:ext cx="538826" cy="63939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 descr="qrff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4403638" y="4581128"/>
            <a:ext cx="952600" cy="711901"/>
          </a:xfrm>
          <a:prstGeom prst="rect">
            <a:avLst/>
          </a:prstGeom>
        </p:spPr>
      </p:pic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214313" y="142875"/>
            <a:ext cx="864235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Законы построения интеллект-карт</a:t>
            </a:r>
          </a:p>
        </p:txBody>
      </p:sp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9144000" cy="4824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796136" y="4005064"/>
            <a:ext cx="3168352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5796136" y="2060848"/>
            <a:ext cx="3168352" cy="187220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с двумя скругленными противолежащими углами 53"/>
          <p:cNvSpPr/>
          <p:nvPr/>
        </p:nvSpPr>
        <p:spPr>
          <a:xfrm>
            <a:off x="179512" y="4005064"/>
            <a:ext cx="3096344" cy="187220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79512" y="2060848"/>
            <a:ext cx="3096344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8" name="Соединительная линия уступом 67"/>
          <p:cNvCxnSpPr/>
          <p:nvPr/>
        </p:nvCxnSpPr>
        <p:spPr>
          <a:xfrm>
            <a:off x="683200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flipV="1">
            <a:off x="683200" y="508518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3568" y="4077072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3200" y="465313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3568" y="5229200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cxnSp>
        <p:nvCxnSpPr>
          <p:cNvPr id="85" name="Соединительная линия уступом 84"/>
          <p:cNvCxnSpPr/>
          <p:nvPr/>
        </p:nvCxnSpPr>
        <p:spPr>
          <a:xfrm flipH="1">
            <a:off x="6688103" y="4509120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/>
          <p:nvPr/>
        </p:nvCxnSpPr>
        <p:spPr>
          <a:xfrm flipH="1" flipV="1">
            <a:off x="6688103" y="508518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flipH="1">
            <a:off x="5724128" y="4653136"/>
            <a:ext cx="14680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Под-идея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flipH="1">
            <a:off x="7164288" y="4077072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2 уровень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 flipH="1">
            <a:off x="7164288" y="465313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2 уровень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 flipH="1">
            <a:off x="7164288" y="5229200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9900"/>
                </a:solidFill>
              </a:rPr>
              <a:t>2 уровень</a:t>
            </a:r>
            <a:endParaRPr lang="ru-RU" sz="2000" b="1" dirty="0">
              <a:solidFill>
                <a:srgbClr val="009900"/>
              </a:solidFill>
            </a:endParaRPr>
          </a:p>
        </p:txBody>
      </p:sp>
      <p:cxnSp>
        <p:nvCxnSpPr>
          <p:cNvPr id="94" name="Соединительная линия уступом 93"/>
          <p:cNvCxnSpPr/>
          <p:nvPr/>
        </p:nvCxnSpPr>
        <p:spPr>
          <a:xfrm flipH="1">
            <a:off x="6688103" y="256490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 flipH="1" flipV="1">
            <a:off x="6688103" y="3140968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flipH="1">
            <a:off x="5724128" y="2708920"/>
            <a:ext cx="14680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Под-идея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flipH="1">
            <a:off x="7164288" y="2132856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 уровень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flipH="1">
            <a:off x="7164288" y="3284984"/>
            <a:ext cx="12961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 уровень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06" name="Соединительная линия уступом 105"/>
          <p:cNvCxnSpPr/>
          <p:nvPr/>
        </p:nvCxnSpPr>
        <p:spPr>
          <a:xfrm>
            <a:off x="683200" y="2564904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Соединительная линия уступом 106"/>
          <p:cNvCxnSpPr/>
          <p:nvPr/>
        </p:nvCxnSpPr>
        <p:spPr>
          <a:xfrm flipV="1">
            <a:off x="683200" y="3140968"/>
            <a:ext cx="1656184" cy="576000"/>
          </a:xfrm>
          <a:prstGeom prst="bentConnector3">
            <a:avLst>
              <a:gd name="adj1" fmla="val 70386"/>
            </a:avLst>
          </a:prstGeom>
          <a:ln>
            <a:solidFill>
              <a:srgbClr val="00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907336" y="2708920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Narrow" pitchFamily="34" charset="0"/>
              </a:rPr>
              <a:t>Под-идея</a:t>
            </a:r>
            <a:endParaRPr lang="ru-RU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 flipH="1">
            <a:off x="683568" y="2132856"/>
            <a:ext cx="13681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flipH="1">
            <a:off x="683200" y="3284984"/>
            <a:ext cx="12961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</a:rPr>
              <a:t>2 уровень</a:t>
            </a:r>
            <a:endParaRPr lang="ru-RU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cxnSp>
        <p:nvCxnSpPr>
          <p:cNvPr id="96" name="Соединительная линия уступом 95"/>
          <p:cNvCxnSpPr/>
          <p:nvPr/>
        </p:nvCxnSpPr>
        <p:spPr>
          <a:xfrm rot="10800000" flipV="1">
            <a:off x="5031919" y="3140968"/>
            <a:ext cx="2159872" cy="216000"/>
          </a:xfrm>
          <a:prstGeom prst="bentConnector3">
            <a:avLst>
              <a:gd name="adj1" fmla="val 70842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/>
          <p:nvPr/>
        </p:nvCxnSpPr>
        <p:spPr>
          <a:xfrm rot="10800000">
            <a:off x="5031919" y="4869160"/>
            <a:ext cx="3312368" cy="216024"/>
          </a:xfrm>
          <a:prstGeom prst="bentConnector3">
            <a:avLst>
              <a:gd name="adj1" fmla="val 80579"/>
            </a:avLst>
          </a:prstGeom>
          <a:ln>
            <a:solidFill>
              <a:srgbClr val="00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/>
          <p:nvPr/>
        </p:nvCxnSpPr>
        <p:spPr>
          <a:xfrm rot="10800000" flipH="1" flipV="1">
            <a:off x="1835696" y="3140968"/>
            <a:ext cx="2159872" cy="216000"/>
          </a:xfrm>
          <a:prstGeom prst="bentConnector3">
            <a:avLst>
              <a:gd name="adj1" fmla="val 70842"/>
            </a:avLst>
          </a:prstGeom>
          <a:ln>
            <a:solidFill>
              <a:srgbClr val="00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9344" y="4653136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latin typeface="Arial Narrow" pitchFamily="34" charset="0"/>
              </a:rPr>
              <a:t>Под-идея</a:t>
            </a:r>
            <a:endParaRPr lang="ru-RU" sz="24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10800000" flipH="1">
            <a:off x="683200" y="4869160"/>
            <a:ext cx="3312368" cy="216024"/>
          </a:xfrm>
          <a:prstGeom prst="bentConnector3">
            <a:avLst>
              <a:gd name="adj1" fmla="val 80579"/>
            </a:avLst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491880" y="2924944"/>
            <a:ext cx="2016000" cy="2376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Основная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идея</a:t>
            </a:r>
            <a:endParaRPr lang="ru-RU" sz="3200" b="1" dirty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37" name="Рисунок 36" descr="0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368" y="4077072"/>
            <a:ext cx="875485" cy="7805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 descr="0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4581128"/>
            <a:ext cx="360040" cy="448230"/>
          </a:xfrm>
          <a:prstGeom prst="rect">
            <a:avLst/>
          </a:prstGeom>
        </p:spPr>
      </p:pic>
      <p:pic>
        <p:nvPicPr>
          <p:cNvPr id="39" name="Рисунок 38" descr="0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5085184"/>
            <a:ext cx="504056" cy="723152"/>
          </a:xfrm>
          <a:prstGeom prst="rect">
            <a:avLst/>
          </a:prstGeom>
        </p:spPr>
      </p:pic>
      <p:pic>
        <p:nvPicPr>
          <p:cNvPr id="41" name="Рисунок 40" descr="00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39752" y="2204864"/>
            <a:ext cx="538826" cy="63939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 descr="00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9512" y="3140968"/>
            <a:ext cx="530680" cy="48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 descr="00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1520" y="2060848"/>
            <a:ext cx="449390" cy="432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 descr="02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9512" y="4005064"/>
            <a:ext cx="580819" cy="432048"/>
          </a:xfrm>
          <a:prstGeom prst="rect">
            <a:avLst/>
          </a:prstGeom>
        </p:spPr>
      </p:pic>
      <p:pic>
        <p:nvPicPr>
          <p:cNvPr id="46" name="Рисунок 45" descr="10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156176" y="2060848"/>
            <a:ext cx="675283" cy="7647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 descr="12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316416" y="1988840"/>
            <a:ext cx="589018" cy="558966"/>
          </a:xfrm>
          <a:prstGeom prst="rect">
            <a:avLst/>
          </a:prstGeom>
        </p:spPr>
      </p:pic>
      <p:pic>
        <p:nvPicPr>
          <p:cNvPr id="48" name="Рисунок 47" descr="13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316416" y="3068960"/>
            <a:ext cx="620688" cy="6206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7" name="Выгнутая вверх стрелка 56"/>
          <p:cNvSpPr/>
          <p:nvPr/>
        </p:nvSpPr>
        <p:spPr>
          <a:xfrm>
            <a:off x="2915816" y="1988840"/>
            <a:ext cx="3312368" cy="360040"/>
          </a:xfrm>
          <a:prstGeom prst="curvedDownArrow">
            <a:avLst>
              <a:gd name="adj1" fmla="val 46181"/>
              <a:gd name="adj2" fmla="val 87539"/>
              <a:gd name="adj3" fmla="val 2456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Выгнутая вверх стрелка 57"/>
          <p:cNvSpPr/>
          <p:nvPr/>
        </p:nvSpPr>
        <p:spPr>
          <a:xfrm flipH="1">
            <a:off x="2915816" y="2132856"/>
            <a:ext cx="3168352" cy="432048"/>
          </a:xfrm>
          <a:prstGeom prst="curvedDownArrow">
            <a:avLst>
              <a:gd name="adj1" fmla="val 27642"/>
              <a:gd name="adj2" fmla="val 87539"/>
              <a:gd name="adj3" fmla="val 2065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Двойная стрелка влево/вверх 58"/>
          <p:cNvSpPr/>
          <p:nvPr/>
        </p:nvSpPr>
        <p:spPr>
          <a:xfrm rot="16200000">
            <a:off x="1907705" y="3356991"/>
            <a:ext cx="792086" cy="648072"/>
          </a:xfrm>
          <a:prstGeom prst="leftUpArrow">
            <a:avLst>
              <a:gd name="adj1" fmla="val 5582"/>
              <a:gd name="adj2" fmla="val 13118"/>
              <a:gd name="adj3" fmla="val 99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7956376" y="3789040"/>
            <a:ext cx="0" cy="5039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" name="Рисунок 60" descr="shbvc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940152" y="4005064"/>
            <a:ext cx="1125669" cy="816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Рисунок 61" descr="djg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316416" y="4005064"/>
            <a:ext cx="602399" cy="623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Рисунок 62" descr="fpk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8316416" y="4653136"/>
            <a:ext cx="596874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Рисунок 63" descr="sdfy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8316416" y="5085184"/>
            <a:ext cx="525023" cy="799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Рисунок 64" descr="qrff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4403638" y="4581128"/>
            <a:ext cx="952600" cy="711901"/>
          </a:xfrm>
          <a:prstGeom prst="rect">
            <a:avLst/>
          </a:prstGeom>
        </p:spPr>
      </p:pic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251521" y="928688"/>
            <a:ext cx="860673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 defTabSz="449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solidFill>
                  <a:srgbClr val="002060"/>
                </a:solidFill>
                <a:ea typeface="Arial Unicode MS" pitchFamily="34" charset="-128"/>
              </a:rPr>
              <a:t>Иерархия мыслей отображается нумерацией веток. Зрительное выделение информационных блоков осуществляется за счёт введения цветных ореолов.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14313" y="142875"/>
            <a:ext cx="864235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Законы построения интеллект-карт</a:t>
            </a:r>
          </a:p>
        </p:txBody>
      </p:sp>
      <p:sp>
        <p:nvSpPr>
          <p:cNvPr id="71" name="Номер слайда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54" grpId="0" animBg="1"/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6" name="Picture 2" descr="D:\What-Unites-Us-Mind-Map-Paul-Forema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b="8375"/>
          <a:stretch>
            <a:fillRect/>
          </a:stretch>
        </p:blipFill>
        <p:spPr>
          <a:xfrm>
            <a:off x="323528" y="1124744"/>
            <a:ext cx="4147384" cy="2533204"/>
          </a:xfr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7413" name="Picture 2" descr="C:\Documents and Settings\helen1\Мои документы\Мои рисунки\интелект- карты\19024759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885020"/>
            <a:ext cx="4121274" cy="2290155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17415" name="Содержимое 3" descr="http://festival.1september.ru/articles/512090/img2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077072"/>
            <a:ext cx="4298628" cy="2599556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  <p:pic>
        <p:nvPicPr>
          <p:cNvPr id="7" name="Picture 3" descr="C:\Documents and Settings\helen1\Мои документы\Мои рисунки\интелект- карты\19025459_bi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1412776"/>
            <a:ext cx="4181475" cy="2520280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1520" y="188640"/>
            <a:ext cx="864096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Примеры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интеллект-карт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lh6.googleusercontent.com/6YC81wOhVHTpuxLTe6S8h-pBGHTLk__UJirPjnkMUPfDubymptLKqD2YE6ni9wb0twg6SPh0QX1NEnUt66uZnPTNOSEDIfXfz6Js61awmePIBkLvBi2fUMx3qFc9wxVyobq6peQ0CwyVnUuk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1520" y="188640"/>
            <a:ext cx="864096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Примеры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интеллект-карт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7650" name="Picture 2" descr="http://wiki.iteach.ru/images/thumb/1/1f/%D0%92%D0%B8%D1%88%D0%BD%D0%B5%D0%B2%D0%B0%D1%8F_%D0%BC%D0%B5%D0%BD%D1%82%D0%B0%D0%BB%D1%8C%D0%BD%D0%B0%D1%8F_%D0%BA%D0%B0%D1%80%D1%82%D0%B0.png/1000px-%D0%92%D0%B8%D1%88%D0%BD%D0%B5%D0%B2%D0%B0%D1%8F_%D0%BC%D0%B5%D0%BD%D1%82%D0%B0%D0%BB%D1%8C%D0%BD%D0%B0%D1%8F_%D0%BA%D0%B0%D1%80%D1%82%D0%B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560" y="1132657"/>
            <a:ext cx="8444880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Narrow" pitchFamily="34" charset="0"/>
              </a:rPr>
              <a:t>Тони Бьюзен</a:t>
            </a:r>
            <a:br>
              <a:rPr lang="ru-RU" sz="36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 Narrow" pitchFamily="34" charset="0"/>
              </a:rPr>
              <a:t>Tony Buzan</a:t>
            </a:r>
            <a:br>
              <a:rPr lang="en-US" sz="3600" dirty="0" smtClean="0">
                <a:solidFill>
                  <a:srgbClr val="FF0000"/>
                </a:solidFill>
                <a:latin typeface="Arial Narrow" pitchFamily="34" charset="0"/>
              </a:rPr>
            </a:br>
            <a:endParaRPr lang="ru-RU"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6120680" cy="3960440"/>
          </a:xfrm>
        </p:spPr>
        <p:txBody>
          <a:bodyPr/>
          <a:lstStyle/>
          <a:p>
            <a:r>
              <a:rPr lang="ru-RU" sz="2000" dirty="0" smtClean="0">
                <a:latin typeface="Arial Narrow" pitchFamily="34" charset="0"/>
              </a:rPr>
              <a:t>Психолог, автор методики запоминания, творчества и организации мышления — «карты ума (памяти)» (mind maps).</a:t>
            </a:r>
          </a:p>
          <a:p>
            <a:r>
              <a:rPr lang="ru-RU" sz="2000" dirty="0" smtClean="0">
                <a:latin typeface="Arial Narrow" pitchFamily="34" charset="0"/>
              </a:rPr>
              <a:t>Всемирно известный писатель, лектор и консультант по вопросам развития памяти, интеллекта, креативности, психологии обучения и эффективности мышления </a:t>
            </a:r>
          </a:p>
          <a:p>
            <a:r>
              <a:rPr lang="ru-RU" sz="2000" dirty="0" smtClean="0">
                <a:latin typeface="Arial Narrow" pitchFamily="34" charset="0"/>
              </a:rPr>
              <a:t>Автор и соавтор более 100 книг.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Бьюзен родился в Лондоне в 1942 г.</a:t>
            </a:r>
          </a:p>
          <a:p>
            <a:r>
              <a:rPr lang="ru-RU" sz="2000" dirty="0" smtClean="0">
                <a:latin typeface="Arial Narrow" pitchFamily="34" charset="0"/>
              </a:rPr>
              <a:t>Тони Бьюзен создал свое собственное программное обеспечение для поддержки создания «карт ума» под названием iMindMap в декабре 2006 года.</a:t>
            </a:r>
          </a:p>
          <a:p>
            <a:endParaRPr lang="ru-RU" dirty="0"/>
          </a:p>
        </p:txBody>
      </p:sp>
      <p:pic>
        <p:nvPicPr>
          <p:cNvPr id="73732" name="Picture 4" descr="http://images.yakaboo.ua/i_upload/image/ru/value_content/80/384820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332656"/>
            <a:ext cx="1584176" cy="217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4" name="Picture 6" descr="http://cv01.twirpx.net/0750/07503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8344" y="2564905"/>
            <a:ext cx="1296144" cy="1944216"/>
          </a:xfrm>
          <a:prstGeom prst="rect">
            <a:avLst/>
          </a:prstGeom>
          <a:noFill/>
        </p:spPr>
      </p:pic>
      <p:pic>
        <p:nvPicPr>
          <p:cNvPr id="73736" name="Picture 8" descr="http://static2.ozone.ru/multimedia/books_covers/c300/10002048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8344" y="4581128"/>
            <a:ext cx="1317746" cy="2080652"/>
          </a:xfrm>
          <a:prstGeom prst="rect">
            <a:avLst/>
          </a:prstGeom>
          <a:noFill/>
        </p:spPr>
      </p:pic>
      <p:pic>
        <p:nvPicPr>
          <p:cNvPr id="73738" name="Picture 10" descr="http://static1.ozone.ru/multimedia/c200/10106754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4653136"/>
            <a:ext cx="1368152" cy="2042018"/>
          </a:xfrm>
          <a:prstGeom prst="rect">
            <a:avLst/>
          </a:prstGeom>
          <a:noFill/>
        </p:spPr>
      </p:pic>
      <p:pic>
        <p:nvPicPr>
          <p:cNvPr id="10" name="Picture 6" descr="C:\Documents and Settings\helen1\Мои документы\Мои рисунки\ТОни Бьюзен\885397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2564904"/>
            <a:ext cx="1224136" cy="1953672"/>
          </a:xfrm>
          <a:prstGeom prst="rect">
            <a:avLst/>
          </a:prstGeom>
          <a:noFill/>
          <a:ln w="9525">
            <a:solidFill>
              <a:srgbClr val="8A7425"/>
            </a:solidFill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" name="Picture 4" descr="http://www.stimul.biz/images/data/gallery_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807822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550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lya-chego-nuzhen-blo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980728"/>
            <a:ext cx="8616132" cy="561662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188640"/>
            <a:ext cx="864096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Примеры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интеллект-карт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331913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  <a:latin typeface="Arial Narrow" pitchFamily="34" charset="0"/>
              </a:rPr>
              <a:t>3 основных принципа применения интеллект - карт: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75438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CC0066"/>
                </a:solidFill>
                <a:latin typeface="Arial Narrow" pitchFamily="34" charset="0"/>
              </a:rPr>
              <a:t>«Принимай»</a:t>
            </a:r>
            <a:r>
              <a:rPr lang="ru-RU" dirty="0" smtClean="0">
                <a:latin typeface="Arial Narrow" pitchFamily="34" charset="0"/>
              </a:rPr>
              <a:t> – сначала внимательно изучи все достоинства интеллект- карт и инструкции по их созданию.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CC0066"/>
                </a:solidFill>
                <a:latin typeface="Arial Narrow" pitchFamily="34" charset="0"/>
              </a:rPr>
              <a:t>«Применяй»</a:t>
            </a:r>
            <a:r>
              <a:rPr lang="ru-RU" dirty="0" smtClean="0">
                <a:latin typeface="Arial Narrow" pitchFamily="34" charset="0"/>
              </a:rPr>
              <a:t> – начни применять эту технологию, составь не меньше 100 интеллект-карт.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CC0066"/>
                </a:solidFill>
                <a:latin typeface="Arial Narrow" pitchFamily="34" charset="0"/>
              </a:rPr>
              <a:t>«Приспосабливай»</a:t>
            </a:r>
            <a:r>
              <a:rPr lang="ru-RU" dirty="0" smtClean="0">
                <a:latin typeface="Arial Narrow" pitchFamily="34" charset="0"/>
              </a:rPr>
              <a:t> – пропусти эту технологию через себя, совершенствуй свои навыки.</a:t>
            </a:r>
          </a:p>
        </p:txBody>
      </p:sp>
      <p:pic>
        <p:nvPicPr>
          <p:cNvPr id="4" name="Picture 4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509120"/>
            <a:ext cx="1835696" cy="21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Arial Narrow" pitchFamily="34" charset="0"/>
              </a:rPr>
              <a:t>Использование карт на уроках</a:t>
            </a:r>
            <a:endParaRPr lang="ru-RU" sz="4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sz="2400" dirty="0" smtClean="0">
                <a:latin typeface="Arial Narrow" pitchFamily="34" charset="0"/>
              </a:rPr>
              <a:t>использовать готовые карты ума, изображенные в учебниках или на плакатах;</a:t>
            </a:r>
          </a:p>
          <a:p>
            <a:r>
              <a:rPr lang="ru-RU" sz="2400" dirty="0" smtClean="0">
                <a:latin typeface="Arial Narrow" pitchFamily="34" charset="0"/>
              </a:rPr>
              <a:t> приготовить к уроку собственные ментальные карты в виде презентаций или опорных конспектов;</a:t>
            </a:r>
          </a:p>
          <a:p>
            <a:r>
              <a:rPr lang="ru-RU" sz="2400" dirty="0" smtClean="0">
                <a:latin typeface="Arial Narrow" pitchFamily="34" charset="0"/>
              </a:rPr>
              <a:t> по ходу изложения материала строить ментальные карты на уроке ( обдумывание проблемы, анализ сложной ситуации, планирование, принятие решений)</a:t>
            </a:r>
          </a:p>
          <a:p>
            <a:r>
              <a:rPr lang="ru-RU" sz="2400" dirty="0" smtClean="0">
                <a:latin typeface="Arial Narrow" pitchFamily="34" charset="0"/>
              </a:rPr>
              <a:t> организовать различные виды индивидуальной и групповой деятельности учащихся по использованию готовых ментальных карт. </a:t>
            </a:r>
          </a:p>
          <a:p>
            <a:r>
              <a:rPr lang="ru-RU" sz="2400" dirty="0" smtClean="0">
                <a:latin typeface="Arial Narrow" pitchFamily="34" charset="0"/>
              </a:rPr>
              <a:t>наиболее целесообразно эта технология может быть использована на этапе обобщения и систематизации крупных блоков изученного материала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51520" y="1268760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Обучение: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создание ясных и понятных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конспектов; 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выявление внутренних взаимосвязей; 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подготовка и планирование проектов;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ускорение запоминания, улучшение его качества;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мотивация;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активизация творческих процессов;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развитие ассоциативного мышления;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развитие образного мышления;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средство организации совместной деятельности;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оптимизация учебного процесса. 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51520" y="188640"/>
            <a:ext cx="864096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Преимущества применения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технологии интеллект-карт</a:t>
            </a:r>
            <a:endParaRPr lang="ru-RU" sz="28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95536" y="5949280"/>
            <a:ext cx="775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latin typeface="Arial Narrow" pitchFamily="34" charset="0"/>
              </a:rPr>
              <a:t>адаптироваться к условиям  ЕГЭ</a:t>
            </a:r>
            <a:r>
              <a:rPr lang="ru-RU" sz="3200" i="1" dirty="0"/>
              <a:t>,</a:t>
            </a:r>
            <a:endParaRPr lang="ru-RU" sz="3200" dirty="0"/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323528" y="1124744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latin typeface="Arial Narrow" pitchFamily="34" charset="0"/>
              </a:rPr>
              <a:t>задействовать оба полушария головного мозга,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323528" y="1484784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latin typeface="Arial Narrow" pitchFamily="34" charset="0"/>
              </a:rPr>
              <a:t>повышать работоспособность</a:t>
            </a:r>
            <a:r>
              <a:rPr lang="ru-RU" sz="2800" dirty="0">
                <a:solidFill>
                  <a:schemeClr val="bg1"/>
                </a:solidFill>
                <a:latin typeface="Arial Narrow" pitchFamily="34" charset="0"/>
              </a:rPr>
              <a:t>,</a:t>
            </a: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251520" y="260648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Метод интеллект-карт даёт обучающимся огромные возможности в процессе </a:t>
            </a:r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обучения: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391" name="Прямоугольник 8"/>
          <p:cNvSpPr>
            <a:spLocks noChangeArrowheads="1"/>
          </p:cNvSpPr>
          <p:nvPr/>
        </p:nvSpPr>
        <p:spPr bwMode="auto">
          <a:xfrm>
            <a:off x="323528" y="2204864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latin typeface="Arial Narrow" pitchFamily="34" charset="0"/>
              </a:rPr>
              <a:t>формировать общеучебные умения и навыки,</a:t>
            </a:r>
          </a:p>
        </p:txBody>
      </p:sp>
      <p:pic>
        <p:nvPicPr>
          <p:cNvPr id="8" name="Picture 43" descr="shutterstock_5706082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293096"/>
            <a:ext cx="238390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200000" rev="0"/>
            </a:camera>
            <a:lightRig rig="threePt" dir="t"/>
          </a:scene3d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323528" y="2564904"/>
            <a:ext cx="8820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запоминать информацию </a:t>
            </a:r>
            <a:r>
              <a:rPr lang="ru-RU" sz="2800" dirty="0">
                <a:latin typeface="Arial Narrow" pitchFamily="34" charset="0"/>
              </a:rPr>
              <a:t>при </a:t>
            </a:r>
            <a:r>
              <a:rPr lang="ru-RU" sz="2800" dirty="0" smtClean="0">
                <a:latin typeface="Arial Narrow" pitchFamily="34" charset="0"/>
              </a:rPr>
              <a:t>быстром и </a:t>
            </a:r>
            <a:r>
              <a:rPr lang="ru-RU" sz="2800" dirty="0">
                <a:latin typeface="Arial Narrow" pitchFamily="34" charset="0"/>
              </a:rPr>
              <a:t>полном обзоре темы,</a:t>
            </a: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395536" y="3356992"/>
            <a:ext cx="838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создавать конспекты лекций</a:t>
            </a:r>
            <a:r>
              <a:rPr lang="ru-RU" sz="2800" dirty="0">
                <a:latin typeface="Arial Narrow" pitchFamily="34" charset="0"/>
              </a:rPr>
              <a:t>, докладов, </a:t>
            </a:r>
            <a:r>
              <a:rPr lang="ru-RU" sz="2800" dirty="0" smtClean="0">
                <a:latin typeface="Arial Narrow" pitchFamily="34" charset="0"/>
              </a:rPr>
              <a:t>выступлений,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создавать рефераты, научные работы,</a:t>
            </a:r>
          </a:p>
          <a:p>
            <a:r>
              <a:rPr lang="ru-RU" sz="2800" dirty="0" smtClean="0">
                <a:latin typeface="Arial Narrow" pitchFamily="34" charset="0"/>
              </a:rPr>
              <a:t> статьи, аналитические обзоры,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разрабатывать проекты.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395536" y="5157192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latin typeface="Arial Narrow" pitchFamily="34" charset="0"/>
              </a:rPr>
              <a:t>осуществлять контроль </a:t>
            </a:r>
            <a:r>
              <a:rPr lang="ru-RU" sz="2800" dirty="0" smtClean="0">
                <a:latin typeface="Arial Narrow" pitchFamily="34" charset="0"/>
              </a:rPr>
              <a:t>собственной</a:t>
            </a:r>
          </a:p>
          <a:p>
            <a:r>
              <a:rPr lang="ru-RU" sz="2800" dirty="0" smtClean="0">
                <a:latin typeface="Arial Narrow" pitchFamily="34" charset="0"/>
              </a:rPr>
              <a:t>интеллектуальной </a:t>
            </a:r>
            <a:r>
              <a:rPr lang="ru-RU" sz="2800" dirty="0">
                <a:latin typeface="Arial Narrow" pitchFamily="34" charset="0"/>
              </a:rPr>
              <a:t>деятельности,</a:t>
            </a: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323528" y="1844824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latin typeface="Arial Narrow" pitchFamily="34" charset="0"/>
              </a:rPr>
              <a:t>улучшать все виды памяти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563563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Arial Narrow" pitchFamily="34" charset="0"/>
              </a:rPr>
              <a:t>Применение интеллект - карт на уроках информатики</a:t>
            </a:r>
            <a:endParaRPr lang="ru-RU" altLang="ru-RU" sz="48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9460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8243888" cy="5643563"/>
          </a:xfrm>
        </p:spPr>
        <p:txBody>
          <a:bodyPr/>
          <a:lstStyle/>
          <a:p>
            <a:r>
              <a:rPr lang="ru-RU" altLang="ru-RU" sz="1800" dirty="0" smtClean="0">
                <a:latin typeface="Arial Narrow" pitchFamily="34" charset="0"/>
              </a:rPr>
              <a:t>Организовать индивидуальную, групповую и коллективную деятельность учащихся. </a:t>
            </a:r>
          </a:p>
          <a:p>
            <a:r>
              <a:rPr lang="ru-RU" altLang="ru-RU" sz="1800" dirty="0" smtClean="0">
                <a:latin typeface="Arial Narrow" pitchFamily="34" charset="0"/>
              </a:rPr>
              <a:t>Конструировать учебное содержание в соответствии с возрастными особенностями учащихся. </a:t>
            </a:r>
          </a:p>
          <a:p>
            <a:r>
              <a:rPr lang="ru-RU" altLang="ru-RU" sz="1800" dirty="0" smtClean="0">
                <a:latin typeface="Arial Narrow" pitchFamily="34" charset="0"/>
              </a:rPr>
              <a:t>Осуществлять дифференцированный подход к учащимся. </a:t>
            </a:r>
          </a:p>
          <a:p>
            <a:r>
              <a:rPr lang="ru-RU" altLang="ru-RU" sz="1800" dirty="0" smtClean="0">
                <a:latin typeface="Arial Narrow" pitchFamily="34" charset="0"/>
              </a:rPr>
              <a:t>Организовывать самостоятельную работу учащихся. </a:t>
            </a:r>
          </a:p>
          <a:p>
            <a:r>
              <a:rPr lang="ru-RU" altLang="ru-RU" sz="1800" dirty="0" smtClean="0">
                <a:latin typeface="Arial Narrow" pitchFamily="34" charset="0"/>
              </a:rPr>
              <a:t>Организовывать проектную деятельность учащихся. </a:t>
            </a:r>
          </a:p>
          <a:p>
            <a:r>
              <a:rPr lang="ru-RU" altLang="ru-RU" sz="1800" dirty="0" smtClean="0">
                <a:latin typeface="Arial Narrow" pitchFamily="34" charset="0"/>
              </a:rPr>
              <a:t>Развивать творческие и интеллектуальные способности учащихся, мышление, память, а также проявлять интуитивные способности. </a:t>
            </a:r>
          </a:p>
          <a:p>
            <a:r>
              <a:rPr lang="ru-RU" altLang="ru-RU" sz="1800" dirty="0" smtClean="0">
                <a:latin typeface="Arial Narrow" pitchFamily="34" charset="0"/>
              </a:rPr>
              <a:t>Изготавливается мыслительная карта для каждой из спорящих сторон, которая помогают объективно и эффективно исследовать разногласия. В итоге создаётся третья мыслительная карта, на которой будут запечатлены совместные выводы, решения, результаты работы и достигнутые уступки по проблеме.</a:t>
            </a:r>
          </a:p>
          <a:p>
            <a:r>
              <a:rPr lang="ru-RU" altLang="ru-RU" sz="1800" dirty="0" smtClean="0">
                <a:latin typeface="Arial Narrow" pitchFamily="34" charset="0"/>
              </a:rPr>
              <a:t>Контролировать знания учащихся. </a:t>
            </a:r>
          </a:p>
          <a:p>
            <a:pPr>
              <a:buFont typeface="Wingdings" pitchFamily="2" charset="2"/>
              <a:buNone/>
            </a:pPr>
            <a:endParaRPr lang="ru-RU" altLang="ru-RU" dirty="0" smtClean="0"/>
          </a:p>
        </p:txBody>
      </p:sp>
      <p:pic>
        <p:nvPicPr>
          <p:cNvPr id="4" name="Picture 2" descr="http://bershadskiy.ru/Kursy_Balash/teacher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7216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MindMeister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980728"/>
            <a:ext cx="8568952" cy="564062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6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57266"/>
            <a:ext cx="8640960" cy="660073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3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3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M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ind maps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Arial Narrow" pitchFamily="34" charset="0"/>
              </a:rPr>
              <a:t>		В начале 70-х годов прошлого века англичанин Тони Бьюзен, тщательно изучив опыт мышления лучших умов человечества, таких как </a:t>
            </a:r>
            <a:r>
              <a:rPr lang="ru-RU" sz="2000" b="1" i="1" dirty="0" smtClean="0">
                <a:latin typeface="Arial Narrow" pitchFamily="34" charset="0"/>
              </a:rPr>
              <a:t>Леонадро да Винчи, Альберт Эйнштейн, Томас Эдисон, Джеймс Джойс </a:t>
            </a:r>
            <a:r>
              <a:rPr lang="ru-RU" sz="2000" dirty="0" smtClean="0">
                <a:latin typeface="Arial Narrow" pitchFamily="34" charset="0"/>
              </a:rPr>
              <a:t>и др., пришел к выводу, что эти гении максимально использовали все ментальные способности своего мозга. </a:t>
            </a:r>
            <a:endParaRPr lang="en-US" sz="2000" dirty="0" smtClean="0">
              <a:latin typeface="Arial Narrow" pitchFamily="34" charset="0"/>
            </a:endParaRPr>
          </a:p>
          <a:p>
            <a:pPr algn="just">
              <a:buNone/>
            </a:pPr>
            <a:r>
              <a:rPr lang="en-US" sz="2000" dirty="0" smtClean="0">
                <a:latin typeface="Arial Narrow" pitchFamily="34" charset="0"/>
              </a:rPr>
              <a:t>		</a:t>
            </a:r>
            <a:r>
              <a:rPr lang="ru-RU" sz="2000" dirty="0" smtClean="0">
                <a:latin typeface="Arial Narrow" pitchFamily="34" charset="0"/>
              </a:rPr>
              <a:t>Соединив опыт, накопленный лучшими умами человечества с достижениями современной психологии в области памяти и мышления, Бьюзен разработал технологию мышления и запоминания информации, которую он назвал “интеллект-карты” (”mind maps”). Метод “интеллект-карт” является графическим отображением естественных процессов мышления, в котором задействованы все перечисленные ранее ментальные способности.</a:t>
            </a:r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8424936" cy="652534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1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3040" y="476672"/>
            <a:ext cx="8640960" cy="606067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Arial Narrow" pitchFamily="34" charset="0"/>
              </a:rPr>
              <a:t>Сетевой сервис</a:t>
            </a:r>
            <a:endParaRPr lang="ru-RU" sz="40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Интеллектуальная карта </a:t>
            </a:r>
            <a:b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«Новые результаты образования»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716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0767"/>
            <a:ext cx="8784976" cy="541398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96752"/>
            <a:ext cx="8568952" cy="5423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63688" y="404664"/>
            <a:ext cx="605165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3600" dirty="0" smtClean="0">
                <a:solidFill>
                  <a:srgbClr val="FF0000"/>
                </a:solidFill>
                <a:latin typeface="Arial Narrow" pitchFamily="34" charset="0"/>
              </a:rPr>
              <a:t>Творите сами и вместе с детьми!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Содержимое 5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altLang="ru-RU" sz="2400" dirty="0" smtClean="0"/>
              <a:t>		</a:t>
            </a:r>
            <a:r>
              <a:rPr lang="ru-RU" altLang="ru-RU" sz="2400" i="1" dirty="0" smtClean="0">
                <a:latin typeface="Arial Narrow" pitchFamily="34" charset="0"/>
              </a:rPr>
              <a:t>«Каждый бит информации, поступающей в мозг, ― каждое ощущение, воспоминание или мысль— может быть представлен в виде центрального сферического объекта, от которого расходятся десятки, сотни, тысячи и миллионы лучей».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rgbClr val="FF0000"/>
                </a:solidFill>
                <a:latin typeface="Arial Narrow" pitchFamily="34" charset="0"/>
              </a:rPr>
              <a:t>Из книги Тони и Барри Бьюзен  «Супермышление»</a:t>
            </a:r>
          </a:p>
          <a:p>
            <a:pPr algn="just">
              <a:buFont typeface="Wingdings" pitchFamily="2" charset="2"/>
              <a:buNone/>
            </a:pPr>
            <a:endParaRPr lang="ru-RU" altLang="ru-RU" dirty="0" smtClean="0"/>
          </a:p>
        </p:txBody>
      </p:sp>
      <p:pic>
        <p:nvPicPr>
          <p:cNvPr id="9221" name="Рисунок 8" descr="http://www.bershadskiy.ru/Brain-Pow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4581128"/>
            <a:ext cx="2000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AutoShape 2" descr="Картинки по запросу бьюзен тони - супермышл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0" name="AutoShape 4" descr="Картинки по запросу бьюзен тони - супермышл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Картинки по запросу бьюзен тони - супермышл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5304" name="Picture 8" descr="http://46.165.248.96/static/bookimages/12/18/00/12180098.bin.dir/12180098.cov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3212977"/>
            <a:ext cx="1895475" cy="2736304"/>
          </a:xfrm>
          <a:prstGeom prst="rect">
            <a:avLst/>
          </a:prstGeom>
          <a:noFill/>
        </p:spPr>
      </p:pic>
      <p:pic>
        <p:nvPicPr>
          <p:cNvPr id="55306" name="Picture 10" descr="http://img-fotki.yandex.ru/get/6111/2208476.16/0_8f23a_3e6a5daa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3284984"/>
            <a:ext cx="1803395" cy="2664296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ideogen.ru/wp-content/uploads/2013/05/moz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04664"/>
            <a:ext cx="7848872" cy="60579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Соединительная линия уступом 78"/>
          <p:cNvCxnSpPr/>
          <p:nvPr/>
        </p:nvCxnSpPr>
        <p:spPr>
          <a:xfrm flipV="1">
            <a:off x="2555776" y="4149080"/>
            <a:ext cx="1296144" cy="128776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>
            <a:off x="323528" y="2708920"/>
            <a:ext cx="3168352" cy="1391221"/>
          </a:xfrm>
          <a:prstGeom prst="bentConnector3">
            <a:avLst>
              <a:gd name="adj1" fmla="val 90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611560" y="3284984"/>
            <a:ext cx="2844064" cy="828032"/>
          </a:xfrm>
          <a:prstGeom prst="bentConnector3">
            <a:avLst>
              <a:gd name="adj1" fmla="val 9043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>
            <a:off x="683568" y="3789040"/>
            <a:ext cx="2780440" cy="332360"/>
          </a:xfrm>
          <a:prstGeom prst="bentConnector3">
            <a:avLst>
              <a:gd name="adj1" fmla="val 90361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/>
          <p:nvPr/>
        </p:nvCxnSpPr>
        <p:spPr>
          <a:xfrm flipV="1">
            <a:off x="2411760" y="4157464"/>
            <a:ext cx="1043864" cy="783704"/>
          </a:xfrm>
          <a:prstGeom prst="bentConnector3">
            <a:avLst>
              <a:gd name="adj1" fmla="val 7389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 flipV="1">
            <a:off x="1691680" y="4149080"/>
            <a:ext cx="1800000" cy="360000"/>
          </a:xfrm>
          <a:prstGeom prst="bentConnector3">
            <a:avLst>
              <a:gd name="adj1" fmla="val 83614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51520" y="2204864"/>
            <a:ext cx="2265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Операции с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последовательностями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1560" y="2996952"/>
            <a:ext cx="2536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Линейные представления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501008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Операции  с перечнями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861048"/>
            <a:ext cx="2039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Операции с числами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4221088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Анализ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4653136"/>
            <a:ext cx="810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Логика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5157192"/>
            <a:ext cx="596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Речь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83568" y="4149080"/>
            <a:ext cx="277200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/>
          <p:nvPr/>
        </p:nvCxnSpPr>
        <p:spPr>
          <a:xfrm flipH="1" flipV="1">
            <a:off x="5220072" y="4149080"/>
            <a:ext cx="1296144" cy="128776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/>
          <p:nvPr/>
        </p:nvCxnSpPr>
        <p:spPr>
          <a:xfrm flipH="1">
            <a:off x="5580112" y="2708920"/>
            <a:ext cx="3168352" cy="1391221"/>
          </a:xfrm>
          <a:prstGeom prst="bentConnector3">
            <a:avLst>
              <a:gd name="adj1" fmla="val 90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0" name="Соединительная линия уступом 99"/>
          <p:cNvCxnSpPr/>
          <p:nvPr/>
        </p:nvCxnSpPr>
        <p:spPr>
          <a:xfrm flipH="1">
            <a:off x="5616368" y="3284984"/>
            <a:ext cx="2844064" cy="828032"/>
          </a:xfrm>
          <a:prstGeom prst="bentConnector3">
            <a:avLst>
              <a:gd name="adj1" fmla="val 9043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1" name="Соединительная линия уступом 100"/>
          <p:cNvCxnSpPr/>
          <p:nvPr/>
        </p:nvCxnSpPr>
        <p:spPr>
          <a:xfrm flipH="1">
            <a:off x="5607984" y="3789040"/>
            <a:ext cx="2780440" cy="332360"/>
          </a:xfrm>
          <a:prstGeom prst="bentConnector3">
            <a:avLst>
              <a:gd name="adj1" fmla="val 90361"/>
            </a:avLst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2" name="Соединительная линия уступом 101"/>
          <p:cNvCxnSpPr/>
          <p:nvPr/>
        </p:nvCxnSpPr>
        <p:spPr>
          <a:xfrm flipH="1" flipV="1">
            <a:off x="5616368" y="4157464"/>
            <a:ext cx="1043864" cy="783704"/>
          </a:xfrm>
          <a:prstGeom prst="bentConnector3">
            <a:avLst>
              <a:gd name="adj1" fmla="val 7389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3" name="Соединительная линия уступом 102"/>
          <p:cNvCxnSpPr/>
          <p:nvPr/>
        </p:nvCxnSpPr>
        <p:spPr>
          <a:xfrm flipH="1" flipV="1">
            <a:off x="5580112" y="4149080"/>
            <a:ext cx="1800000" cy="360000"/>
          </a:xfrm>
          <a:prstGeom prst="bentConnector3">
            <a:avLst>
              <a:gd name="adj1" fmla="val 8361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 flipH="1">
            <a:off x="7020272" y="2204864"/>
            <a:ext cx="187102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Пространственная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ориентация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flipH="1">
            <a:off x="6300192" y="2996952"/>
            <a:ext cx="25363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Целостное  восприятие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 flipH="1">
            <a:off x="6156176" y="3501008"/>
            <a:ext cx="234269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Трехмерное восприятие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 flipH="1">
            <a:off x="7020272" y="3861048"/>
            <a:ext cx="141987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Воображение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 flipH="1">
            <a:off x="6660232" y="4221088"/>
            <a:ext cx="79380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Мечты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 flipH="1">
            <a:off x="6084168" y="4653136"/>
            <a:ext cx="63260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Ритм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 flipH="1">
            <a:off x="6012160" y="5157192"/>
            <a:ext cx="6025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Цвет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H="1">
            <a:off x="5616416" y="4149080"/>
            <a:ext cx="27720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313" y="142874"/>
            <a:ext cx="8642350" cy="13419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Метод интеллект-карт</a:t>
            </a:r>
          </a:p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   графическое изображение мыслей</a:t>
            </a:r>
          </a:p>
          <a:p>
            <a:pPr algn="r"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 smtClean="0">
                <a:solidFill>
                  <a:srgbClr val="80008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«заставляет» работать оба полушария мозга. </a:t>
            </a:r>
            <a:endParaRPr lang="en-GB" sz="2800" b="1" dirty="0">
              <a:solidFill>
                <a:srgbClr val="80008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" name="Рисунок 1" descr="887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2780928"/>
            <a:ext cx="2214563" cy="2638425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331640" y="1844824"/>
            <a:ext cx="2160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ЛЕВОЕ ПОЛУШАРИЕ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724128" y="1844824"/>
            <a:ext cx="2160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ПРАВОЕ ПОЛУШАРИЕ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C47F-17CD-4905-94CA-0E37703A4C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8479607" cy="5562599"/>
          </a:xfrm>
        </p:spPr>
        <p:txBody>
          <a:bodyPr>
            <a:noAutofit/>
          </a:bodyPr>
          <a:lstStyle/>
          <a:p>
            <a:pPr mar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Информацию </a:t>
            </a: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трудно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запомнить</a:t>
            </a:r>
          </a:p>
          <a:p>
            <a:pPr marL="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Простые 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конспекты обычно представляют собой стопку исписанных листов, внешне ничем друг от друга не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отличающихся</a:t>
            </a:r>
          </a:p>
          <a:p>
            <a:pPr marL="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Из-за 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этого однообразия вы теряете остроту восприятия, следствием чего является снижение объема запомненной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информации</a:t>
            </a:r>
          </a:p>
          <a:p>
            <a:pPr marL="0">
              <a:spcBef>
                <a:spcPts val="600"/>
              </a:spcBef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2. Большие </a:t>
            </a: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временные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потери</a:t>
            </a:r>
          </a:p>
          <a:p>
            <a:pPr marL="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Сначала 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время расходуется на запись (со всеми вводными словами, причастными оборотами, наречиями, предлогами и т.д.), потом - на прочтение и поиск необходимой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информации</a:t>
            </a:r>
          </a:p>
          <a:p>
            <a:pPr marL="0">
              <a:spcBef>
                <a:spcPts val="600"/>
              </a:spcBef>
              <a:buFont typeface="Wingdings" pitchFamily="2" charset="2"/>
              <a:buChar char="v"/>
            </a:pPr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3. Отсутствие творчества</a:t>
            </a:r>
          </a:p>
          <a:p>
            <a:pPr marL="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Мы 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оказываемся в ловушке - в рамках линейного представления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информации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841" y="265177"/>
            <a:ext cx="7132319" cy="6661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Линейное мышление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500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5" y="355261"/>
            <a:ext cx="4398455" cy="601472"/>
          </a:xfrm>
        </p:spPr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dirty="0" smtClean="0">
                <a:solidFill>
                  <a:srgbClr val="FF0000"/>
                </a:solidFill>
                <a:latin typeface="Arial Narrow" pitchFamily="34" charset="0"/>
              </a:rPr>
              <a:t>Радиальное мышление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39" y="650307"/>
            <a:ext cx="4224894" cy="195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140968"/>
            <a:ext cx="8136904" cy="3384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Arial Narrow" pitchFamily="34" charset="0"/>
              </a:rPr>
              <a:t>мозговая клетка </a:t>
            </a:r>
            <a:r>
              <a:rPr lang="ru-RU" sz="2400" dirty="0">
                <a:latin typeface="Arial Narrow" pitchFamily="34" charset="0"/>
              </a:rPr>
              <a:t>(</a:t>
            </a:r>
            <a:r>
              <a:rPr lang="ru-RU" sz="2400" dirty="0" smtClean="0">
                <a:latin typeface="Arial Narrow" pitchFamily="34" charset="0"/>
              </a:rPr>
              <a:t>нейрон) - ветвистое </a:t>
            </a:r>
            <a:r>
              <a:rPr lang="ru-RU" sz="2400" dirty="0">
                <a:latin typeface="Arial Narrow" pitchFamily="34" charset="0"/>
              </a:rPr>
              <a:t>дерево, каждое «щупальце» похоже на ветку дерева, исходящую из центра, или ядра, </a:t>
            </a:r>
            <a:r>
              <a:rPr lang="ru-RU" sz="2400" dirty="0" smtClean="0">
                <a:latin typeface="Arial Narrow" pitchFamily="34" charset="0"/>
              </a:rPr>
              <a:t>клетки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Arial Narrow" pitchFamily="34" charset="0"/>
              </a:rPr>
              <a:t>ветки </a:t>
            </a:r>
            <a:r>
              <a:rPr lang="ru-RU" sz="2400" dirty="0">
                <a:latin typeface="Arial Narrow" pitchFamily="34" charset="0"/>
              </a:rPr>
              <a:t>в составе нейрона называют дендритами (определяемыми в широком смысле как «естественные древовидные структуры</a:t>
            </a:r>
            <a:r>
              <a:rPr lang="ru-RU" sz="2400" dirty="0" smtClean="0">
                <a:latin typeface="Arial Narrow" pitchFamily="34" charset="0"/>
              </a:rPr>
              <a:t>»)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Arial Narrow" pitchFamily="34" charset="0"/>
              </a:rPr>
              <a:t>н</a:t>
            </a:r>
            <a:r>
              <a:rPr lang="ru-RU" sz="2400" dirty="0" smtClean="0">
                <a:latin typeface="Arial Narrow" pitchFamily="34" charset="0"/>
              </a:rPr>
              <a:t>аиболее </a:t>
            </a:r>
            <a:r>
              <a:rPr lang="ru-RU" sz="2400" dirty="0">
                <a:latin typeface="Arial Narrow" pitchFamily="34" charset="0"/>
              </a:rPr>
              <a:t>крупная и длинная ветвь в нейроне, называемая аксоном, является основным каналом, по которому нейрон передает информацию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4140460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Древовидная структура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3118-15E1-4BA1-BE25-0AE25301B8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640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1454</Words>
  <Application>Microsoft Office PowerPoint</Application>
  <PresentationFormat>Экран (4:3)</PresentationFormat>
  <Paragraphs>323</Paragraphs>
  <Slides>43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Оформление по умолчанию</vt:lpstr>
      <vt:lpstr>Интеллектуальные карты  или карты памяти mind maps</vt:lpstr>
      <vt:lpstr>Слайд 2</vt:lpstr>
      <vt:lpstr>Тони Бьюзен Tony Buzan </vt:lpstr>
      <vt:lpstr>Mind maps</vt:lpstr>
      <vt:lpstr>Слайд 5</vt:lpstr>
      <vt:lpstr>Слайд 6</vt:lpstr>
      <vt:lpstr>Слайд 7</vt:lpstr>
      <vt:lpstr>Линейное мышление</vt:lpstr>
      <vt:lpstr> Радиальное мышление</vt:lpstr>
      <vt:lpstr>Слайд 10</vt:lpstr>
      <vt:lpstr> Радиальное мышление</vt:lpstr>
      <vt:lpstr>Слайд 12</vt:lpstr>
      <vt:lpstr>Применение интеллект - карт</vt:lpstr>
      <vt:lpstr>Слайд 14</vt:lpstr>
      <vt:lpstr>ЦЕЛИ СОЗДАНИЯ ИНТЕЛЛЕКТ-КАРТ</vt:lpstr>
      <vt:lpstr>Что необходимо для создания  интеллект-карты?  </vt:lpstr>
      <vt:lpstr>ПРАВИЛА СОЗДАНИЯ ИНТЕЛЛЕКТ-КАРТ</vt:lpstr>
      <vt:lpstr>Правила создания карт памяти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3 основных принципа применения интеллект - карт:</vt:lpstr>
      <vt:lpstr>Использование карт на уроках</vt:lpstr>
      <vt:lpstr>Слайд 34</vt:lpstr>
      <vt:lpstr>Слайд 35</vt:lpstr>
      <vt:lpstr>Применение интеллект - карт на уроках информатики</vt:lpstr>
      <vt:lpstr>MindMeister </vt:lpstr>
      <vt:lpstr>Слайд 38</vt:lpstr>
      <vt:lpstr>Слайд 39</vt:lpstr>
      <vt:lpstr>Слайд 40</vt:lpstr>
      <vt:lpstr>Сетевой сервис</vt:lpstr>
      <vt:lpstr>Интеллектуальная карта  «Новые результаты образования»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ПТА</dc:creator>
  <cp:lastModifiedBy>ПТА</cp:lastModifiedBy>
  <cp:revision>75</cp:revision>
  <dcterms:modified xsi:type="dcterms:W3CDTF">2016-10-29T20:18:09Z</dcterms:modified>
</cp:coreProperties>
</file>