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sldIdLst>
    <p:sldId id="258" r:id="rId2"/>
    <p:sldId id="260" r:id="rId3"/>
    <p:sldId id="291" r:id="rId4"/>
    <p:sldId id="264" r:id="rId5"/>
    <p:sldId id="292" r:id="rId6"/>
    <p:sldId id="281" r:id="rId7"/>
    <p:sldId id="288" r:id="rId8"/>
    <p:sldId id="289" r:id="rId9"/>
    <p:sldId id="290" r:id="rId10"/>
    <p:sldId id="279" r:id="rId11"/>
    <p:sldId id="276" r:id="rId12"/>
    <p:sldId id="274" r:id="rId13"/>
    <p:sldId id="277" r:id="rId14"/>
    <p:sldId id="275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1C"/>
    <a:srgbClr val="3998D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160" autoAdjust="0"/>
  </p:normalViewPr>
  <p:slideViewPr>
    <p:cSldViewPr>
      <p:cViewPr varScale="1">
        <p:scale>
          <a:sx n="65" d="100"/>
          <a:sy n="65" d="100"/>
        </p:scale>
        <p:origin x="-11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222D-1C86-47FF-A68F-11E9CE3D10A8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E514-52C2-458A-A84B-0E8039F5F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5528B-08CF-44F5-BFF8-F5B45F0795B7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0F04-4C39-4185-A975-A793F1AA8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E129-9832-43C0-A37B-847FE629474B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7456-C522-404D-B99B-7C41165DA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E05E-B22F-4873-ABE6-BB86B85CB439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81BD6-A643-4784-937E-183BA3327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5C17F-C6B7-47D2-9673-0FB98CC0FE5D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22959-4471-4673-A2C4-EDB4663D9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DB7D-E27D-4A44-80D3-76D374F4A04A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73394-19E0-4DA6-BD82-500AE0A01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0545-0676-4592-BC3C-37BC1B9C907F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1C4A2-A0BD-45C9-9F2B-F47B7F1A3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599B-6FB3-477B-B19E-18DA06B9CA16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61F4-ACFE-4DD5-8C86-25ACBF1B8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D06A9-D735-4518-A0C9-3E3AA663121C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C769B-4B78-416B-B40B-F90B3BA72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3419-B059-440F-8BBD-83B95E246853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6B3D-929A-48F7-8709-C287DB2D8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560D-0DBF-4191-ABB5-76139FCDD58D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5121A-CCB7-4CA6-9FCE-3ED8655A5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E913F79-2F30-43FC-83BF-A21708E0DFA2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12D8AA4-EB2F-453F-9C9A-82CD223F1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74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65.%20&#1050;&#1086;&#1083;&#1099;&#1073;&#1077;&#1083;&#1100;&#1085;&#1072;&#1103;.mp3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2714625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Народная игрушка и музыка в развитии детей раннего возраста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» 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0" hangingPunct="0"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500034" y="0"/>
            <a:ext cx="8358246" cy="78581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D:\Мои документы\Света\Новая папка (5)\DSCN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143380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D:\Мои документы\Света\Новая папка (5)\DSCN1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357298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7" name="Picture 9" descr="D:\Мои документы\Света\Новая папка (5)\DSCN1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8" name="Picture 10" descr="D:\Мои документы\Света\Новая папка (5)\DSCN1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357430"/>
            <a:ext cx="2931372" cy="219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28750" y="285729"/>
            <a:ext cx="6572250" cy="8572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54001C"/>
                </a:solidFill>
                <a:latin typeface="Monotype Corsiva" pitchFamily="66" charset="0"/>
              </a:rPr>
              <a:t>Знакомство с </a:t>
            </a:r>
            <a:r>
              <a:rPr lang="ru-RU" sz="2800" dirty="0" err="1">
                <a:solidFill>
                  <a:srgbClr val="54001C"/>
                </a:solidFill>
                <a:latin typeface="Monotype Corsiva" pitchFamily="66" charset="0"/>
              </a:rPr>
              <a:t>богородской</a:t>
            </a:r>
            <a:r>
              <a:rPr lang="ru-RU" sz="2800" dirty="0">
                <a:solidFill>
                  <a:srgbClr val="54001C"/>
                </a:solidFill>
                <a:latin typeface="Monotype Corsiva" pitchFamily="66" charset="0"/>
              </a:rPr>
              <a:t>  игрушкой </a:t>
            </a:r>
          </a:p>
          <a:p>
            <a:pPr algn="ctr">
              <a:defRPr/>
            </a:pPr>
            <a:r>
              <a:rPr lang="ru-RU" sz="2800" dirty="0">
                <a:solidFill>
                  <a:srgbClr val="54001C"/>
                </a:solidFill>
                <a:latin typeface="Monotype Corsiva" pitchFamily="66" charset="0"/>
              </a:rPr>
              <a:t>«Медведь звонарь»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0" y="214290"/>
            <a:ext cx="8358246" cy="78581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28625" y="1214438"/>
            <a:ext cx="842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</a:t>
            </a:r>
            <a:r>
              <a:rPr lang="ru-RU" sz="3000" dirty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Музыкальная народная культура является чистым источником, из которого подрастающее поколение, взяв лучшее из прошлого, сделает лучшим будущее. </a:t>
            </a:r>
            <a:endParaRPr lang="ru-RU" sz="3000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928938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143000" y="357166"/>
            <a:ext cx="6786563" cy="7143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3200" b="1" dirty="0">
                <a:solidFill>
                  <a:srgbClr val="54001C"/>
                </a:solidFill>
                <a:latin typeface="Monotype Corsiva" pitchFamily="66" charset="0"/>
                <a:cs typeface="Times New Roman" pitchFamily="18" charset="0"/>
              </a:rPr>
              <a:t>Народная музыка.</a:t>
            </a:r>
            <a:endParaRPr lang="ru-RU" sz="3200" dirty="0">
              <a:solidFill>
                <a:srgbClr val="54001C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6390" name="Picture 6" descr="F:\IMG_5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0003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42910" y="214290"/>
            <a:ext cx="8358246" cy="78581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57188" y="500063"/>
            <a:ext cx="8429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>
              <a:defRPr/>
            </a:pPr>
            <a:r>
              <a:rPr lang="ru-RU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 условиях детского сада колыбельные песни могут звучать перед дневным сном, успокаивая ребенка и настраивая на спокойный отдых.</a:t>
            </a:r>
          </a:p>
        </p:txBody>
      </p:sp>
      <p:pic>
        <p:nvPicPr>
          <p:cNvPr id="17412" name="Picture 4" descr="D:\Мои документы\Света\DSCN1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2500313"/>
            <a:ext cx="4786312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65. Колыбельн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52952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F:\Новая папка\IMG_6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335989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F:\Новая папка\IMG_6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35989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7" descr="F:\Новая папка\IMG_6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7052" y="3950610"/>
            <a:ext cx="299171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F:\Новая папка\IMG_6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72059" y="3914891"/>
            <a:ext cx="292027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142976" y="571480"/>
            <a:ext cx="6929486" cy="5000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54001C"/>
                </a:solidFill>
                <a:latin typeface="Monotype Corsiva" pitchFamily="66" charset="0"/>
              </a:rPr>
              <a:t>ДЫМКОВСКАЯ ИГРУШКА своими руками</a:t>
            </a:r>
            <a:endParaRPr lang="ru-RU" sz="2400" dirty="0">
              <a:solidFill>
                <a:srgbClr val="54001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42938" y="214313"/>
            <a:ext cx="8358187" cy="785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2357430"/>
            <a:ext cx="7215238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внимание!!!</a:t>
            </a:r>
            <a:endParaRPr lang="ru-RU" sz="5400" b="1" dirty="0">
              <a:solidFill>
                <a:srgbClr val="5400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79388" y="260350"/>
            <a:ext cx="87852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sz="3200" b="1">
                <a:solidFill>
                  <a:srgbClr val="403152"/>
                </a:solidFill>
                <a:latin typeface="Monotype Corsiva" pitchFamily="66" charset="0"/>
              </a:rPr>
              <a:t>Сейчас к нам постепенно возвращается национальная память, и мы по-новому начинаем относиться к старинным обычаям и традициям, фольклору, художественным промыслам, декоративно-</a:t>
            </a:r>
          </a:p>
        </p:txBody>
      </p:sp>
      <p:pic>
        <p:nvPicPr>
          <p:cNvPr id="7171" name="Рисунок 3" descr="166049_f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565400"/>
            <a:ext cx="562292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250825" y="2333625"/>
            <a:ext cx="30257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3200" b="1">
                <a:solidFill>
                  <a:srgbClr val="403152"/>
                </a:solidFill>
                <a:latin typeface="Monotype Corsiva" pitchFamily="66" charset="0"/>
              </a:rPr>
              <a:t>прикладному искусству, в которых народ оставил нам самое ценное из своих культурных достижений, просеянных сквозь сито веков.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71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3850" y="260350"/>
            <a:ext cx="8640763" cy="1081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indent="449263" algn="ctr" eaLnBrk="0" hangingPunct="0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 программы по приобщению к искусству</a:t>
            </a:r>
          </a:p>
          <a:p>
            <a:pPr indent="449263" algn="ctr" eaLnBrk="0" hangingPunct="0">
              <a:defRPr/>
            </a:pPr>
            <a:r>
              <a:rPr lang="ru-RU" sz="24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Вторая группа раннего возраста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1773238"/>
            <a:ext cx="4032250" cy="172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54001C"/>
                </a:solidFill>
              </a:rPr>
              <a:t>Развивать художественное восприятие, воспитывать отзывчивость на музыку и пение, доступные пониманию детей произведения изобразительного искусства, литературы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7900" y="1773238"/>
            <a:ext cx="4032250" cy="172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54001C"/>
                </a:solidFill>
              </a:rPr>
              <a:t>Рассматривать с детьми иллюстрации к произведениям детской литературы. Развивать умение отвечать на вопросы по содержанию картинок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79613" y="4292600"/>
            <a:ext cx="5400675" cy="17287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54001C"/>
                </a:solidFill>
              </a:rPr>
              <a:t>Знакомить с народными игрушками: дымковской, </a:t>
            </a:r>
            <a:r>
              <a:rPr lang="ru-RU" b="1" dirty="0" err="1">
                <a:solidFill>
                  <a:srgbClr val="54001C"/>
                </a:solidFill>
              </a:rPr>
              <a:t>богородской</a:t>
            </a:r>
            <a:r>
              <a:rPr lang="ru-RU" b="1" dirty="0">
                <a:solidFill>
                  <a:srgbClr val="54001C"/>
                </a:solidFill>
              </a:rPr>
              <a:t>, матрешкой, </a:t>
            </a:r>
            <a:r>
              <a:rPr lang="ru-RU" b="1" dirty="0" err="1">
                <a:solidFill>
                  <a:srgbClr val="54001C"/>
                </a:solidFill>
              </a:rPr>
              <a:t>ванькой-встанькой</a:t>
            </a:r>
            <a:r>
              <a:rPr lang="ru-RU" b="1" dirty="0">
                <a:solidFill>
                  <a:srgbClr val="54001C"/>
                </a:solidFill>
              </a:rPr>
              <a:t> и другими, соответствующими возрасту детей. Обращать внимание детей на характер игрушек (веселая, забавная и др.), их форму, цветовое оформление</a:t>
            </a:r>
            <a:endParaRPr lang="ru-RU" dirty="0">
              <a:solidFill>
                <a:srgbClr val="54001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линяные_фигурки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429000"/>
            <a:ext cx="2500330" cy="304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t="17920" b="14881"/>
          <a:stretch>
            <a:fillRect/>
          </a:stretch>
        </p:blipFill>
        <p:spPr bwMode="auto">
          <a:xfrm>
            <a:off x="3419872" y="1340768"/>
            <a:ext cx="321469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329934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861048"/>
            <a:ext cx="2857520" cy="269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27584" y="188640"/>
            <a:ext cx="765786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54001C"/>
                </a:solidFill>
                <a:latin typeface="Monotype Corsiva" pitchFamily="66" charset="0"/>
              </a:rPr>
              <a:t>Образы животных в народной игрушке</a:t>
            </a:r>
          </a:p>
        </p:txBody>
      </p:sp>
      <p:sp>
        <p:nvSpPr>
          <p:cNvPr id="6154" name="AutoShape 8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5" name="AutoShape 10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6" name="AutoShape 12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" name="Рисунок 10" descr="127944_7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1268760"/>
            <a:ext cx="2253630" cy="225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3140968"/>
            <a:ext cx="770595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54001C"/>
                </a:solidFill>
                <a:latin typeface="Monotype Corsiva" pitchFamily="66" charset="0"/>
              </a:rPr>
              <a:t>Игрушки, которые могут действовать</a:t>
            </a:r>
          </a:p>
        </p:txBody>
      </p:sp>
      <p:sp>
        <p:nvSpPr>
          <p:cNvPr id="7173" name="AutoShape 8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4" name="AutoShape 10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5" name="AutoShape 12" descr="http://www.ural-toys.ru/UPLOAD/catalog/2/a/127944_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Picture 4" descr="D:\Мои документы\Света\Новая папка (5)\DSCN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0506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D:\Мои документы\Света\Новая папка (5)\DSCN1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D:\Мои документы\Света\Новая папка (5)\DSCN1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783" y="428604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9" descr="D:\Мои документы\Света\Новая папка (5)\DSCN1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326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 descr="shablon-osenniy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143250" y="500063"/>
            <a:ext cx="5500688" cy="6143625"/>
          </a:xfrm>
          <a:prstGeom prst="roundRect">
            <a:avLst>
              <a:gd name="adj" fmla="val 17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Сентябрь </a:t>
            </a:r>
          </a:p>
          <a:p>
            <a:pPr algn="ctr">
              <a:defRPr/>
            </a:pPr>
            <a:r>
              <a:rPr lang="ru-RU" sz="2800" dirty="0"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Рассматривание народной игрушки </a:t>
            </a:r>
            <a:r>
              <a:rPr lang="ru-RU" sz="2800" b="1" dirty="0">
                <a:solidFill>
                  <a:schemeClr val="bg2"/>
                </a:solidFill>
                <a:latin typeface="Monotype Corsiva" pitchFamily="66" charset="0"/>
              </a:rPr>
              <a:t>«Ванька – встань-ка»</a:t>
            </a: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 dirty="0"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Октябрь</a:t>
            </a:r>
            <a:r>
              <a:rPr lang="ru-RU" sz="3200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Рассматривание народной игрушки  </a:t>
            </a:r>
            <a:r>
              <a:rPr lang="ru-RU" sz="2800" b="1" dirty="0">
                <a:solidFill>
                  <a:schemeClr val="bg2"/>
                </a:solidFill>
                <a:latin typeface="Monotype Corsiva" pitchFamily="66" charset="0"/>
              </a:rPr>
              <a:t>«Матрёшка»</a:t>
            </a: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 dirty="0"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Ноябрь</a:t>
            </a:r>
            <a:r>
              <a:rPr lang="ru-RU" sz="3200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Рассматривание </a:t>
            </a:r>
            <a:r>
              <a:rPr lang="ru-RU" sz="2800" dirty="0" err="1">
                <a:solidFill>
                  <a:schemeClr val="bg2"/>
                </a:solidFill>
                <a:latin typeface="Monotype Corsiva" pitchFamily="66" charset="0"/>
              </a:rPr>
              <a:t>Богородской</a:t>
            </a: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  игрушки  </a:t>
            </a:r>
            <a:r>
              <a:rPr lang="ru-RU" sz="2800" b="1" dirty="0">
                <a:solidFill>
                  <a:schemeClr val="bg2"/>
                </a:solidFill>
                <a:latin typeface="Monotype Corsiva" pitchFamily="66" charset="0"/>
              </a:rPr>
              <a:t>«Медведь звонарь»</a:t>
            </a: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28875" y="642938"/>
            <a:ext cx="5072063" cy="5643562"/>
          </a:xfrm>
          <a:prstGeom prst="roundRect">
            <a:avLst/>
          </a:prstGeom>
          <a:solidFill>
            <a:srgbClr val="39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Декабрь</a:t>
            </a:r>
            <a:r>
              <a:rPr lang="ru-RU" sz="3200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Рассматривание народной игрушки 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«Карусель с матрешками»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Январь</a:t>
            </a:r>
            <a:r>
              <a:rPr lang="ru-RU" sz="3200" dirty="0">
                <a:solidFill>
                  <a:srgbClr val="54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Рассматривание народной игрушки 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«Матрёшка- трех составная»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54001C"/>
                </a:solidFill>
                <a:latin typeface="Monotype Corsiva" pitchFamily="66" charset="0"/>
              </a:rPr>
              <a:t>Февраль</a:t>
            </a:r>
            <a:r>
              <a:rPr lang="ru-RU" sz="3200" dirty="0">
                <a:solidFill>
                  <a:srgbClr val="54001C"/>
                </a:solidFill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Рассматривание дымковской игрушки 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«Барыня»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63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203575" y="333375"/>
            <a:ext cx="5940425" cy="6767513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Март</a:t>
            </a:r>
          </a:p>
          <a:p>
            <a:pPr algn="ctr">
              <a:defRPr/>
            </a:pPr>
            <a:r>
              <a:rPr lang="ru-RU" sz="3200" dirty="0">
                <a:latin typeface="Monotype Corsiva" pitchFamily="66" charset="0"/>
              </a:rPr>
              <a:t>Рассматривание народной игрушки-пирамидки </a:t>
            </a:r>
            <a:r>
              <a:rPr lang="ru-RU" sz="3200" b="1" dirty="0">
                <a:latin typeface="Monotype Corsiva" pitchFamily="66" charset="0"/>
              </a:rPr>
              <a:t>«Паровозик»</a:t>
            </a:r>
            <a:r>
              <a:rPr lang="ru-RU" sz="3200" dirty="0">
                <a:latin typeface="Monotype Corsiva" pitchFamily="66" charset="0"/>
              </a:rPr>
              <a:t> Семеновской росписи</a:t>
            </a:r>
          </a:p>
          <a:p>
            <a:pPr algn="ctr">
              <a:defRPr/>
            </a:pPr>
            <a:endParaRPr lang="ru-RU" sz="3200" dirty="0"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Апрель</a:t>
            </a:r>
          </a:p>
          <a:p>
            <a:pPr algn="ctr">
              <a:defRPr/>
            </a:pPr>
            <a:r>
              <a:rPr lang="ru-RU" sz="3200" dirty="0">
                <a:latin typeface="Monotype Corsiva" pitchFamily="66" charset="0"/>
              </a:rPr>
              <a:t>Рассматривание дымковской игрушки  </a:t>
            </a:r>
            <a:r>
              <a:rPr lang="ru-RU" sz="3200" b="1" dirty="0">
                <a:latin typeface="Monotype Corsiva" pitchFamily="66" charset="0"/>
              </a:rPr>
              <a:t>«Конь»</a:t>
            </a:r>
            <a:endParaRPr lang="ru-RU" sz="3200" dirty="0">
              <a:latin typeface="Monotype Corsiva" pitchFamily="66" charset="0"/>
            </a:endParaRPr>
          </a:p>
          <a:p>
            <a:pPr algn="ctr">
              <a:defRPr/>
            </a:pPr>
            <a:endParaRPr lang="ru-RU" sz="3200" b="1" dirty="0"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Май</a:t>
            </a:r>
          </a:p>
          <a:p>
            <a:pPr algn="ctr">
              <a:defRPr/>
            </a:pPr>
            <a:r>
              <a:rPr lang="ru-RU" sz="3200" dirty="0">
                <a:latin typeface="Monotype Corsiva" pitchFamily="66" charset="0"/>
              </a:rPr>
              <a:t> Рассматривание Семеновской игрушки  </a:t>
            </a:r>
            <a:r>
              <a:rPr lang="ru-RU" sz="3200" b="1" dirty="0">
                <a:latin typeface="Monotype Corsiva" pitchFamily="66" charset="0"/>
              </a:rPr>
              <a:t>«Машинка с матрешками»</a:t>
            </a:r>
            <a:endParaRPr lang="ru-RU" sz="3200" dirty="0">
              <a:latin typeface="Monotype Corsiva" pitchFamily="66" charset="0"/>
            </a:endParaRPr>
          </a:p>
          <a:p>
            <a:pPr algn="ctr">
              <a:defRPr/>
            </a:pP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4313"/>
            <a:ext cx="4429125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14313"/>
            <a:ext cx="4371975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E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984</TotalTime>
  <Words>290</Words>
  <PresentationFormat>Экран (4:3)</PresentationFormat>
  <Paragraphs>44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Times New Roman</vt:lpstr>
      <vt:lpstr>Wingdings 2</vt:lpstr>
      <vt:lpstr>Wingdings</vt:lpstr>
      <vt:lpstr>Wingdings 3</vt:lpstr>
      <vt:lpstr>Calibri</vt:lpstr>
      <vt:lpstr>Comic Sans MS</vt:lpstr>
      <vt:lpstr>Monotype Corsiva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ЯРМАРКА РУССКОЙ НАРОДНОЙ ИГРУШКИ</dc:title>
  <dc:creator>Elena</dc:creator>
  <cp:lastModifiedBy>Admin</cp:lastModifiedBy>
  <cp:revision>99</cp:revision>
  <dcterms:created xsi:type="dcterms:W3CDTF">2010-02-07T12:41:52Z</dcterms:created>
  <dcterms:modified xsi:type="dcterms:W3CDTF">2015-12-09T19:06:19Z</dcterms:modified>
</cp:coreProperties>
</file>