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9" r:id="rId12"/>
    <p:sldId id="272" r:id="rId13"/>
    <p:sldId id="282" r:id="rId14"/>
    <p:sldId id="277" r:id="rId15"/>
    <p:sldId id="280" r:id="rId16"/>
    <p:sldId id="283" r:id="rId17"/>
    <p:sldId id="284" r:id="rId18"/>
    <p:sldId id="286" r:id="rId1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33CC"/>
    <a:srgbClr val="990099"/>
    <a:srgbClr val="009900"/>
    <a:srgbClr val="FF9933"/>
    <a:srgbClr val="FF9900"/>
    <a:srgbClr val="99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4" autoAdjust="0"/>
    <p:restoredTop sz="94698" autoAdjust="0"/>
  </p:normalViewPr>
  <p:slideViewPr>
    <p:cSldViewPr>
      <p:cViewPr>
        <p:scale>
          <a:sx n="89" d="100"/>
          <a:sy n="89" d="100"/>
        </p:scale>
        <p:origin x="-10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0A7A9-BEF7-4469-A85C-3554A58BEED8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83F71-E432-4A08-8DF4-60D314B01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A9C42-64D7-4319-8167-22B81B86B535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6EAFB-CFBA-4610-8BA2-1A41662A8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92CA6-6BF1-4F62-99AD-FBCEF19F625C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AEE8F-8DE1-4732-80EF-58A4D901B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1F239-9101-4037-AC28-1FDBF302CB16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00203-F9EC-498C-8414-0B2C56EE0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4FBE8-D1BA-44D3-8998-7F6101045BD2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0FB13-494B-46AE-939C-478F544A2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D8AD-78B4-4FF8-9305-00A114EBBC97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DDDF9-D352-4C99-AF3E-ACD30BBC3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9A383-43EA-4A7B-812B-7EBDC13B8AC6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A619-4895-4FA6-B57C-A19C6ADE2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AC98B-1AA4-4C37-89E0-8E598DB5BE86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87B66-635F-4F39-8E05-890254DF0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62B78-2745-4FED-AA3D-27BD36C2D85A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9AD8E-0517-4613-9CB3-F98A194EB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DD64B-F3E0-4A57-9D9D-7944F1A4C1E1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7D11F-73CA-406C-8376-BDBA0DA65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30630-D033-4A53-89A9-C4D2FEF8BBE0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448AD-90B3-49E3-825C-AE77CDA0F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F50D1-EC72-417E-ADEB-2E56175E74EE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FB96C-85DA-4C6A-8087-18A5B7150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24F275-DC54-403F-86B7-63A045B1F979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AD5A5A-34D0-4E70-8128-4092FD926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Юрич\Desktop\маша\330026694634_bed3494e736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78522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179388" y="312738"/>
            <a:ext cx="8640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5" name="Rectangle 4"/>
          <p:cNvSpPr>
            <a:spLocks noGrp="1"/>
          </p:cNvSpPr>
          <p:nvPr>
            <p:ph type="body" idx="4294967295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800" b="1" smtClean="0">
                <a:solidFill>
                  <a:srgbClr val="3333CC"/>
                </a:solidFill>
                <a:latin typeface="Times New Roman" pitchFamily="18" charset="0"/>
              </a:rPr>
              <a:t>Сентябрь.</a:t>
            </a:r>
            <a:r>
              <a:rPr lang="ru-RU" sz="1800" smtClean="0">
                <a:solidFill>
                  <a:srgbClr val="3333CC"/>
                </a:solidFill>
                <a:latin typeface="Times New Roman" pitchFamily="18" charset="0"/>
              </a:rPr>
              <a:t> Подбор и изучение литературы по теме; дидактических игр и упражнений; сюжетных картин; составление библиографии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solidFill>
                  <a:srgbClr val="3333CC"/>
                </a:solidFill>
                <a:latin typeface="Times New Roman" pitchFamily="18" charset="0"/>
              </a:rPr>
              <a:t>Октябрь.</a:t>
            </a:r>
            <a:r>
              <a:rPr lang="ru-RU" sz="1800" smtClean="0">
                <a:solidFill>
                  <a:srgbClr val="3333CC"/>
                </a:solidFill>
                <a:latin typeface="Times New Roman" pitchFamily="18" charset="0"/>
              </a:rPr>
              <a:t> Пересказ рассказов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rgbClr val="3333CC"/>
                </a:solidFill>
                <a:latin typeface="Times New Roman" pitchFamily="18" charset="0"/>
              </a:rPr>
              <a:t>   «Лесной голосок» Г. Скребицкого; «Осень под водой» Н. Сладкова;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rgbClr val="3333CC"/>
                </a:solidFill>
                <a:latin typeface="Times New Roman" pitchFamily="18" charset="0"/>
              </a:rPr>
              <a:t>   «Пушок» Г. Скребицкого. Обучение связному последовательному пересказу с наглядной опорой в виде графических схем, отображающих последовательность событий;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rgbClr val="3333CC"/>
                </a:solidFill>
                <a:latin typeface="Times New Roman" pitchFamily="18" charset="0"/>
              </a:rPr>
              <a:t>   Обучение детей приемам планирования собственного пересказа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solidFill>
                  <a:srgbClr val="3333CC"/>
                </a:solidFill>
                <a:latin typeface="Times New Roman" pitchFamily="18" charset="0"/>
              </a:rPr>
              <a:t>Ноябрь. </a:t>
            </a:r>
            <a:r>
              <a:rPr lang="ru-RU" sz="1800" smtClean="0">
                <a:solidFill>
                  <a:srgbClr val="3333CC"/>
                </a:solidFill>
                <a:latin typeface="Times New Roman" pitchFamily="18" charset="0"/>
              </a:rPr>
              <a:t>Игры и упражнения для развития речи детей старшего дошкольного возраста.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rgbClr val="3333CC"/>
                </a:solidFill>
                <a:latin typeface="Times New Roman" pitchFamily="18" charset="0"/>
              </a:rPr>
              <a:t>     (О. С. Ушакова). Совершенствовать речевой слух, закреплять навыки четкой, правильной, выразительной речи. Дифференциация звуков, слов, предложений. Отрабатывать темп, силу голоса, дикцию.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solidFill>
                  <a:srgbClr val="3333CC"/>
                </a:solidFill>
                <a:latin typeface="Times New Roman" pitchFamily="18" charset="0"/>
              </a:rPr>
              <a:t>Декабрь. </a:t>
            </a:r>
            <a:r>
              <a:rPr lang="ru-RU" sz="1800" smtClean="0">
                <a:solidFill>
                  <a:srgbClr val="3333CC"/>
                </a:solidFill>
                <a:latin typeface="Times New Roman" pitchFamily="18" charset="0"/>
              </a:rPr>
              <a:t>Работа по составлению рассказов по сюжетным картинам. Учить детей рассматривать картину и выделять ее главные характеристики; учить детей исследовательским действиям при рассмотрении картины; формировать анализ, синтез; учить детей составлять связный рассказ по картине с опорой на образец воспитателя. Пополнять и активизировать словарный запас детей.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smtClean="0">
              <a:solidFill>
                <a:srgbClr val="3333CC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smtClean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23556" name="WordArt 5"/>
          <p:cNvSpPr>
            <a:spLocks noChangeArrowheads="1" noChangeShapeType="1" noTextEdit="1"/>
          </p:cNvSpPr>
          <p:nvPr/>
        </p:nvSpPr>
        <p:spPr bwMode="auto">
          <a:xfrm>
            <a:off x="2411413" y="549275"/>
            <a:ext cx="43053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Перспективный план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250825" y="333375"/>
            <a:ext cx="8569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79" name="Rectangle 5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ru-RU" sz="2000" b="1" smtClean="0">
                <a:solidFill>
                  <a:srgbClr val="3333CC"/>
                </a:solidFill>
                <a:latin typeface="Times New Roman" pitchFamily="18" charset="0"/>
              </a:rPr>
              <a:t>Январь. </a:t>
            </a:r>
            <a:r>
              <a:rPr lang="ru-RU" sz="1800" smtClean="0">
                <a:solidFill>
                  <a:srgbClr val="3333CC"/>
                </a:solidFill>
                <a:latin typeface="Times New Roman" pitchFamily="18" charset="0"/>
              </a:rPr>
              <a:t>Работа с загадками. Составление загадок. Показать роль загадки на формирование выразительности речи. Учить детей отгадывать загадки по схемам. Развивать монологическую речь детей.</a:t>
            </a:r>
          </a:p>
          <a:p>
            <a:r>
              <a:rPr lang="ru-RU" sz="1800" b="1" smtClean="0">
                <a:solidFill>
                  <a:srgbClr val="3333CC"/>
                </a:solidFill>
                <a:latin typeface="Times New Roman" pitchFamily="18" charset="0"/>
              </a:rPr>
              <a:t>Февраль. </a:t>
            </a:r>
            <a:r>
              <a:rPr lang="ru-RU" sz="1800" smtClean="0">
                <a:solidFill>
                  <a:srgbClr val="3333CC"/>
                </a:solidFill>
                <a:latin typeface="Times New Roman" pitchFamily="18" charset="0"/>
              </a:rPr>
              <a:t>Работа над развитием речи через театральную деятельность. Инсценирование сказок: «Репка», «Колобок». Развитие творческой самостоятельности, эстетического вкуса в передаче образа; развитие речи детей, эмоциональной направленности. Раскрытие творческих способностей детей. Показ сказки «Колобок» детям младшей группы</a:t>
            </a:r>
          </a:p>
          <a:p>
            <a:r>
              <a:rPr lang="ru-RU" sz="1800" b="1" smtClean="0">
                <a:solidFill>
                  <a:srgbClr val="3333CC"/>
                </a:solidFill>
                <a:latin typeface="Times New Roman" pitchFamily="18" charset="0"/>
              </a:rPr>
              <a:t>Март. </a:t>
            </a:r>
            <a:r>
              <a:rPr lang="ru-RU" sz="1800" smtClean="0">
                <a:solidFill>
                  <a:srgbClr val="3333CC"/>
                </a:solidFill>
                <a:latin typeface="Times New Roman" pitchFamily="18" charset="0"/>
              </a:rPr>
              <a:t>Работа над интонацией, дикцией, выразительностью речи во время заучивания стихотворений. Учить детей читать выразительно стихотворения перед слушателями. Вызвать интерес к поэзии. Пополнять и активизировать в речи словарный запас детей на тему «Весна».</a:t>
            </a:r>
          </a:p>
          <a:p>
            <a:r>
              <a:rPr lang="ru-RU" sz="2000" b="1" smtClean="0">
                <a:solidFill>
                  <a:srgbClr val="3333CC"/>
                </a:solidFill>
                <a:latin typeface="Times New Roman" pitchFamily="18" charset="0"/>
              </a:rPr>
              <a:t>Апрель. </a:t>
            </a:r>
            <a:r>
              <a:rPr lang="ru-RU" sz="1800" smtClean="0">
                <a:solidFill>
                  <a:srgbClr val="3333CC"/>
                </a:solidFill>
                <a:latin typeface="Times New Roman" pitchFamily="18" charset="0"/>
              </a:rPr>
              <a:t>Картотека дидактических игр для изучения ПДД с детьми. Уточнение знаний об активизации и обогащении словарного запаса детей посредством дидактических игр по ПДД</a:t>
            </a:r>
          </a:p>
          <a:p>
            <a:pPr>
              <a:buFont typeface="Arial" charset="0"/>
              <a:buNone/>
            </a:pPr>
            <a:endParaRPr lang="ru-RU" sz="1800" smtClean="0">
              <a:solidFill>
                <a:srgbClr val="3333CC"/>
              </a:solidFill>
              <a:latin typeface="Times New Roman" pitchFamily="18" charset="0"/>
            </a:endParaRPr>
          </a:p>
          <a:p>
            <a:endParaRPr lang="ru-RU" sz="1800" smtClean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>
            <a:off x="2411413" y="549275"/>
            <a:ext cx="43053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Перспективный план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документ 00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 rot="20252657">
            <a:off x="357188" y="2281238"/>
            <a:ext cx="1587500" cy="2185987"/>
          </a:xfrm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48397">
            <a:off x="2095500" y="1758950"/>
            <a:ext cx="1590675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875088" y="1565275"/>
            <a:ext cx="1530350" cy="2157413"/>
          </a:xfrm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76754">
            <a:off x="5586413" y="1743075"/>
            <a:ext cx="1544637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88479">
            <a:off x="7231063" y="2355850"/>
            <a:ext cx="1519237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/>
          <a:srcRect/>
          <a:stretch>
            <a:fillRect/>
          </a:stretch>
        </p:blipFill>
        <p:spPr>
          <a:xfrm>
            <a:off x="2987675" y="4052888"/>
            <a:ext cx="3168650" cy="2251075"/>
          </a:xfrm>
        </p:spPr>
      </p:pic>
      <p:sp>
        <p:nvSpPr>
          <p:cNvPr id="25608" name="WordArt 10"/>
          <p:cNvSpPr>
            <a:spLocks noChangeArrowheads="1" noChangeShapeType="1" noTextEdit="1"/>
          </p:cNvSpPr>
          <p:nvPr/>
        </p:nvSpPr>
        <p:spPr bwMode="auto">
          <a:xfrm>
            <a:off x="2987675" y="260350"/>
            <a:ext cx="36480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Мои достижения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936625" y="260350"/>
            <a:ext cx="820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6627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 rot="21041713">
            <a:off x="395288" y="1628775"/>
            <a:ext cx="1863725" cy="1706563"/>
          </a:xfrm>
        </p:spPr>
      </p:pic>
      <p:pic>
        <p:nvPicPr>
          <p:cNvPr id="26628" name="Picture 9" descr="IMG_444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 rot="772500">
            <a:off x="6516688" y="1557338"/>
            <a:ext cx="2276475" cy="1706562"/>
          </a:xfrm>
        </p:spPr>
      </p:pic>
      <p:pic>
        <p:nvPicPr>
          <p:cNvPr id="26629" name="Picture 10" descr="IMG_44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2133600"/>
            <a:ext cx="2276475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IMG_44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67059">
            <a:off x="611188" y="4365625"/>
            <a:ext cx="2276475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1" descr="IMG_445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25741">
            <a:off x="6300788" y="4221163"/>
            <a:ext cx="22764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9" descr="IMG_445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8038" y="4292600"/>
            <a:ext cx="2276475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WordArt 12"/>
          <p:cNvSpPr>
            <a:spLocks noChangeArrowheads="1" noChangeShapeType="1" noTextEdit="1"/>
          </p:cNvSpPr>
          <p:nvPr/>
        </p:nvSpPr>
        <p:spPr bwMode="auto">
          <a:xfrm>
            <a:off x="2051050" y="476250"/>
            <a:ext cx="42862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Работа с педагогами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r>
              <a:rPr lang="ru-RU" sz="3600" smtClean="0">
                <a:solidFill>
                  <a:srgbClr val="3333FF"/>
                </a:solidFill>
                <a:latin typeface="Times New Roman" pitchFamily="18" charset="0"/>
              </a:rPr>
              <a:t>Работа с детьми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18936">
            <a:off x="6300788" y="1412875"/>
            <a:ext cx="2276475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005263"/>
            <a:ext cx="1706563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4661">
            <a:off x="323850" y="1412875"/>
            <a:ext cx="2276475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38901">
            <a:off x="5940425" y="4076700"/>
            <a:ext cx="26638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649782">
            <a:off x="179388" y="4292600"/>
            <a:ext cx="3024187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32138" y="1341438"/>
            <a:ext cx="27352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3789363"/>
            <a:ext cx="22320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628775"/>
            <a:ext cx="31686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3933825"/>
            <a:ext cx="21605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WordArt 8"/>
          <p:cNvSpPr>
            <a:spLocks noChangeArrowheads="1" noChangeShapeType="1" noTextEdit="1"/>
          </p:cNvSpPr>
          <p:nvPr/>
        </p:nvSpPr>
        <p:spPr bwMode="auto">
          <a:xfrm>
            <a:off x="1908175" y="620713"/>
            <a:ext cx="4448175" cy="8747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Работа с родителями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133600"/>
            <a:ext cx="37322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284538"/>
            <a:ext cx="41624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WordArt 7"/>
          <p:cNvSpPr>
            <a:spLocks noChangeArrowheads="1" noChangeShapeType="1" noTextEdit="1"/>
          </p:cNvSpPr>
          <p:nvPr/>
        </p:nvSpPr>
        <p:spPr bwMode="auto">
          <a:xfrm>
            <a:off x="2700338" y="908050"/>
            <a:ext cx="5438775" cy="166211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6" lon="19439995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Прошла курсы повышения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квалификации. 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5400" smtClean="0">
                <a:solidFill>
                  <a:srgbClr val="FF9933"/>
                </a:solidFill>
                <a:latin typeface="Times New Roman" pitchFamily="18" charset="0"/>
              </a:rPr>
              <a:t> </a:t>
            </a:r>
            <a:r>
              <a:rPr lang="ru-RU" sz="3600" smtClean="0">
                <a:solidFill>
                  <a:srgbClr val="3333CC"/>
                </a:solidFill>
                <a:latin typeface="Times New Roman" pitchFamily="18" charset="0"/>
              </a:rPr>
              <a:t>Использование приёмов ТРИЗ в развитии связной речи у детей дошкольного возраста</a:t>
            </a:r>
          </a:p>
        </p:txBody>
      </p:sp>
      <p:pic>
        <p:nvPicPr>
          <p:cNvPr id="30723" name="Picture 4" descr="IMG_57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292600"/>
            <a:ext cx="22764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IMG_57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149725"/>
            <a:ext cx="2255838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WordArt 6"/>
          <p:cNvSpPr>
            <a:spLocks noChangeArrowheads="1" noChangeShapeType="1" noTextEdit="1"/>
          </p:cNvSpPr>
          <p:nvPr/>
        </p:nvSpPr>
        <p:spPr bwMode="auto">
          <a:xfrm>
            <a:off x="1042988" y="692150"/>
            <a:ext cx="66865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Передовой опыт для педагогов.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6"/>
          <p:cNvSpPr>
            <a:spLocks noGrp="1"/>
          </p:cNvSpPr>
          <p:nvPr>
            <p:ph sz="half" idx="2"/>
          </p:nvPr>
        </p:nvSpPr>
        <p:spPr>
          <a:xfrm>
            <a:off x="4643438" y="1628775"/>
            <a:ext cx="4038600" cy="4525963"/>
          </a:xfrm>
        </p:spPr>
        <p:txBody>
          <a:bodyPr/>
          <a:lstStyle/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r>
              <a:rPr lang="ru-RU" sz="2000" smtClean="0"/>
              <a:t>Образование: высшее, закончила Новосибирский  Государственный Педагогический Университет. </a:t>
            </a:r>
          </a:p>
          <a:p>
            <a:r>
              <a:rPr lang="ru-RU" sz="2000" smtClean="0"/>
              <a:t>Учитель-логопед по специальности</a:t>
            </a:r>
          </a:p>
          <a:p>
            <a:r>
              <a:rPr lang="ru-RU" sz="2000" smtClean="0"/>
              <a:t>«Логопедия» с 1998-2001 г. </a:t>
            </a:r>
          </a:p>
        </p:txBody>
      </p:sp>
      <p:pic>
        <p:nvPicPr>
          <p:cNvPr id="31748" name="Picture 8" descr="Диплом Вялков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420938"/>
            <a:ext cx="4038600" cy="2933700"/>
          </a:xfrm>
          <a:solidFill>
            <a:srgbClr val="99FF33"/>
          </a:solidFill>
        </p:spPr>
      </p:pic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755650" y="333375"/>
            <a:ext cx="7989888" cy="10191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72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Профессиональное образование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9622" y="1795215"/>
            <a:ext cx="4038599" cy="4525962"/>
          </a:xfr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eaLnBrk="1" hangingPunct="1">
              <a:buFont typeface="Arial" charset="0"/>
              <a:buNone/>
              <a:defRPr/>
            </a:pPr>
            <a:endParaRPr lang="ru-RU" sz="2000" smtClean="0">
              <a:cs typeface="Arial" charset="0"/>
            </a:endParaRPr>
          </a:p>
          <a:p>
            <a:pPr eaLnBrk="1" hangingPunct="1">
              <a:defRPr/>
            </a:pPr>
            <a:r>
              <a:rPr lang="ru-RU" smtClean="0">
                <a:cs typeface="Arial" charset="0"/>
              </a:rPr>
              <a:t>Вялкова Наталья Борисовна</a:t>
            </a:r>
            <a:r>
              <a:rPr lang="ru-RU" sz="2400" smtClean="0">
                <a:cs typeface="Arial" charset="0"/>
              </a:rPr>
              <a:t>.</a:t>
            </a:r>
          </a:p>
          <a:p>
            <a:pPr eaLnBrk="1" hangingPunct="1">
              <a:defRPr/>
            </a:pPr>
            <a:r>
              <a:rPr lang="ru-RU" sz="2400" smtClean="0">
                <a:cs typeface="Arial" charset="0"/>
              </a:rPr>
              <a:t>Родилась 02.01.1974г.</a:t>
            </a:r>
          </a:p>
          <a:p>
            <a:pPr eaLnBrk="1" hangingPunct="1">
              <a:defRPr/>
            </a:pPr>
            <a:r>
              <a:rPr lang="ru-RU" sz="2400" smtClean="0">
                <a:cs typeface="Arial" charset="0"/>
              </a:rPr>
              <a:t>Работаю воспитателем в детском саду № 1 « Родничок» </a:t>
            </a:r>
          </a:p>
          <a:p>
            <a:pPr eaLnBrk="1" hangingPunct="1">
              <a:defRPr/>
            </a:pPr>
            <a:r>
              <a:rPr lang="ru-RU" sz="2400" smtClean="0">
                <a:cs typeface="Arial" charset="0"/>
              </a:rPr>
              <a:t>Общий педагогический стаж 18 лет.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400" smtClean="0">
              <a:cs typeface="Arial" charset="0"/>
            </a:endParaRPr>
          </a:p>
        </p:txBody>
      </p:sp>
      <p:pic>
        <p:nvPicPr>
          <p:cNvPr id="15365" name="Picture 8" descr="P10707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628775"/>
            <a:ext cx="33940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WordArt 12"/>
          <p:cNvSpPr>
            <a:spLocks noChangeArrowheads="1" noChangeShapeType="1" noTextEdit="1"/>
          </p:cNvSpPr>
          <p:nvPr/>
        </p:nvSpPr>
        <p:spPr bwMode="auto">
          <a:xfrm>
            <a:off x="1547813" y="476250"/>
            <a:ext cx="5915025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общие сведения..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4512" y="71805"/>
            <a:ext cx="8028431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Неведомый мир обширный,</a:t>
            </a:r>
            <a:br>
              <a:rPr lang="ru-RU" sz="2400" b="1" i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</a:br>
            <a:r>
              <a:rPr lang="ru-RU" sz="2400" b="1" i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Детям открою я весло.</a:t>
            </a:r>
            <a:br>
              <a:rPr lang="ru-RU" sz="2400" b="1" i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</a:br>
            <a:r>
              <a:rPr lang="ru-RU" sz="2400" b="1" i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Самая в мире мирная-</a:t>
            </a:r>
            <a:br>
              <a:rPr lang="ru-RU" sz="2400" b="1" i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</a:br>
            <a:r>
              <a:rPr lang="ru-RU" sz="2400" b="1" i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это моя профессия</a:t>
            </a:r>
            <a:endParaRPr lang="ru-RU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6387" name="Прямоугольник 1"/>
          <p:cNvSpPr>
            <a:spLocks noChangeArrowheads="1"/>
          </p:cNvSpPr>
          <p:nvPr/>
        </p:nvSpPr>
        <p:spPr bwMode="auto">
          <a:xfrm>
            <a:off x="179388" y="1887538"/>
            <a:ext cx="424815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0000"/>
                </a:solidFill>
                <a:latin typeface="Calibri" pitchFamily="34" charset="0"/>
              </a:rPr>
              <a:t>Сколько надо глаз и рук,</a:t>
            </a:r>
          </a:p>
          <a:p>
            <a:pPr algn="ctr"/>
            <a:r>
              <a:rPr lang="ru-RU" sz="2000">
                <a:solidFill>
                  <a:srgbClr val="FF0000"/>
                </a:solidFill>
                <a:latin typeface="Calibri" pitchFamily="34" charset="0"/>
              </a:rPr>
              <a:t>чтобы уследить вокруг</a:t>
            </a:r>
          </a:p>
          <a:p>
            <a:pPr algn="ctr"/>
            <a:r>
              <a:rPr lang="ru-RU" sz="2000">
                <a:solidFill>
                  <a:srgbClr val="FF0000"/>
                </a:solidFill>
                <a:latin typeface="Calibri" pitchFamily="34" charset="0"/>
              </a:rPr>
              <a:t>за своими сорванцами -</a:t>
            </a:r>
          </a:p>
          <a:p>
            <a:pPr algn="ctr"/>
            <a:r>
              <a:rPr lang="ru-RU" sz="2000">
                <a:solidFill>
                  <a:srgbClr val="FF0000"/>
                </a:solidFill>
                <a:latin typeface="Calibri" pitchFamily="34" charset="0"/>
              </a:rPr>
              <a:t>золотыми леденцами!</a:t>
            </a:r>
          </a:p>
          <a:p>
            <a:pPr algn="ctr"/>
            <a:r>
              <a:rPr lang="ru-RU" sz="2000">
                <a:solidFill>
                  <a:srgbClr val="FF0000"/>
                </a:solidFill>
                <a:latin typeface="Calibri" pitchFamily="34" charset="0"/>
              </a:rPr>
              <a:t>Там - смеется, тут - заплачет,</a:t>
            </a:r>
          </a:p>
          <a:p>
            <a:pPr algn="ctr"/>
            <a:r>
              <a:rPr lang="ru-RU" sz="2000">
                <a:solidFill>
                  <a:srgbClr val="FF0000"/>
                </a:solidFill>
                <a:latin typeface="Calibri" pitchFamily="34" charset="0"/>
              </a:rPr>
              <a:t>а другой на палке скачет...</a:t>
            </a:r>
          </a:p>
          <a:p>
            <a:pPr algn="ctr"/>
            <a:r>
              <a:rPr lang="ru-RU" sz="2000">
                <a:solidFill>
                  <a:srgbClr val="FF0000"/>
                </a:solidFill>
                <a:latin typeface="Calibri" pitchFamily="34" charset="0"/>
              </a:rPr>
              <a:t>И не каждый с этим делом</a:t>
            </a:r>
          </a:p>
          <a:p>
            <a:pPr algn="ctr"/>
            <a:r>
              <a:rPr lang="ru-RU" sz="2000">
                <a:solidFill>
                  <a:srgbClr val="FF0000"/>
                </a:solidFill>
                <a:latin typeface="Calibri" pitchFamily="34" charset="0"/>
              </a:rPr>
              <a:t>быстро справится, умело.</a:t>
            </a:r>
          </a:p>
          <a:p>
            <a:pPr algn="ctr"/>
            <a:r>
              <a:rPr lang="ru-RU" sz="2000">
                <a:solidFill>
                  <a:srgbClr val="FF0000"/>
                </a:solidFill>
                <a:latin typeface="Calibri" pitchFamily="34" charset="0"/>
              </a:rPr>
              <a:t>Воспитатель все успеет:</a:t>
            </a:r>
          </a:p>
          <a:p>
            <a:pPr algn="ctr"/>
            <a:r>
              <a:rPr lang="ru-RU" sz="2000">
                <a:solidFill>
                  <a:srgbClr val="FF0000"/>
                </a:solidFill>
                <a:latin typeface="Calibri" pitchFamily="34" charset="0"/>
              </a:rPr>
              <a:t>он поймет и пожалеет,</a:t>
            </a:r>
          </a:p>
          <a:p>
            <a:pPr algn="ctr"/>
            <a:r>
              <a:rPr lang="ru-RU" sz="2000">
                <a:solidFill>
                  <a:srgbClr val="FF0000"/>
                </a:solidFill>
                <a:latin typeface="Calibri" pitchFamily="34" charset="0"/>
              </a:rPr>
              <a:t>поцелует и накормит,</a:t>
            </a:r>
          </a:p>
          <a:p>
            <a:pPr algn="ctr"/>
            <a:r>
              <a:rPr lang="ru-RU" sz="2000">
                <a:solidFill>
                  <a:srgbClr val="FF0000"/>
                </a:solidFill>
                <a:latin typeface="Calibri" pitchFamily="34" charset="0"/>
              </a:rPr>
              <a:t>перед сном он сказку вспомнит</a:t>
            </a:r>
          </a:p>
        </p:txBody>
      </p:sp>
      <p:pic>
        <p:nvPicPr>
          <p:cNvPr id="16388" name="Picture 5" descr="http://dskrgor.omr.obr55.ru/files/2016/04/%D0%B4%D0%B5%D1%82%D1%81%D0%BA%D0%B8%D0%B9-%D1%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727" y="2420888"/>
            <a:ext cx="448621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213" y="306388"/>
            <a:ext cx="8229599" cy="1143000"/>
          </a:xfrm>
          <a:scene3d>
            <a:camera prst="isometricOffAxis1Right"/>
            <a:lightRig rig="threePt" dir="t"/>
          </a:scene3d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«Почему я работаю в детском саду»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179388" y="1773238"/>
            <a:ext cx="45720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2060"/>
                </a:solidFill>
                <a:latin typeface="Calibri" pitchFamily="34" charset="0"/>
              </a:rPr>
              <a:t>Воспитание ребенка - непростая работенка,</a:t>
            </a:r>
          </a:p>
          <a:p>
            <a:pPr algn="ctr"/>
            <a:r>
              <a:rPr lang="ru-RU">
                <a:solidFill>
                  <a:srgbClr val="002060"/>
                </a:solidFill>
                <a:latin typeface="Calibri" pitchFamily="34" charset="0"/>
              </a:rPr>
              <a:t>Нужно научить дитя всем основам бытия.</a:t>
            </a:r>
          </a:p>
          <a:p>
            <a:pPr algn="ctr"/>
            <a:r>
              <a:rPr lang="ru-RU">
                <a:solidFill>
                  <a:srgbClr val="002060"/>
                </a:solidFill>
                <a:latin typeface="Calibri" pitchFamily="34" charset="0"/>
              </a:rPr>
              <a:t>Чтоб ребенок одевался и в искусстве разбирался,</a:t>
            </a:r>
          </a:p>
          <a:p>
            <a:pPr algn="ctr"/>
            <a:r>
              <a:rPr lang="ru-RU">
                <a:solidFill>
                  <a:srgbClr val="002060"/>
                </a:solidFill>
                <a:latin typeface="Calibri" pitchFamily="34" charset="0"/>
              </a:rPr>
              <a:t>Знал, что плохо, а что нет, развивал свой интеллект.</a:t>
            </a:r>
          </a:p>
          <a:p>
            <a:pPr algn="ctr"/>
            <a:r>
              <a:rPr lang="ru-RU">
                <a:solidFill>
                  <a:srgbClr val="002060"/>
                </a:solidFill>
                <a:latin typeface="Calibri" pitchFamily="34" charset="0"/>
              </a:rPr>
              <a:t>Детский садик - его мир, воспитатель в нем - кумир,</a:t>
            </a:r>
          </a:p>
          <a:p>
            <a:pPr algn="ctr"/>
            <a:r>
              <a:rPr lang="ru-RU">
                <a:solidFill>
                  <a:srgbClr val="002060"/>
                </a:solidFill>
                <a:latin typeface="Calibri" pitchFamily="34" charset="0"/>
              </a:rPr>
              <a:t>Помогает малышу осознать во всем красу.</a:t>
            </a:r>
          </a:p>
          <a:p>
            <a:pPr algn="ctr"/>
            <a:r>
              <a:rPr lang="ru-RU">
                <a:solidFill>
                  <a:srgbClr val="002060"/>
                </a:solidFill>
                <a:latin typeface="Calibri" pitchFamily="34" charset="0"/>
              </a:rPr>
              <a:t>Как с ребятами сдружиться и природой подружиться.</a:t>
            </a:r>
          </a:p>
          <a:p>
            <a:pPr algn="ctr"/>
            <a:r>
              <a:rPr lang="ru-RU">
                <a:solidFill>
                  <a:srgbClr val="002060"/>
                </a:solidFill>
                <a:latin typeface="Calibri" pitchFamily="34" charset="0"/>
              </a:rPr>
              <a:t>Равным среди равных стать и нигде не опоздать.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844675"/>
            <a:ext cx="432117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969" y="764704"/>
            <a:ext cx="8424936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50800"/>
                <a:solidFill>
                  <a:srgbClr val="002060"/>
                </a:solidFill>
                <a:latin typeface="+mn-lt"/>
                <a:cs typeface="+mn-cs"/>
              </a:rPr>
              <a:t>Наверное, не случайно так распорядилась судьба и привела меня в детский сад. Теперь это мой дом в котором меня ждут и любят.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50800"/>
                <a:solidFill>
                  <a:srgbClr val="002060"/>
                </a:solidFill>
                <a:latin typeface="+mn-lt"/>
                <a:cs typeface="+mn-cs"/>
              </a:rPr>
              <a:t>Мне хочется стать для своих ребятишек самым близким другом, хочется отдать им свои знания и умения, показать им как красив и приветлив окружающий мир.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50800"/>
                <a:solidFill>
                  <a:srgbClr val="002060"/>
                </a:solidFill>
                <a:latin typeface="+mn-lt"/>
                <a:cs typeface="+mn-cs"/>
              </a:rPr>
              <a:t>Основанием своей профессии считаю именно Любовь и Доброту. Дети - мое главное богатство, в окружении которых я нахожусь и на работе и дома… 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4181475"/>
            <a:ext cx="46307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isometricOffAxis2Left"/>
            <a:lightRig rig="threePt" dir="t"/>
          </a:scene3d>
        </p:spPr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Мои принципы работы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 быть назойливой: у каждого свой мир интересов и увлечений;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Детям больше самостоятельности и права выбора;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Уметь вставать на позицию ребенка, видеть в нем личность, индивидуальность.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476672"/>
            <a:ext cx="850956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Моя маленькая страна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947" y="2075136"/>
            <a:ext cx="4413073" cy="31085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Детство – это летний ветер,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Парус неба и хрустальный звон зимы.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Детство – это значит дети!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Дети – это значит мы!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205038"/>
            <a:ext cx="4716462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/>
          </p:cNvSpPr>
          <p:nvPr>
            <p:ph type="title" idx="4294967295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3333FF"/>
                </a:solidFill>
              </a:rPr>
              <a:t>САМОАНАЛИЗ</a:t>
            </a:r>
            <a:br>
              <a:rPr lang="ru-RU" sz="2400" smtClean="0">
                <a:solidFill>
                  <a:srgbClr val="3333FF"/>
                </a:solidFill>
              </a:rPr>
            </a:br>
            <a:r>
              <a:rPr lang="ru-RU" sz="2400" smtClean="0">
                <a:solidFill>
                  <a:srgbClr val="3333FF"/>
                </a:solidFill>
              </a:rPr>
              <a:t>Педагогической деятельности</a:t>
            </a:r>
            <a:br>
              <a:rPr lang="ru-RU" sz="2400" smtClean="0">
                <a:solidFill>
                  <a:srgbClr val="3333FF"/>
                </a:solidFill>
              </a:rPr>
            </a:br>
            <a:r>
              <a:rPr lang="ru-RU" sz="2800" smtClean="0">
                <a:solidFill>
                  <a:srgbClr val="3333FF"/>
                </a:solidFill>
              </a:rPr>
              <a:t> «Развитие связной речи у детей старшего дошкольного возраста посредством дидактической игры»</a:t>
            </a:r>
          </a:p>
        </p:txBody>
      </p:sp>
      <p:sp>
        <p:nvSpPr>
          <p:cNvPr id="21507" name="Объект 2"/>
          <p:cNvSpPr>
            <a:spLocks/>
          </p:cNvSpPr>
          <p:nvPr/>
        </p:nvSpPr>
        <p:spPr bwMode="auto">
          <a:xfrm>
            <a:off x="611188" y="2276475"/>
            <a:ext cx="8229600" cy="4337050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0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>
                <a:solidFill>
                  <a:schemeClr val="hlink"/>
                </a:solidFill>
                <a:latin typeface="Calibri" pitchFamily="34" charset="0"/>
              </a:rPr>
              <a:t>Цель:</a:t>
            </a:r>
            <a:r>
              <a:rPr lang="ru-RU" sz="20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3333CC"/>
                </a:solidFill>
                <a:latin typeface="Calibri" pitchFamily="34" charset="0"/>
              </a:rPr>
              <a:t>моей работы: сформировать связную речь детей старшего дошкольного возраста с использованием дидактических игр. 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000">
                <a:solidFill>
                  <a:srgbClr val="3333CC"/>
                </a:solidFill>
                <a:latin typeface="Calibri" pitchFamily="34" charset="0"/>
              </a:rPr>
              <a:t> </a:t>
            </a:r>
            <a:r>
              <a:rPr lang="ru-RU" sz="2000" b="1">
                <a:solidFill>
                  <a:srgbClr val="3333CC"/>
                </a:solidFill>
                <a:latin typeface="Calibri" pitchFamily="34" charset="0"/>
              </a:rPr>
              <a:t>Задачи</a:t>
            </a:r>
            <a:r>
              <a:rPr lang="ru-RU" sz="2000">
                <a:solidFill>
                  <a:srgbClr val="3333CC"/>
                </a:solidFill>
                <a:latin typeface="Calibri" pitchFamily="34" charset="0"/>
              </a:rPr>
              <a:t>:</a:t>
            </a:r>
            <a:r>
              <a:rPr lang="ru-RU" sz="1600">
                <a:solidFill>
                  <a:srgbClr val="3333CC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3333CC"/>
                </a:solidFill>
                <a:latin typeface="Calibri" pitchFamily="34" charset="0"/>
              </a:rPr>
              <a:t>1. Разработать методические рекомендации по организации дидактических игр, способствующих развитию связной речи старших  дошкольников.</a:t>
            </a:r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solidFill>
                  <a:srgbClr val="3333CC"/>
                </a:solidFill>
                <a:latin typeface="Calibri" pitchFamily="34" charset="0"/>
              </a:rPr>
              <a:t>2. Увеличить  словарный запас детей.</a:t>
            </a:r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solidFill>
                  <a:srgbClr val="3333CC"/>
                </a:solidFill>
                <a:latin typeface="Calibri" pitchFamily="34" charset="0"/>
              </a:rPr>
              <a:t>3.Развить связную монологическую речь, обучать целостным связным суждениям.</a:t>
            </a:r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solidFill>
                  <a:srgbClr val="3333CC"/>
                </a:solidFill>
                <a:latin typeface="Calibri" pitchFamily="34" charset="0"/>
              </a:rPr>
              <a:t>4.Формировать правильную, четкую, выразительную речь, с  соответствующим возрасту словарным запасом.</a:t>
            </a:r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solidFill>
                  <a:srgbClr val="3333CC"/>
                </a:solidFill>
                <a:latin typeface="Calibri" pitchFamily="34" charset="0"/>
              </a:rPr>
              <a:t>5.Воспитывать доброжелательного и корректного собеседника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000">
              <a:solidFill>
                <a:srgbClr val="3333CC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000">
              <a:solidFill>
                <a:srgbClr val="3333CC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16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16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16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16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16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16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16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16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16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16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16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16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79388" y="404813"/>
            <a:ext cx="8497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1" name="Rectangle 4"/>
          <p:cNvSpPr>
            <a:spLocks noGrp="1"/>
          </p:cNvSpPr>
          <p:nvPr>
            <p:ph type="body" idx="4294967295"/>
          </p:nvPr>
        </p:nvSpPr>
        <p:spPr>
          <a:xfrm>
            <a:off x="395288" y="1341438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>
                <a:solidFill>
                  <a:srgbClr val="3333CC"/>
                </a:solidFill>
                <a:latin typeface="Times New Roman" pitchFamily="18" charset="0"/>
              </a:rPr>
              <a:t>Использование дидактических игр при развитии связной речи в дошкольном возрасте является актуальным в связи с тем, что игра, являясь простым и близким ребёнку способом познания окружающей действительности, должна быть наиболее естественным путём к овладению теми или иными знаниями, формированию социальных компетентностей. </a:t>
            </a:r>
          </a:p>
          <a:p>
            <a:pPr>
              <a:lnSpc>
                <a:spcPct val="80000"/>
              </a:lnSpc>
            </a:pPr>
            <a:endParaRPr lang="ru-RU" sz="2000" smtClean="0">
              <a:solidFill>
                <a:srgbClr val="3333CC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rgbClr val="3333CC"/>
                </a:solidFill>
                <a:latin typeface="Times New Roman" pitchFamily="18" charset="0"/>
              </a:rPr>
              <a:t>При рациональном построении, организации и применения дидактических игр в процессе обучения и воспитания удаётся получать хорошие результаты в  развитии связной речи детей дошкольного возраста. Развитие связной речи является центральной задачей речевого воспитания детей.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000" smtClean="0">
              <a:solidFill>
                <a:srgbClr val="3333CC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rgbClr val="3333CC"/>
                </a:solidFill>
                <a:latin typeface="Times New Roman" pitchFamily="18" charset="0"/>
              </a:rPr>
              <a:t>Это обусловлено, прежде всего, ее социальной значимостью и ролью в формировании личности. Связная речь - высшая форма речи мыслительной деятельности, которая определяет уровень речевого и умственного развития ребенка.</a:t>
            </a:r>
          </a:p>
        </p:txBody>
      </p:sp>
      <p:sp>
        <p:nvSpPr>
          <p:cNvPr id="22532" name="WordArt 6"/>
          <p:cNvSpPr>
            <a:spLocks noChangeArrowheads="1" noChangeShapeType="1" noTextEdit="1"/>
          </p:cNvSpPr>
          <p:nvPr/>
        </p:nvSpPr>
        <p:spPr bwMode="auto">
          <a:xfrm>
            <a:off x="2268538" y="476250"/>
            <a:ext cx="42481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Актуальность темы: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906</TotalTime>
  <Words>877</Words>
  <Application>Microsoft Office PowerPoint</Application>
  <PresentationFormat>Экран (4:3)</PresentationFormat>
  <Paragraphs>195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«Почему я работаю в детском саду»</vt:lpstr>
      <vt:lpstr>Презентация PowerPoint</vt:lpstr>
      <vt:lpstr>Мои принципы работы</vt:lpstr>
      <vt:lpstr>Презентация PowerPoint</vt:lpstr>
      <vt:lpstr>САМОАНАЛИЗ Педагогической деятельности  «Развитие связной речи у детей старшего дошкольного возраста посредством дидактической игры»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детьми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Юрич</dc:creator>
  <cp:lastModifiedBy>Наташа</cp:lastModifiedBy>
  <cp:revision>65</cp:revision>
  <cp:lastPrinted>2016-05-23T04:21:22Z</cp:lastPrinted>
  <dcterms:created xsi:type="dcterms:W3CDTF">2014-04-19T06:15:36Z</dcterms:created>
  <dcterms:modified xsi:type="dcterms:W3CDTF">2016-05-23T04:21:57Z</dcterms:modified>
</cp:coreProperties>
</file>